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9"/>
  </p:notesMasterIdLst>
  <p:handoutMasterIdLst>
    <p:handoutMasterId r:id="rId40"/>
  </p:handoutMasterIdLst>
  <p:sldIdLst>
    <p:sldId id="313" r:id="rId3"/>
    <p:sldId id="330" r:id="rId4"/>
    <p:sldId id="315" r:id="rId5"/>
    <p:sldId id="318" r:id="rId6"/>
    <p:sldId id="383" r:id="rId7"/>
    <p:sldId id="384" r:id="rId8"/>
    <p:sldId id="385" r:id="rId9"/>
    <p:sldId id="339" r:id="rId10"/>
    <p:sldId id="320" r:id="rId11"/>
    <p:sldId id="334" r:id="rId12"/>
    <p:sldId id="323" r:id="rId13"/>
    <p:sldId id="393" r:id="rId14"/>
    <p:sldId id="324" r:id="rId15"/>
    <p:sldId id="340" r:id="rId16"/>
    <p:sldId id="257" r:id="rId17"/>
    <p:sldId id="394" r:id="rId18"/>
    <p:sldId id="395" r:id="rId19"/>
    <p:sldId id="396" r:id="rId20"/>
    <p:sldId id="295" r:id="rId21"/>
    <p:sldId id="296" r:id="rId22"/>
    <p:sldId id="388" r:id="rId23"/>
    <p:sldId id="299" r:id="rId24"/>
    <p:sldId id="300" r:id="rId25"/>
    <p:sldId id="389" r:id="rId26"/>
    <p:sldId id="390" r:id="rId27"/>
    <p:sldId id="303" r:id="rId28"/>
    <p:sldId id="306" r:id="rId29"/>
    <p:sldId id="307" r:id="rId30"/>
    <p:sldId id="391" r:id="rId31"/>
    <p:sldId id="376" r:id="rId32"/>
    <p:sldId id="397" r:id="rId33"/>
    <p:sldId id="404" r:id="rId34"/>
    <p:sldId id="402" r:id="rId35"/>
    <p:sldId id="403" r:id="rId36"/>
    <p:sldId id="401" r:id="rId37"/>
    <p:sldId id="342" r:id="rId38"/>
  </p:sldIdLst>
  <p:sldSz cx="9144000" cy="6858000" type="screen4x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285"/>
    <a:srgbClr val="4F81BD"/>
    <a:srgbClr val="009999"/>
    <a:srgbClr val="FF66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4660"/>
  </p:normalViewPr>
  <p:slideViewPr>
    <p:cSldViewPr>
      <p:cViewPr>
        <p:scale>
          <a:sx n="73" d="100"/>
          <a:sy n="73" d="100"/>
        </p:scale>
        <p:origin x="-1056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70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700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456612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700" y="6456612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223512-F777-4CE4-A8A7-FC7BF4A887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56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D8BBD-8184-43FE-B3FD-1AA85ECBC194}" type="datetimeFigureOut">
              <a:rPr lang="en-GB" smtClean="0"/>
              <a:t>2/04/2014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1" y="3229442"/>
            <a:ext cx="7943507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4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0635F-634C-410F-977B-1B02EC83A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43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963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053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640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0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12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39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22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58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6882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821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5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0134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4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53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718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618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4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40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03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39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notice_body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Only Logo Belspo 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6021388"/>
            <a:ext cx="936625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g_logo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9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notice_body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7" descr="Only Logo Belspo Whit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6021388"/>
            <a:ext cx="9366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24" descr="bg_logo3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9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26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9750" y="260648"/>
            <a:ext cx="7920038" cy="6192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>BRAIN-</a:t>
            </a:r>
            <a:r>
              <a:rPr lang="fr-FR" sz="2400" b="1" dirty="0" err="1" smtClean="0">
                <a:solidFill>
                  <a:srgbClr val="0070C0"/>
                </a:solidFill>
                <a:latin typeface="Arial" charset="0"/>
              </a:rPr>
              <a:t>be</a:t>
            </a: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> (2012-2017) </a:t>
            </a:r>
            <a:br>
              <a:rPr lang="fr-FR" sz="24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000" b="1" dirty="0" err="1" smtClean="0">
                <a:solidFill>
                  <a:srgbClr val="0070C0"/>
                </a:solidFill>
                <a:latin typeface="Arial" charset="0"/>
              </a:rPr>
              <a:t>Belgian</a:t>
            </a:r>
            <a:r>
              <a:rPr lang="fr-FR" sz="2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Arial" charset="0"/>
              </a:rPr>
              <a:t>Research</a:t>
            </a:r>
            <a:r>
              <a:rPr lang="fr-FR" sz="2000" b="1" dirty="0" smtClean="0">
                <a:solidFill>
                  <a:srgbClr val="0070C0"/>
                </a:solidFill>
                <a:latin typeface="Arial" charset="0"/>
              </a:rPr>
              <a:t> Action </a:t>
            </a:r>
            <a:r>
              <a:rPr lang="fr-FR" sz="2000" b="1" dirty="0" err="1" smtClean="0">
                <a:solidFill>
                  <a:srgbClr val="0070C0"/>
                </a:solidFill>
                <a:latin typeface="Arial" charset="0"/>
              </a:rPr>
              <a:t>through</a:t>
            </a:r>
            <a:r>
              <a:rPr lang="fr-FR" sz="2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Arial" charset="0"/>
              </a:rPr>
              <a:t>Interdisciplinary</a:t>
            </a:r>
            <a:r>
              <a:rPr lang="fr-FR" sz="2000" b="1" dirty="0" smtClean="0">
                <a:solidFill>
                  <a:srgbClr val="0070C0"/>
                </a:solidFill>
                <a:latin typeface="Arial" charset="0"/>
              </a:rPr>
              <a:t> Networks</a:t>
            </a:r>
            <a:br>
              <a:rPr lang="fr-FR" sz="20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000" b="1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20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>Appel à propositions 2014</a:t>
            </a:r>
            <a:br>
              <a:rPr lang="fr-FR" sz="24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>Session d’information – 3 avril 2014</a:t>
            </a:r>
            <a:br>
              <a:rPr lang="fr-FR" sz="24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24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>Axe thématique 3 </a:t>
            </a:r>
            <a:br>
              <a:rPr lang="fr-FR" sz="24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>Patrimoine culturel, historique et scientifique</a:t>
            </a:r>
            <a:br>
              <a:rPr lang="fr-FR" sz="24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24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BRAIN-</a:t>
            </a:r>
            <a:r>
              <a:rPr lang="nl-BE" sz="2400" b="1" dirty="0" err="1" smtClean="0">
                <a:solidFill>
                  <a:srgbClr val="00B050"/>
                </a:solidFill>
                <a:latin typeface="Arial" charset="0"/>
              </a:rPr>
              <a:t>be</a:t>
            </a: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 (2012-2017) </a:t>
            </a:r>
            <a:br>
              <a:rPr lang="nl-BE" sz="2400" b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000" b="1" dirty="0" err="1" smtClean="0">
                <a:solidFill>
                  <a:srgbClr val="00B050"/>
                </a:solidFill>
                <a:latin typeface="Arial" charset="0"/>
              </a:rPr>
              <a:t>Belgian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 Research Action </a:t>
            </a:r>
            <a:r>
              <a:rPr lang="nl-BE" sz="2000" b="1" dirty="0" err="1" smtClean="0">
                <a:solidFill>
                  <a:srgbClr val="00B050"/>
                </a:solidFill>
                <a:latin typeface="Arial" charset="0"/>
              </a:rPr>
              <a:t>through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BE" sz="2000" b="1" dirty="0" err="1" smtClean="0">
                <a:solidFill>
                  <a:srgbClr val="00B050"/>
                </a:solidFill>
                <a:latin typeface="Arial" charset="0"/>
              </a:rPr>
              <a:t>Interdisciplinary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 Networks</a:t>
            </a:r>
            <a:r>
              <a:rPr lang="nl-BE" sz="2400" b="1" i="1" dirty="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nl-BE" sz="2400" b="1" i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nl-BE" sz="2400" b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Oproep tot voorstellen 2014 </a:t>
            </a:r>
            <a:br>
              <a:rPr lang="nl-BE" sz="2400" b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Informatiesessie - 3 April 2014</a:t>
            </a:r>
            <a:br>
              <a:rPr lang="nl-BE" sz="2400" b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nl-BE" sz="2400" b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Thematische as 3 </a:t>
            </a:r>
            <a:br>
              <a:rPr lang="nl-BE" sz="2400" b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Cultureel, historisch en wetenschappelijk erfgoed</a:t>
            </a:r>
            <a:br>
              <a:rPr lang="nl-BE" sz="2400" b="1" dirty="0" smtClean="0">
                <a:solidFill>
                  <a:srgbClr val="00B050"/>
                </a:solidFill>
                <a:latin typeface="Arial" charset="0"/>
              </a:rPr>
            </a:br>
            <a:endParaRPr lang="nl-BE" sz="24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088" y="5949950"/>
            <a:ext cx="7273925" cy="9080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endParaRPr lang="en-GB" sz="1200" b="1" dirty="0" smtClean="0">
              <a:solidFill>
                <a:srgbClr val="0070C0"/>
              </a:solidFill>
              <a:ea typeface="+mn-ea"/>
            </a:endParaRPr>
          </a:p>
          <a:p>
            <a:pPr algn="l">
              <a:defRPr/>
            </a:pPr>
            <a:endParaRPr lang="en-GB" sz="1200" b="1" dirty="0">
              <a:solidFill>
                <a:srgbClr val="0070C0"/>
              </a:solidFill>
              <a:ea typeface="+mn-ea"/>
            </a:endParaRPr>
          </a:p>
          <a:p>
            <a:pPr algn="l">
              <a:defRPr/>
            </a:pPr>
            <a:endParaRPr lang="fr-BE" sz="1200" b="1" dirty="0">
              <a:solidFill>
                <a:srgbClr val="0070C0"/>
              </a:solidFill>
              <a:ea typeface="+mn-ea"/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a typeface="+mn-ea"/>
              </a:rPr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84213" y="3429000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3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 bwMode="auto">
          <a:xfrm>
            <a:off x="899592" y="333375"/>
            <a:ext cx="8138046" cy="61198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ts val="6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Deux types </a:t>
            </a: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de </a:t>
            </a: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projets financés </a:t>
            </a:r>
            <a:endParaRPr lang="fr-BE" sz="2400" b="1" dirty="0">
              <a:solidFill>
                <a:srgbClr val="0070C0"/>
              </a:solidFill>
              <a:latin typeface="Arial" charset="0"/>
            </a:endParaRPr>
          </a:p>
          <a:p>
            <a:pPr marL="400050" lvl="1" indent="0">
              <a:spcBef>
                <a:spcPts val="600"/>
              </a:spcBef>
              <a:buNone/>
            </a:pPr>
            <a:endParaRPr lang="fr-BE" sz="1800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 startAt="2"/>
            </a:pPr>
            <a:r>
              <a:rPr lang="fr-BE" sz="2200" b="1" dirty="0" smtClean="0">
                <a:solidFill>
                  <a:srgbClr val="0070C0"/>
                </a:solidFill>
                <a:latin typeface="Arial" charset="0"/>
              </a:rPr>
              <a:t>Projets pionniers (5 </a:t>
            </a:r>
            <a:r>
              <a:rPr lang="fr-BE" sz="2200" b="1" dirty="0">
                <a:solidFill>
                  <a:srgbClr val="0070C0"/>
                </a:solidFill>
                <a:latin typeface="Arial" charset="0"/>
              </a:rPr>
              <a:t>% du budget)</a:t>
            </a:r>
          </a:p>
          <a:p>
            <a:pPr marL="800100" lvl="1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Soumis par </a:t>
            </a:r>
            <a:r>
              <a:rPr lang="fr-BE" sz="1800" dirty="0">
                <a:solidFill>
                  <a:srgbClr val="0070C0"/>
                </a:solidFill>
                <a:latin typeface="Arial" charset="0"/>
              </a:rPr>
              <a:t>un ESF 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(possibilité </a:t>
            </a:r>
            <a:r>
              <a:rPr lang="fr-BE" sz="1800" dirty="0">
                <a:solidFill>
                  <a:srgbClr val="0070C0"/>
                </a:solidFill>
                <a:latin typeface="Arial" charset="0"/>
              </a:rPr>
              <a:t>de partenaires hors 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ESF)</a:t>
            </a:r>
          </a:p>
          <a:p>
            <a:pPr marL="800100" lvl="1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FR" sz="1800" dirty="0" smtClean="0">
                <a:solidFill>
                  <a:srgbClr val="0070C0"/>
                </a:solidFill>
                <a:latin typeface="Arial" charset="0"/>
              </a:rPr>
              <a:t>Projet exploratoire sur les 6 axes thématiques </a:t>
            </a:r>
          </a:p>
          <a:p>
            <a:pPr marL="800100" lvl="1" defTabSz="1044575">
              <a:spcBef>
                <a:spcPts val="1200"/>
              </a:spcBef>
              <a:tabLst>
                <a:tab pos="2873375" algn="l"/>
              </a:tabLst>
            </a:pPr>
            <a:r>
              <a:rPr lang="en-GB" sz="1800" dirty="0" smtClean="0">
                <a:solidFill>
                  <a:srgbClr val="0070C0"/>
                </a:solidFill>
                <a:latin typeface="Arial" charset="0"/>
              </a:rPr>
              <a:t>Maximum 2 </a:t>
            </a:r>
            <a:r>
              <a:rPr lang="en-GB" sz="1800" dirty="0" err="1" smtClean="0">
                <a:solidFill>
                  <a:srgbClr val="0070C0"/>
                </a:solidFill>
                <a:latin typeface="Arial" charset="0"/>
              </a:rPr>
              <a:t>ans</a:t>
            </a:r>
            <a:r>
              <a:rPr lang="en-GB" sz="1800" dirty="0" smtClean="0">
                <a:solidFill>
                  <a:srgbClr val="0070C0"/>
                </a:solidFill>
                <a:latin typeface="Arial" charset="0"/>
              </a:rPr>
              <a:t> – Max. 150 k€</a:t>
            </a:r>
            <a:endParaRPr lang="nl-BE" sz="2800" b="1" dirty="0">
              <a:solidFill>
                <a:srgbClr val="000000"/>
              </a:solidFill>
              <a:latin typeface="Arial" charset="0"/>
            </a:endParaRPr>
          </a:p>
          <a:p>
            <a:pPr marL="355600" lvl="1" indent="0" algn="ctr">
              <a:spcBef>
                <a:spcPts val="600"/>
              </a:spcBef>
              <a:buFontTx/>
              <a:buNone/>
            </a:pPr>
            <a:endParaRPr lang="nl-BE" sz="1200" b="1" dirty="0">
              <a:solidFill>
                <a:srgbClr val="00B050"/>
              </a:solidFill>
              <a:latin typeface="Arial" charset="0"/>
            </a:endParaRPr>
          </a:p>
          <a:p>
            <a:pPr marL="355600" lvl="1" indent="0" algn="ctr">
              <a:spcBef>
                <a:spcPts val="600"/>
              </a:spcBef>
              <a:buFontTx/>
              <a:buNone/>
            </a:pPr>
            <a:endParaRPr lang="nl-BE" sz="2400" b="1" dirty="0" smtClean="0">
              <a:solidFill>
                <a:srgbClr val="00B050"/>
              </a:solidFill>
              <a:latin typeface="Arial" charset="0"/>
            </a:endParaRPr>
          </a:p>
          <a:p>
            <a:pPr marL="355600" lvl="1" indent="0" algn="ctr">
              <a:spcBef>
                <a:spcPts val="600"/>
              </a:spcBef>
              <a:buFontTx/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Twee soorten </a:t>
            </a:r>
            <a:r>
              <a:rPr lang="nl-BE" sz="2400" b="1" dirty="0">
                <a:solidFill>
                  <a:srgbClr val="00B050"/>
                </a:solidFill>
                <a:latin typeface="Arial" charset="0"/>
              </a:rPr>
              <a:t>van gefinancierd </a:t>
            </a: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projecten</a:t>
            </a:r>
          </a:p>
          <a:p>
            <a:pPr marL="355600" lvl="1" indent="0" algn="ctr">
              <a:spcBef>
                <a:spcPts val="600"/>
              </a:spcBef>
              <a:buFontTx/>
              <a:buNone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457200" lvl="1" indent="-457200">
              <a:spcBef>
                <a:spcPts val="600"/>
              </a:spcBef>
              <a:buFont typeface="+mj-lt"/>
              <a:buAutoNum type="arabicPeriod" startAt="2"/>
            </a:pPr>
            <a:r>
              <a:rPr lang="nl-BE" sz="2200" b="1" dirty="0">
                <a:solidFill>
                  <a:srgbClr val="00B050"/>
                </a:solidFill>
                <a:latin typeface="Arial" charset="0"/>
              </a:rPr>
              <a:t>Pioniersprojecten </a:t>
            </a:r>
            <a:r>
              <a:rPr lang="nl-BE" sz="2200" b="1" dirty="0" smtClean="0">
                <a:solidFill>
                  <a:srgbClr val="00B050"/>
                </a:solidFill>
                <a:latin typeface="Arial" charset="0"/>
              </a:rPr>
              <a:t>(5 </a:t>
            </a:r>
            <a:r>
              <a:rPr lang="nl-BE" sz="2200" b="1" dirty="0">
                <a:solidFill>
                  <a:srgbClr val="00B050"/>
                </a:solidFill>
                <a:latin typeface="Arial" charset="0"/>
              </a:rPr>
              <a:t>% van het budget)</a:t>
            </a: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FR" sz="18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NL" sz="1800" dirty="0">
                <a:solidFill>
                  <a:srgbClr val="00B050"/>
                </a:solidFill>
                <a:latin typeface="Arial" charset="0"/>
              </a:rPr>
              <a:t>Ingediend door een FWI </a:t>
            </a:r>
            <a:r>
              <a:rPr lang="nl-NL" sz="1800" dirty="0" smtClean="0">
                <a:solidFill>
                  <a:srgbClr val="00B050"/>
                </a:solidFill>
                <a:latin typeface="Arial" charset="0"/>
              </a:rPr>
              <a:t>(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</a:rPr>
              <a:t>mogelijkheid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fr-BE" sz="1800" dirty="0" err="1">
                <a:solidFill>
                  <a:srgbClr val="00B050"/>
                </a:solidFill>
                <a:latin typeface="Arial" charset="0"/>
              </a:rPr>
              <a:t>partners</a:t>
            </a:r>
            <a:r>
              <a:rPr lang="fr-BE" sz="18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fr-BE" sz="1800" dirty="0" err="1">
                <a:solidFill>
                  <a:srgbClr val="00B050"/>
                </a:solidFill>
                <a:latin typeface="Arial" charset="0"/>
              </a:rPr>
              <a:t>buiten</a:t>
            </a:r>
            <a:r>
              <a:rPr lang="fr-BE" sz="1800" dirty="0">
                <a:solidFill>
                  <a:srgbClr val="00B050"/>
                </a:solidFill>
                <a:latin typeface="Arial" charset="0"/>
              </a:rPr>
              <a:t> de 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</a:rPr>
              <a:t>FWI’s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</a:rPr>
              <a:t>)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FR" sz="18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fr-FR" sz="1800" dirty="0" err="1" smtClean="0">
                <a:solidFill>
                  <a:srgbClr val="00B050"/>
                </a:solidFill>
                <a:latin typeface="Arial" charset="0"/>
              </a:rPr>
              <a:t>Verkennend</a:t>
            </a:r>
            <a:r>
              <a:rPr lang="fr-FR" sz="18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fr-FR" sz="1800" dirty="0" err="1">
                <a:solidFill>
                  <a:srgbClr val="00B050"/>
                </a:solidFill>
                <a:latin typeface="Arial" charset="0"/>
              </a:rPr>
              <a:t>project</a:t>
            </a:r>
            <a:r>
              <a:rPr lang="fr-FR" sz="1800" dirty="0">
                <a:solidFill>
                  <a:srgbClr val="00B050"/>
                </a:solidFill>
                <a:latin typeface="Arial" charset="0"/>
              </a:rPr>
              <a:t> over de </a:t>
            </a:r>
            <a:r>
              <a:rPr lang="nl-NL" sz="1800" dirty="0">
                <a:solidFill>
                  <a:srgbClr val="00B050"/>
                </a:solidFill>
                <a:latin typeface="Arial" charset="0"/>
              </a:rPr>
              <a:t>6 thematische assen </a:t>
            </a:r>
            <a:r>
              <a:rPr lang="fr-FR" sz="1800" dirty="0">
                <a:solidFill>
                  <a:srgbClr val="00B050"/>
                </a:solidFill>
                <a:latin typeface="Arial" charset="0"/>
              </a:rPr>
              <a:t> </a:t>
            </a: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Maximum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2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jaar – Max. 150 k€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514350" lvl="1" indent="0" defTabSz="1044575">
              <a:spcBef>
                <a:spcPts val="1200"/>
              </a:spcBef>
              <a:buNone/>
              <a:tabLst>
                <a:tab pos="2873375" algn="l"/>
              </a:tabLst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1188" y="3429000"/>
            <a:ext cx="8208962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2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BE" sz="2400" b="1" dirty="0" err="1" smtClean="0">
                <a:solidFill>
                  <a:srgbClr val="0070C0"/>
                </a:solidFill>
                <a:latin typeface="Arial" charset="0"/>
              </a:rPr>
              <a:t>Calendrier</a:t>
            </a: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400" b="1" dirty="0" err="1" smtClean="0">
                <a:solidFill>
                  <a:srgbClr val="0070C0"/>
                </a:solidFill>
                <a:latin typeface="Arial" charset="0"/>
              </a:rPr>
              <a:t>indicatif</a:t>
            </a: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 des appels </a:t>
            </a:r>
            <a:r>
              <a:rPr lang="nl-BE" sz="2400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nl-BE" sz="2400" dirty="0">
                <a:solidFill>
                  <a:srgbClr val="0070C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Indicatieve kalender van de oproepen</a:t>
            </a:r>
            <a:endParaRPr lang="en-US" sz="2400" dirty="0">
              <a:solidFill>
                <a:srgbClr val="00B050"/>
              </a:solidFill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26310"/>
              </p:ext>
            </p:extLst>
          </p:nvPr>
        </p:nvGraphicFramePr>
        <p:xfrm>
          <a:off x="468313" y="1557338"/>
          <a:ext cx="7848600" cy="4064637"/>
        </p:xfrm>
        <a:graphic>
          <a:graphicData uri="http://schemas.openxmlformats.org/drawingml/2006/table">
            <a:tbl>
              <a:tblPr/>
              <a:tblGrid>
                <a:gridCol w="3744912"/>
                <a:gridCol w="647700"/>
                <a:gridCol w="647700"/>
                <a:gridCol w="720725"/>
                <a:gridCol w="792163"/>
                <a:gridCol w="647700"/>
                <a:gridCol w="647700"/>
              </a:tblGrid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2012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2013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2014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2015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2016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2017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2286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fr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Ecosystèmes, biodiversité, histoire de la vie</a:t>
                      </a:r>
                      <a:endParaRPr kumimoji="0" lang="fr-BE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Ecosystemen, biodiversiteit, evolutie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2. G</a:t>
                      </a:r>
                      <a:r>
                        <a:rPr kumimoji="0" lang="fr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éosystèmes, univers et climat</a:t>
                      </a:r>
                      <a:endParaRPr kumimoji="0" lang="fr-BE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2. Geosystemen, heelal en klimaat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+mn-cs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3. P</a:t>
                      </a:r>
                      <a:r>
                        <a:rPr kumimoji="0" lang="fr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atrimoine culturel, historique et scientifique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3. Cultureel, historisch en wetenschappelijk erfgoed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4. S</a:t>
                      </a:r>
                      <a:r>
                        <a:rPr kumimoji="0" lang="fr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tratégies publiques fédérales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4. Strategieën van de federale overheid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5. G</a:t>
                      </a:r>
                      <a:r>
                        <a:rPr kumimoji="0" lang="fr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rands défis sociétaux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5. Belangrijke maatschappelijke uitdagingen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6. G</a:t>
                      </a:r>
                      <a:r>
                        <a:rPr kumimoji="0" lang="fr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estion des collections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6. Collectiebeheer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Projets</a:t>
                      </a:r>
                      <a:r>
                        <a:rPr kumimoji="0" 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nl-B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pionniers</a:t>
                      </a:r>
                      <a:endParaRPr kumimoji="0" lang="nl-B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Pioniersprojecten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 smtClean="0">
                <a:solidFill>
                  <a:srgbClr val="0070C0"/>
                </a:solidFill>
                <a:latin typeface="Arial" charset="0"/>
              </a:rPr>
              <a:t>Budgets de </a:t>
            </a:r>
            <a:r>
              <a:rPr lang="nl-BE" sz="2800" b="1" dirty="0" err="1" smtClean="0">
                <a:solidFill>
                  <a:srgbClr val="0070C0"/>
                </a:solidFill>
                <a:latin typeface="Arial" charset="0"/>
              </a:rPr>
              <a:t>l’appel</a:t>
            </a:r>
            <a:r>
              <a:rPr lang="nl-BE" sz="2800" b="1" dirty="0" smtClean="0">
                <a:solidFill>
                  <a:srgbClr val="0070C0"/>
                </a:solidFill>
                <a:latin typeface="Arial" charset="0"/>
              </a:rPr>
              <a:t> 2014</a:t>
            </a:r>
            <a:r>
              <a:rPr lang="nl-BE" sz="2800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nl-BE" sz="2800" dirty="0">
                <a:solidFill>
                  <a:srgbClr val="0070C0"/>
                </a:solidFill>
                <a:latin typeface="Arial" charset="0"/>
              </a:rPr>
            </a:br>
            <a:r>
              <a:rPr lang="nl-BE" sz="2800" b="1" dirty="0" err="1" smtClean="0">
                <a:solidFill>
                  <a:srgbClr val="00B050"/>
                </a:solidFill>
                <a:latin typeface="Arial" charset="0"/>
              </a:rPr>
              <a:t>Budgetten</a:t>
            </a:r>
            <a:r>
              <a:rPr lang="nl-BE" sz="2800" b="1" dirty="0" smtClean="0">
                <a:solidFill>
                  <a:srgbClr val="00B050"/>
                </a:solidFill>
                <a:latin typeface="Arial" charset="0"/>
              </a:rPr>
              <a:t> van </a:t>
            </a:r>
            <a:r>
              <a:rPr lang="nl-BE" sz="2800" b="1" dirty="0">
                <a:solidFill>
                  <a:srgbClr val="00B050"/>
                </a:solidFill>
                <a:latin typeface="Arial" charset="0"/>
              </a:rPr>
              <a:t>de </a:t>
            </a:r>
            <a:r>
              <a:rPr lang="nl-BE" sz="2800" b="1" dirty="0" smtClean="0">
                <a:solidFill>
                  <a:srgbClr val="00B050"/>
                </a:solidFill>
                <a:latin typeface="Arial" charset="0"/>
              </a:rPr>
              <a:t>oproep 2014</a:t>
            </a:r>
            <a:endParaRPr lang="en-GB" sz="2800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374630"/>
              </p:ext>
            </p:extLst>
          </p:nvPr>
        </p:nvGraphicFramePr>
        <p:xfrm>
          <a:off x="467544" y="1340768"/>
          <a:ext cx="8352928" cy="4176465"/>
        </p:xfrm>
        <a:graphic>
          <a:graphicData uri="http://schemas.openxmlformats.org/drawingml/2006/table">
            <a:tbl>
              <a:tblPr/>
              <a:tblGrid>
                <a:gridCol w="6207222"/>
                <a:gridCol w="2145706"/>
              </a:tblGrid>
              <a:tr h="1006686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2. G</a:t>
                      </a:r>
                      <a:r>
                        <a:rPr kumimoji="0" lang="fr-B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éosystèmes</a:t>
                      </a:r>
                      <a:r>
                        <a:rPr kumimoji="0" lang="fr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, univers et climat</a:t>
                      </a:r>
                      <a:endParaRPr kumimoji="0" lang="fr-B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2. </a:t>
                      </a:r>
                      <a:r>
                        <a:rPr kumimoji="0" lang="nl-B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Geosystemen</a:t>
                      </a:r>
                      <a:r>
                        <a:rPr kumimoji="0" 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, heelal en klimaat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5,5 – 6,9 </a:t>
                      </a:r>
                      <a:r>
                        <a:rPr lang="en-GB" sz="1800" dirty="0" err="1" smtClean="0"/>
                        <a:t>mio</a:t>
                      </a:r>
                      <a:r>
                        <a:rPr lang="en-GB" sz="1800" dirty="0" smtClean="0"/>
                        <a:t> 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156407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3. P</a:t>
                      </a: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atrimoine culturel, historique et scientifique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3. Cultureel, historisch en wetenschappelijk erfgoed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5,1 – 6,5 </a:t>
                      </a:r>
                      <a:r>
                        <a:rPr lang="en-GB" sz="1800" dirty="0" err="1" smtClean="0"/>
                        <a:t>mio</a:t>
                      </a:r>
                      <a:r>
                        <a:rPr lang="en-GB" sz="1800" dirty="0" smtClean="0"/>
                        <a:t> 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006686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5. G</a:t>
                      </a:r>
                      <a:r>
                        <a:rPr kumimoji="0" lang="fr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rands défis sociétaux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5. Belangrijke maatschappelijke uitdagingen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4,2 – 5,3 </a:t>
                      </a:r>
                      <a:r>
                        <a:rPr lang="en-GB" sz="1800" dirty="0" err="1" smtClean="0"/>
                        <a:t>mio</a:t>
                      </a:r>
                      <a:r>
                        <a:rPr lang="en-GB" sz="1800" dirty="0" smtClean="0"/>
                        <a:t> 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00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Projets</a:t>
                      </a:r>
                      <a:r>
                        <a:rPr kumimoji="0" 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nl-B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pionniers</a:t>
                      </a:r>
                      <a:endParaRPr kumimoji="0" lang="nl-B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Pioniersprojecten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980 k€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995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 bwMode="auto">
          <a:xfrm>
            <a:off x="323850" y="404813"/>
            <a:ext cx="8713788" cy="6048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 indent="0" algn="ctr">
              <a:spcBef>
                <a:spcPts val="18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Structure </a:t>
            </a: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de gestion du programme</a:t>
            </a:r>
          </a:p>
          <a:p>
            <a:pPr marL="355600" indent="0">
              <a:spcBef>
                <a:spcPts val="1800"/>
              </a:spcBef>
            </a:pPr>
            <a:r>
              <a:rPr lang="fr-BE" sz="2200" dirty="0" smtClean="0">
                <a:solidFill>
                  <a:srgbClr val="0070C0"/>
                </a:solidFill>
                <a:latin typeface="Arial" charset="0"/>
              </a:rPr>
              <a:t> 1 </a:t>
            </a:r>
            <a:r>
              <a:rPr lang="fr-BE" sz="2200" dirty="0">
                <a:solidFill>
                  <a:srgbClr val="0070C0"/>
                </a:solidFill>
                <a:latin typeface="Arial" charset="0"/>
              </a:rPr>
              <a:t>Comité d’accompagnement plénier</a:t>
            </a:r>
          </a:p>
          <a:p>
            <a:pPr marL="355600" indent="0">
              <a:spcBef>
                <a:spcPts val="1800"/>
              </a:spcBef>
              <a:tabLst>
                <a:tab pos="542925" algn="l"/>
              </a:tabLst>
            </a:pPr>
            <a:r>
              <a:rPr lang="fr-BE" sz="2200" dirty="0" smtClean="0">
                <a:solidFill>
                  <a:srgbClr val="0070C0"/>
                </a:solidFill>
                <a:latin typeface="Arial" charset="0"/>
              </a:rPr>
              <a:t> 6 </a:t>
            </a:r>
            <a:r>
              <a:rPr lang="fr-BE" sz="2200" dirty="0">
                <a:solidFill>
                  <a:srgbClr val="0070C0"/>
                </a:solidFill>
                <a:latin typeface="Arial" charset="0"/>
              </a:rPr>
              <a:t>Comités thématiques (1 par axe) </a:t>
            </a:r>
            <a:r>
              <a:rPr lang="fr-BE" sz="2200" dirty="0" smtClean="0">
                <a:solidFill>
                  <a:srgbClr val="0070C0"/>
                </a:solidFill>
                <a:latin typeface="Arial" charset="0"/>
              </a:rPr>
              <a:t>: identification des priorités 	de recherche</a:t>
            </a:r>
          </a:p>
          <a:p>
            <a:pPr marL="355600" indent="0">
              <a:spcBef>
                <a:spcPts val="1800"/>
              </a:spcBef>
            </a:pPr>
            <a:endParaRPr lang="fr-BE" sz="400" dirty="0" smtClean="0">
              <a:solidFill>
                <a:srgbClr val="0070C0"/>
              </a:solidFill>
              <a:latin typeface="Arial" charset="0"/>
              <a:cs typeface="Calibri" charset="0"/>
            </a:endParaRPr>
          </a:p>
          <a:p>
            <a:pPr marL="641350" indent="-285750">
              <a:lnSpc>
                <a:spcPct val="50000"/>
              </a:lnSpc>
              <a:spcBef>
                <a:spcPts val="1800"/>
              </a:spcBef>
              <a:buFont typeface="Wingdings" charset="2"/>
              <a:buChar char="ü"/>
            </a:pPr>
            <a:r>
              <a:rPr lang="fr-BE" sz="2200" dirty="0" smtClean="0">
                <a:solidFill>
                  <a:srgbClr val="0070C0"/>
                </a:solidFill>
                <a:latin typeface="Arial" charset="0"/>
                <a:cs typeface="Calibri" charset="0"/>
              </a:rPr>
              <a:t>Représentants des départements fédéraux et des ESF</a:t>
            </a:r>
            <a:r>
              <a:rPr lang="fr-BE" sz="1800" dirty="0">
                <a:solidFill>
                  <a:srgbClr val="0070C0"/>
                </a:solidFill>
                <a:latin typeface="Arial" charset="0"/>
                <a:cs typeface="Calibri" charset="0"/>
              </a:rPr>
              <a:t>	</a:t>
            </a:r>
            <a:endParaRPr lang="fr-BE" sz="1800" dirty="0" smtClean="0">
              <a:solidFill>
                <a:srgbClr val="0070C0"/>
              </a:solidFill>
              <a:latin typeface="Arial" charset="0"/>
              <a:cs typeface="Calibri" charset="0"/>
            </a:endParaRPr>
          </a:p>
          <a:p>
            <a:pPr marL="0" lvl="1" indent="0" algn="ctr">
              <a:spcBef>
                <a:spcPts val="1800"/>
              </a:spcBef>
              <a:buFontTx/>
              <a:buNone/>
            </a:pPr>
            <a:endParaRPr lang="nl-BE" sz="800" b="1" dirty="0" smtClean="0">
              <a:solidFill>
                <a:srgbClr val="00B050"/>
              </a:solidFill>
              <a:latin typeface="Arial" charset="0"/>
            </a:endParaRPr>
          </a:p>
          <a:p>
            <a:pPr marL="0" lvl="1" indent="0" algn="ctr">
              <a:spcBef>
                <a:spcPts val="1800"/>
              </a:spcBef>
              <a:buFontTx/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Beheerstructuur </a:t>
            </a:r>
            <a:r>
              <a:rPr lang="nl-BE" sz="2400" b="1" dirty="0">
                <a:solidFill>
                  <a:srgbClr val="00B050"/>
                </a:solidFill>
                <a:latin typeface="Arial" charset="0"/>
              </a:rPr>
              <a:t>van het programma</a:t>
            </a:r>
          </a:p>
          <a:p>
            <a:pPr marL="400050" lvl="2" indent="-47625">
              <a:spcBef>
                <a:spcPts val="1800"/>
              </a:spcBef>
              <a:buFont typeface="Arial" charset="0"/>
              <a:buChar char="•"/>
            </a:pPr>
            <a:r>
              <a:rPr lang="nl-BE" sz="2200" dirty="0" smtClean="0">
                <a:solidFill>
                  <a:srgbClr val="00B050"/>
                </a:solidFill>
                <a:latin typeface="Arial" charset="0"/>
              </a:rPr>
              <a:t> 1 Plenair begeleidingscomité</a:t>
            </a:r>
          </a:p>
          <a:p>
            <a:pPr marL="355600" indent="0">
              <a:spcBef>
                <a:spcPts val="1800"/>
              </a:spcBef>
              <a:tabLst>
                <a:tab pos="542925" algn="l"/>
              </a:tabLst>
            </a:pPr>
            <a:r>
              <a:rPr lang="nl-BE" sz="2200" dirty="0" smtClean="0">
                <a:solidFill>
                  <a:srgbClr val="00B050"/>
                </a:solidFill>
                <a:latin typeface="Arial" charset="0"/>
              </a:rPr>
              <a:t> 6 Thematische comités (1 per as): identificatie van </a:t>
            </a:r>
            <a:r>
              <a:rPr lang="nl-BE" sz="2200" smtClean="0">
                <a:solidFill>
                  <a:srgbClr val="00B050"/>
                </a:solidFill>
                <a:latin typeface="Arial" charset="0"/>
              </a:rPr>
              <a:t>	onderzoeksprioriteiten</a:t>
            </a:r>
            <a:endParaRPr lang="nl-BE" sz="2200" dirty="0" smtClean="0">
              <a:solidFill>
                <a:srgbClr val="00B050"/>
              </a:solidFill>
              <a:latin typeface="Arial" charset="0"/>
            </a:endParaRPr>
          </a:p>
          <a:p>
            <a:pPr marL="641350" indent="-285750">
              <a:lnSpc>
                <a:spcPct val="60000"/>
              </a:lnSpc>
              <a:spcBef>
                <a:spcPts val="1800"/>
              </a:spcBef>
              <a:buFont typeface="Wingdings" charset="2"/>
              <a:buChar char="ü"/>
            </a:pPr>
            <a:endParaRPr lang="nl-BE" sz="400" dirty="0" smtClean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641350" indent="-285750">
              <a:lnSpc>
                <a:spcPct val="60000"/>
              </a:lnSpc>
              <a:spcBef>
                <a:spcPts val="1800"/>
              </a:spcBef>
              <a:buFont typeface="Wingdings" charset="2"/>
              <a:buChar char="ü"/>
            </a:pPr>
            <a:r>
              <a:rPr lang="nl-BE" sz="22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Vertegenwoordigers van federale departementen en </a:t>
            </a:r>
            <a:r>
              <a:rPr lang="nl-BE" sz="2200" dirty="0" err="1" smtClean="0">
                <a:solidFill>
                  <a:srgbClr val="00B050"/>
                </a:solidFill>
                <a:latin typeface="Arial" charset="0"/>
                <a:cs typeface="Calibri" charset="0"/>
              </a:rPr>
              <a:t>FWI’s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	</a:t>
            </a:r>
          </a:p>
          <a:p>
            <a:pPr marL="355600" indent="0">
              <a:spcBef>
                <a:spcPts val="600"/>
              </a:spcBef>
              <a:buFontTx/>
              <a:buNone/>
            </a:pPr>
            <a:endParaRPr lang="nl-BE" sz="2800" b="1" dirty="0" smtClean="0">
              <a:solidFill>
                <a:srgbClr val="000000"/>
              </a:solidFill>
              <a:latin typeface="Arial" charset="0"/>
            </a:endParaRPr>
          </a:p>
          <a:p>
            <a:pPr marL="35560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35560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35560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35560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35560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35560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355600" indent="0">
              <a:spcBef>
                <a:spcPts val="600"/>
              </a:spcBef>
              <a:buFontTx/>
              <a:buNone/>
            </a:pPr>
            <a:endParaRPr lang="fr-BE" sz="2800" b="1" dirty="0">
              <a:solidFill>
                <a:srgbClr val="000000"/>
              </a:solidFill>
              <a:latin typeface="Arial" charset="0"/>
            </a:endParaRPr>
          </a:p>
          <a:p>
            <a:pPr marL="0" lvl="1" indent="0">
              <a:spcBef>
                <a:spcPts val="600"/>
              </a:spcBef>
              <a:buFontTx/>
              <a:buNone/>
            </a:pPr>
            <a:r>
              <a:rPr lang="en-GB" sz="2000" dirty="0">
                <a:solidFill>
                  <a:srgbClr val="00B050"/>
                </a:solidFill>
                <a:latin typeface="Arial" charset="0"/>
                <a:sym typeface="Wingdings" charset="0"/>
              </a:rPr>
              <a:t>	</a:t>
            </a:r>
            <a:endParaRPr lang="fr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1188" y="3284538"/>
            <a:ext cx="8208962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9750" y="765175"/>
            <a:ext cx="7920038" cy="5256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400" b="1" i="1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2400" b="1" i="1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2800" b="1" dirty="0" smtClean="0">
                <a:solidFill>
                  <a:srgbClr val="0070C0"/>
                </a:solidFill>
                <a:latin typeface="Arial" charset="0"/>
              </a:rPr>
              <a:t>Appel 2014</a:t>
            </a:r>
            <a:r>
              <a:rPr lang="fr-FR" sz="2800" b="1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2800" b="1" dirty="0">
                <a:solidFill>
                  <a:srgbClr val="0070C0"/>
                </a:solidFill>
                <a:latin typeface="Arial" charset="0"/>
              </a:rPr>
            </a:br>
            <a:r>
              <a:rPr lang="fr-FR" sz="2400" b="1" i="1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2400" b="1" i="1" dirty="0">
                <a:solidFill>
                  <a:srgbClr val="0070C0"/>
                </a:solidFill>
                <a:latin typeface="Arial" charset="0"/>
              </a:rPr>
            </a:b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>Profil des propositions et Procédures</a:t>
            </a:r>
            <a:r>
              <a:rPr lang="fr-FR" sz="2800" b="1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2800" b="1" dirty="0">
                <a:solidFill>
                  <a:srgbClr val="0070C0"/>
                </a:solidFill>
                <a:latin typeface="Arial" charset="0"/>
              </a:rPr>
            </a:br>
            <a:r>
              <a:rPr lang="fr-FR" sz="2800" b="1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2800" b="1" dirty="0">
                <a:solidFill>
                  <a:srgbClr val="0070C0"/>
                </a:solidFill>
                <a:latin typeface="Arial" charset="0"/>
              </a:rPr>
            </a:br>
            <a:r>
              <a:rPr lang="fr-FR" sz="2800" b="1" dirty="0">
                <a:latin typeface="Arial" charset="0"/>
              </a:rPr>
              <a:t/>
            </a:r>
            <a:br>
              <a:rPr lang="fr-FR" sz="2800" b="1" dirty="0">
                <a:latin typeface="Arial" charset="0"/>
              </a:rPr>
            </a:br>
            <a:r>
              <a:rPr lang="fr-FR" sz="2800" b="1" dirty="0" smtClean="0">
                <a:latin typeface="Arial" charset="0"/>
              </a:rPr>
              <a:t/>
            </a:r>
            <a:br>
              <a:rPr lang="fr-FR" sz="2800" b="1" dirty="0" smtClean="0">
                <a:latin typeface="Arial" charset="0"/>
              </a:rPr>
            </a:br>
            <a:r>
              <a:rPr lang="fr-FR" sz="2800" b="1" dirty="0" smtClean="0">
                <a:latin typeface="Arial" charset="0"/>
              </a:rPr>
              <a:t/>
            </a:r>
            <a:br>
              <a:rPr lang="fr-FR" sz="2800" b="1" dirty="0" smtClean="0">
                <a:latin typeface="Arial" charset="0"/>
              </a:rPr>
            </a:br>
            <a:r>
              <a:rPr lang="nl-BE" sz="2800" b="1" dirty="0">
                <a:solidFill>
                  <a:srgbClr val="00B050"/>
                </a:solidFill>
                <a:latin typeface="Arial" charset="0"/>
              </a:rPr>
              <a:t>O</a:t>
            </a:r>
            <a:r>
              <a:rPr lang="nl-BE" sz="2800" b="1" dirty="0" smtClean="0">
                <a:solidFill>
                  <a:srgbClr val="00B050"/>
                </a:solidFill>
                <a:latin typeface="Arial" charset="0"/>
              </a:rPr>
              <a:t>proep 2014 </a:t>
            </a:r>
            <a:br>
              <a:rPr lang="nl-BE" sz="2800" b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nl-BE" sz="2400" b="1" dirty="0" smtClean="0">
                <a:solidFill>
                  <a:srgbClr val="00B050"/>
                </a:solidFill>
                <a:latin typeface="Arial" charset="0"/>
              </a:rPr>
            </a:br>
            <a:r>
              <a:rPr lang="nl-BE" sz="2400" b="1" dirty="0">
                <a:solidFill>
                  <a:srgbClr val="00B050"/>
                </a:solidFill>
                <a:latin typeface="Arial" charset="0"/>
              </a:rPr>
              <a:t>P</a:t>
            </a: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rofiel van de voorstellen en Procedures</a:t>
            </a:r>
            <a:r>
              <a:rPr lang="nl-BE" sz="2400" b="1" dirty="0">
                <a:solidFill>
                  <a:srgbClr val="00B050"/>
                </a:solidFill>
                <a:latin typeface="Arial" charset="0"/>
              </a:rPr>
              <a:t/>
            </a:r>
            <a:br>
              <a:rPr lang="nl-BE" sz="2400" b="1" dirty="0">
                <a:solidFill>
                  <a:srgbClr val="00B050"/>
                </a:solidFill>
                <a:latin typeface="Arial" charset="0"/>
              </a:rPr>
            </a:br>
            <a:endParaRPr lang="nl-BE" sz="24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088" y="5949950"/>
            <a:ext cx="7273925" cy="9080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endParaRPr lang="en-GB" sz="1200" b="1" dirty="0" smtClean="0">
              <a:solidFill>
                <a:srgbClr val="0070C0"/>
              </a:solidFill>
              <a:ea typeface="+mn-ea"/>
            </a:endParaRPr>
          </a:p>
          <a:p>
            <a:pPr algn="l">
              <a:defRPr/>
            </a:pPr>
            <a:endParaRPr lang="en-GB" sz="1200" b="1" dirty="0">
              <a:solidFill>
                <a:srgbClr val="0070C0"/>
              </a:solidFill>
              <a:ea typeface="+mn-ea"/>
            </a:endParaRPr>
          </a:p>
          <a:p>
            <a:pPr algn="l">
              <a:defRPr/>
            </a:pPr>
            <a:endParaRPr lang="fr-BE" sz="1200" b="1" dirty="0">
              <a:solidFill>
                <a:srgbClr val="0070C0"/>
              </a:solidFill>
              <a:ea typeface="+mn-ea"/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a typeface="+mn-ea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4213" y="3429000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3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548680"/>
            <a:ext cx="7848872" cy="6669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fr-FR" sz="2400" b="1" dirty="0">
                <a:solidFill>
                  <a:srgbClr val="0070C0"/>
                </a:solidFill>
                <a:latin typeface="Arial" charset="0"/>
              </a:rPr>
              <a:t>Profil des propositions et </a:t>
            </a:r>
            <a:r>
              <a:rPr lang="fr-FR" sz="2400" b="1" dirty="0" smtClean="0">
                <a:solidFill>
                  <a:srgbClr val="0070C0"/>
                </a:solidFill>
                <a:latin typeface="Arial" charset="0"/>
              </a:rPr>
              <a:t>Procédures</a:t>
            </a:r>
          </a:p>
          <a:p>
            <a:pPr marL="0" indent="0" algn="ctr">
              <a:buNone/>
            </a:pPr>
            <a:endParaRPr lang="nl-BE" sz="1200" dirty="0" smtClean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  <a:p>
            <a:r>
              <a:rPr lang="nl-BE" sz="2000" dirty="0" smtClean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Documents</a:t>
            </a:r>
            <a:endParaRPr lang="nl-BE" sz="2000" dirty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  <a:p>
            <a:r>
              <a:rPr lang="nl-BE" sz="2000" dirty="0" err="1" smtClean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Profil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nl-BE" sz="2000" dirty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des propositions</a:t>
            </a:r>
          </a:p>
          <a:p>
            <a:r>
              <a:rPr lang="nl-BE" sz="2000" dirty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Comment soumettre une proposition</a:t>
            </a:r>
          </a:p>
          <a:p>
            <a:r>
              <a:rPr lang="nl-BE" sz="2000" dirty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Evaluation et sélection</a:t>
            </a:r>
          </a:p>
          <a:p>
            <a:pPr marL="0" indent="0">
              <a:buNone/>
            </a:pPr>
            <a:endParaRPr lang="fr-BE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fr-BE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nl-BE" sz="2400" b="1" dirty="0">
                <a:solidFill>
                  <a:srgbClr val="00B050"/>
                </a:solidFill>
                <a:latin typeface="Arial" charset="0"/>
              </a:rPr>
              <a:t>Profiel van de voorstellen en </a:t>
            </a: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Procedures</a:t>
            </a:r>
          </a:p>
          <a:p>
            <a:pPr marL="0" indent="0" algn="ctr">
              <a:buNone/>
            </a:pPr>
            <a:endParaRPr lang="fr-BE" sz="1200" dirty="0">
              <a:latin typeface="Calibri" pitchFamily="34" charset="0"/>
              <a:cs typeface="Calibri" pitchFamily="34" charset="0"/>
            </a:endParaRPr>
          </a:p>
          <a:p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Documenten</a:t>
            </a:r>
          </a:p>
          <a:p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Profiel van de voorstellen</a:t>
            </a:r>
          </a:p>
          <a:p>
            <a:r>
              <a:rPr lang="nl-BE" sz="2000" dirty="0" smtClean="0">
                <a:solidFill>
                  <a:srgbClr val="00B050"/>
                </a:solidFill>
                <a:latin typeface="Arial" charset="0"/>
              </a:rPr>
              <a:t>Hoe een voorstel indienen</a:t>
            </a:r>
          </a:p>
          <a:p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Evaluatie en selectie</a:t>
            </a:r>
          </a:p>
          <a:p>
            <a:endParaRPr lang="fr-BE" sz="2400" dirty="0">
              <a:latin typeface="Calibri" pitchFamily="34" charset="0"/>
              <a:cs typeface="Calibri" pitchFamily="34" charset="0"/>
            </a:endParaRPr>
          </a:p>
          <a:p>
            <a:pPr marL="1162050" indent="0">
              <a:buNone/>
            </a:pPr>
            <a:endParaRPr lang="fr-FR" sz="24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11560" y="3356992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69360"/>
          </a:xfrm>
        </p:spPr>
        <p:txBody>
          <a:bodyPr/>
          <a:lstStyle/>
          <a:p>
            <a:pPr marL="0" indent="0" algn="ctr">
              <a:buNone/>
            </a:pPr>
            <a:endParaRPr lang="nl-BE" sz="1000" b="1" dirty="0" smtClean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nl-BE" sz="1000" b="1" dirty="0" smtClean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Documents</a:t>
            </a:r>
          </a:p>
          <a:p>
            <a:pPr marL="0" indent="0" algn="ctr">
              <a:buNone/>
            </a:pPr>
            <a:endParaRPr lang="nl-BE" sz="1200" b="1" dirty="0">
              <a:solidFill>
                <a:srgbClr val="0070C0"/>
              </a:solidFill>
              <a:latin typeface="Arial" charset="0"/>
            </a:endParaRPr>
          </a:p>
          <a:p>
            <a:r>
              <a:rPr lang="nl-BE" sz="2000" dirty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Dossier </a:t>
            </a:r>
            <a:r>
              <a:rPr lang="nl-BE" sz="2000" dirty="0" err="1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d’information</a:t>
            </a:r>
            <a:endParaRPr lang="nl-BE" sz="2000" dirty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  <a:p>
            <a:r>
              <a:rPr lang="nl-BE" sz="2000" dirty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Formulaire Marque </a:t>
            </a:r>
            <a:r>
              <a:rPr lang="nl-BE" sz="2000" dirty="0" err="1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d’intérêt</a:t>
            </a:r>
            <a:endParaRPr lang="nl-BE" sz="2000" dirty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  <a:p>
            <a:r>
              <a:rPr lang="nl-BE" sz="2000" dirty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Formulaire </a:t>
            </a:r>
            <a:r>
              <a:rPr lang="nl-BE" sz="2000" dirty="0" err="1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proposition</a:t>
            </a:r>
            <a:r>
              <a:rPr lang="nl-BE" sz="2000" dirty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nl-BE" sz="2000" dirty="0" err="1" smtClean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complète</a:t>
            </a:r>
            <a:endParaRPr lang="nl-BE" sz="2000" dirty="0" smtClean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  <a:p>
            <a:r>
              <a:rPr lang="nl-BE" sz="2000" dirty="0" smtClean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Formulaire pour la </a:t>
            </a:r>
            <a:r>
              <a:rPr lang="nl-BE" sz="2000" dirty="0" err="1" smtClean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suggestion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nl-BE" sz="2000" dirty="0" err="1" smtClean="0">
                <a:solidFill>
                  <a:srgbClr val="0070C0"/>
                </a:solidFill>
                <a:latin typeface="Arial" charset="0"/>
                <a:ea typeface="+mj-ea"/>
                <a:cs typeface="+mj-cs"/>
              </a:rPr>
              <a:t>d’experts</a:t>
            </a:r>
            <a:endParaRPr lang="nl-BE" sz="2000" dirty="0" smtClean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  <a:p>
            <a:endParaRPr lang="nl-BE" sz="2000" dirty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nl-BE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-&gt;www.belspo.be -&gt; appel à </a:t>
            </a:r>
            <a:r>
              <a:rPr lang="nl-BE" sz="2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propositions</a:t>
            </a:r>
            <a:endParaRPr lang="nl-BE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Documenten</a:t>
            </a:r>
          </a:p>
          <a:p>
            <a:pPr marL="0" indent="0" algn="ctr">
              <a:buNone/>
            </a:pPr>
            <a:endParaRPr lang="en-US" sz="1200" b="1" dirty="0">
              <a:solidFill>
                <a:srgbClr val="00B050"/>
              </a:solidFill>
              <a:latin typeface="Arial" charset="0"/>
            </a:endParaRPr>
          </a:p>
          <a:p>
            <a:r>
              <a:rPr lang="nl-BE" sz="2000" dirty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Informatiedossier</a:t>
            </a:r>
          </a:p>
          <a:p>
            <a:r>
              <a:rPr lang="nl-BE" sz="2000" dirty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Formulier Blijk van belangstelling</a:t>
            </a:r>
          </a:p>
          <a:p>
            <a:r>
              <a:rPr lang="nl-BE" sz="2000" dirty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Formulier volledig </a:t>
            </a:r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voorstel</a:t>
            </a:r>
          </a:p>
          <a:p>
            <a:r>
              <a:rPr lang="fr-FR" sz="2000" dirty="0" err="1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Formulier</a:t>
            </a:r>
            <a:r>
              <a:rPr lang="fr-FR" sz="2000" dirty="0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voor</a:t>
            </a:r>
            <a:r>
              <a:rPr lang="fr-FR" sz="2000" dirty="0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 de </a:t>
            </a:r>
            <a:r>
              <a:rPr lang="fr-FR" sz="2000" dirty="0" err="1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suggestie</a:t>
            </a:r>
            <a:r>
              <a:rPr lang="fr-FR" sz="2000" dirty="0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 van </a:t>
            </a:r>
            <a:r>
              <a:rPr lang="fr-FR" sz="2000" dirty="0" err="1" smtClean="0">
                <a:solidFill>
                  <a:srgbClr val="00B050"/>
                </a:solidFill>
                <a:latin typeface="Arial" charset="0"/>
                <a:ea typeface="+mj-ea"/>
                <a:cs typeface="+mj-cs"/>
              </a:rPr>
              <a:t>experten</a:t>
            </a:r>
            <a:endParaRPr lang="fr-FR" sz="2000" dirty="0">
              <a:solidFill>
                <a:srgbClr val="00B050"/>
              </a:solidFill>
              <a:latin typeface="Arial" charset="0"/>
              <a:ea typeface="+mj-ea"/>
              <a:cs typeface="+mj-cs"/>
            </a:endParaRPr>
          </a:p>
          <a:p>
            <a:endParaRPr lang="nl-BE" sz="2000" dirty="0">
              <a:solidFill>
                <a:srgbClr val="00B050"/>
              </a:solidFill>
              <a:latin typeface="Arial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nl-BE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-&gt; www.belspo.be -&gt; oproepen tot voorstellen</a:t>
            </a:r>
          </a:p>
          <a:p>
            <a:pPr marL="0" indent="0" algn="ctr">
              <a:buNone/>
            </a:pPr>
            <a:endParaRPr lang="nl-BE" sz="16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429000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8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8640"/>
            <a:ext cx="8280400" cy="63367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Propositions </a:t>
            </a:r>
          </a:p>
          <a:p>
            <a:pPr marL="809625" lvl="1" indent="0">
              <a:spcBef>
                <a:spcPts val="600"/>
              </a:spcBef>
              <a:buNone/>
            </a:pPr>
            <a:endParaRPr lang="fr-BE" sz="1800" b="1" dirty="0">
              <a:solidFill>
                <a:srgbClr val="0070C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Réseau interdisciplinaire (1/2)</a:t>
            </a: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4F81BD"/>
                </a:solidFill>
                <a:latin typeface="Arial" charset="0"/>
              </a:rPr>
              <a:t>Min </a:t>
            </a:r>
            <a:r>
              <a:rPr lang="fr-BE" sz="1800" dirty="0">
                <a:solidFill>
                  <a:srgbClr val="4F81BD"/>
                </a:solidFill>
                <a:latin typeface="Arial" charset="0"/>
              </a:rPr>
              <a:t>2 Institutions universitaires belges, établissements scientifiques publics, centres de recherche sans but lucratif </a:t>
            </a: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4F81BD"/>
                </a:solidFill>
                <a:latin typeface="Arial" charset="0"/>
              </a:rPr>
              <a:t>Universités </a:t>
            </a:r>
            <a:r>
              <a:rPr lang="fr-BE" sz="1800" dirty="0">
                <a:solidFill>
                  <a:srgbClr val="4F81BD"/>
                </a:solidFill>
                <a:latin typeface="Arial" charset="0"/>
              </a:rPr>
              <a:t>ou institutions de recherche étrangères </a:t>
            </a:r>
            <a:r>
              <a:rPr lang="fr-FR" sz="1800" dirty="0">
                <a:solidFill>
                  <a:srgbClr val="4F81BD"/>
                </a:solidFill>
                <a:latin typeface="Arial" charset="0"/>
              </a:rPr>
              <a:t>–</a:t>
            </a:r>
            <a:r>
              <a:rPr lang="fr-BE" sz="1800" dirty="0">
                <a:solidFill>
                  <a:srgbClr val="4F81BD"/>
                </a:solidFill>
                <a:latin typeface="Arial" charset="0"/>
              </a:rPr>
              <a:t> </a:t>
            </a:r>
            <a:r>
              <a:rPr lang="fr-BE" sz="1800" dirty="0" smtClean="0">
                <a:solidFill>
                  <a:srgbClr val="4F81BD"/>
                </a:solidFill>
                <a:latin typeface="Arial" charset="0"/>
              </a:rPr>
              <a:t>co-financement</a:t>
            </a:r>
          </a:p>
          <a:p>
            <a:pPr marL="352425" indent="0">
              <a:spcBef>
                <a:spcPts val="600"/>
              </a:spcBef>
              <a:buNone/>
            </a:pPr>
            <a:endParaRPr lang="fr-BE" sz="1800" dirty="0">
              <a:solidFill>
                <a:srgbClr val="4F81BD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  <a:buNone/>
            </a:pPr>
            <a:endParaRPr lang="fr-BE" sz="1800" dirty="0" smtClean="0">
              <a:solidFill>
                <a:srgbClr val="4F81BD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  <a:buNone/>
            </a:pPr>
            <a:endParaRPr lang="fr-BE" sz="1800" dirty="0" smtClean="0">
              <a:solidFill>
                <a:srgbClr val="4F81BD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</a:p>
          <a:p>
            <a:pPr marL="352425" indent="0" algn="ctr">
              <a:spcBef>
                <a:spcPts val="1200"/>
              </a:spcBef>
              <a:buFontTx/>
              <a:buNone/>
            </a:pPr>
            <a:endParaRPr lang="nl-BE" sz="1800" b="1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Interdisciplinair netwerk (1/2)</a:t>
            </a:r>
            <a:endParaRPr lang="nl-BE" sz="2400" b="1" dirty="0">
              <a:solidFill>
                <a:srgbClr val="00B050"/>
              </a:solidFill>
              <a:latin typeface="Arial" charset="0"/>
            </a:endParaRP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Min. 2 Belgische universiteiten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, publieke onderzoeksinstellingen en onderzoekscentra zonder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winstoogmerk</a:t>
            </a: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Buitenlandse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universiteiten of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onderzoeksinstellingen – </a:t>
            </a:r>
            <a:r>
              <a:rPr lang="nl-BE" sz="1800" dirty="0" err="1" smtClean="0">
                <a:solidFill>
                  <a:srgbClr val="00B050"/>
                </a:solidFill>
                <a:latin typeface="Arial" charset="0"/>
              </a:rPr>
              <a:t>co-financiering</a:t>
            </a:r>
            <a:endParaRPr lang="nl-BE" sz="1800" dirty="0" smtClean="0">
              <a:solidFill>
                <a:srgbClr val="00B050"/>
              </a:solidFill>
              <a:latin typeface="Arial" charset="0"/>
            </a:endParaRPr>
          </a:p>
          <a:p>
            <a:pPr marL="1495425" lvl="2">
              <a:spcBef>
                <a:spcPts val="600"/>
              </a:spcBef>
              <a:buFont typeface="Wingdings" charset="0"/>
              <a:buChar char="ü"/>
            </a:pPr>
            <a:endParaRPr lang="nl-BE" sz="1600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356992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1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8640"/>
            <a:ext cx="8280400" cy="63367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Propositions </a:t>
            </a:r>
          </a:p>
          <a:p>
            <a:pPr marL="809625" lvl="1" indent="0">
              <a:spcBef>
                <a:spcPts val="600"/>
              </a:spcBef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Réseau interdisciplinaire (2/2)</a:t>
            </a: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fr-FR" sz="1800" dirty="0" smtClean="0">
                <a:solidFill>
                  <a:srgbClr val="4F81BD"/>
                </a:solidFill>
                <a:latin typeface="Arial" charset="0"/>
              </a:rPr>
              <a:t>Participation </a:t>
            </a:r>
            <a:r>
              <a:rPr lang="fr-FR" sz="1800" dirty="0">
                <a:solidFill>
                  <a:srgbClr val="4F81BD"/>
                </a:solidFill>
                <a:latin typeface="Arial" charset="0"/>
              </a:rPr>
              <a:t>des Etablissements Scientifiques fédéraux et la collaboration entre partenaires de différentes Communautés </a:t>
            </a:r>
            <a:r>
              <a:rPr lang="fr-FR" sz="1800" dirty="0" smtClean="0">
                <a:solidFill>
                  <a:srgbClr val="4F81BD"/>
                </a:solidFill>
                <a:latin typeface="Arial" charset="0"/>
              </a:rPr>
              <a:t>encouragées</a:t>
            </a: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fr-FR" sz="1800" dirty="0" smtClean="0">
                <a:solidFill>
                  <a:srgbClr val="4F81BD"/>
                </a:solidFill>
                <a:latin typeface="Arial" charset="0"/>
              </a:rPr>
              <a:t>A </a:t>
            </a:r>
            <a:r>
              <a:rPr lang="fr-FR" sz="1800" dirty="0">
                <a:solidFill>
                  <a:srgbClr val="4F81BD"/>
                </a:solidFill>
                <a:latin typeface="Arial" charset="0"/>
              </a:rPr>
              <a:t>qualité scientifique égale, la préférence sera donnée aux réseaux comptant un ou plusieurs ESF</a:t>
            </a:r>
            <a:r>
              <a:rPr lang="fr-FR" sz="1800" dirty="0">
                <a:solidFill>
                  <a:srgbClr val="FF0000"/>
                </a:solidFill>
                <a:latin typeface="Arial" charset="0"/>
              </a:rPr>
              <a:t>. </a:t>
            </a:r>
            <a:endParaRPr lang="fr-FR" sz="1800" dirty="0" smtClean="0">
              <a:solidFill>
                <a:srgbClr val="FF000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  <a:buNone/>
            </a:pPr>
            <a:endParaRPr lang="fr-FR" sz="1800" dirty="0">
              <a:solidFill>
                <a:srgbClr val="FF000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  <a:buNone/>
            </a:pPr>
            <a:endParaRPr lang="fr-FR" sz="1800" dirty="0" smtClean="0">
              <a:solidFill>
                <a:srgbClr val="FF000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  <a:endParaRPr lang="nl-BE" sz="2400" b="1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Interdisciplinair netwerk (2/2)</a:t>
            </a:r>
            <a:endParaRPr lang="nl-BE" sz="2400" b="1" dirty="0">
              <a:solidFill>
                <a:srgbClr val="00B050"/>
              </a:solidFill>
              <a:latin typeface="Arial" charset="0"/>
            </a:endParaRP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nl-NL" sz="1800" dirty="0" smtClean="0">
                <a:solidFill>
                  <a:srgbClr val="00B050"/>
                </a:solidFill>
                <a:latin typeface="Arial" charset="0"/>
              </a:rPr>
              <a:t>Deelname </a:t>
            </a:r>
            <a:r>
              <a:rPr lang="nl-NL" sz="1800" dirty="0">
                <a:solidFill>
                  <a:srgbClr val="00B050"/>
                </a:solidFill>
                <a:latin typeface="Arial" charset="0"/>
              </a:rPr>
              <a:t>van Federale Wetenschappelijke Instellingen en de samenwerking tussen partners van verschillende Gemeenschappen wordt </a:t>
            </a:r>
            <a:r>
              <a:rPr lang="nl-NL" sz="1800" dirty="0" smtClean="0">
                <a:solidFill>
                  <a:srgbClr val="00B050"/>
                </a:solidFill>
                <a:latin typeface="Arial" charset="0"/>
              </a:rPr>
              <a:t>aangemoedigd.</a:t>
            </a: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nl-NL" sz="1800" dirty="0" smtClean="0">
                <a:solidFill>
                  <a:srgbClr val="00B050"/>
                </a:solidFill>
                <a:latin typeface="Arial" charset="0"/>
              </a:rPr>
              <a:t>In </a:t>
            </a:r>
            <a:r>
              <a:rPr lang="nl-NL" sz="1800" dirty="0">
                <a:solidFill>
                  <a:srgbClr val="00B050"/>
                </a:solidFill>
                <a:latin typeface="Arial" charset="0"/>
              </a:rPr>
              <a:t>geval van gelijke wetenschappelijke kwaliteit, </a:t>
            </a:r>
            <a:r>
              <a:rPr lang="nl-NL" sz="1800" dirty="0" smtClean="0">
                <a:solidFill>
                  <a:srgbClr val="00B050"/>
                </a:solidFill>
                <a:latin typeface="Arial" charset="0"/>
              </a:rPr>
              <a:t>wordt de voorkeur </a:t>
            </a:r>
            <a:r>
              <a:rPr lang="nl-NL" sz="1800" dirty="0">
                <a:solidFill>
                  <a:srgbClr val="00B050"/>
                </a:solidFill>
                <a:latin typeface="Arial" charset="0"/>
              </a:rPr>
              <a:t>gegeven </a:t>
            </a:r>
            <a:r>
              <a:rPr lang="nl-NL" sz="1800" dirty="0" smtClean="0">
                <a:solidFill>
                  <a:srgbClr val="00B050"/>
                </a:solidFill>
                <a:latin typeface="Arial" charset="0"/>
              </a:rPr>
              <a:t>aan </a:t>
            </a:r>
            <a:r>
              <a:rPr lang="nl-NL" sz="1800" dirty="0">
                <a:solidFill>
                  <a:srgbClr val="00B050"/>
                </a:solidFill>
                <a:latin typeface="Arial" charset="0"/>
              </a:rPr>
              <a:t>netwerken met een </a:t>
            </a:r>
            <a:r>
              <a:rPr lang="nl-NL" sz="1800" dirty="0" smtClean="0">
                <a:solidFill>
                  <a:srgbClr val="00B050"/>
                </a:solidFill>
                <a:latin typeface="Arial" charset="0"/>
              </a:rPr>
              <a:t>of </a:t>
            </a:r>
            <a:r>
              <a:rPr lang="nl-NL" sz="1800" dirty="0">
                <a:solidFill>
                  <a:srgbClr val="00B050"/>
                </a:solidFill>
                <a:latin typeface="Arial" charset="0"/>
              </a:rPr>
              <a:t>meerdere </a:t>
            </a:r>
            <a:r>
              <a:rPr lang="nl-NL" sz="1800" dirty="0" err="1" smtClean="0">
                <a:solidFill>
                  <a:srgbClr val="00B050"/>
                </a:solidFill>
                <a:latin typeface="Arial" charset="0"/>
              </a:rPr>
              <a:t>FWI’s</a:t>
            </a:r>
            <a:endParaRPr lang="nl-NL" sz="1800" dirty="0">
              <a:solidFill>
                <a:srgbClr val="00B050"/>
              </a:solidFill>
              <a:latin typeface="Arial" charset="0"/>
            </a:endParaRPr>
          </a:p>
          <a:p>
            <a:pPr marL="1495425" lvl="2">
              <a:spcBef>
                <a:spcPts val="600"/>
              </a:spcBef>
              <a:buFont typeface="Wingdings" charset="0"/>
              <a:buChar char="ü"/>
            </a:pPr>
            <a:endParaRPr lang="nl-BE" sz="1600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356992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8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60350"/>
            <a:ext cx="8280400" cy="633700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Propositions</a:t>
            </a:r>
            <a:endParaRPr lang="fr-BE" sz="24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Budget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Budget total du projet: pas de limitation mais fonction du budget indicatif du thème/axe 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Personnel = min 60% du budget du projet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Budget de chaque  partenaire belge: entre 15% et 60% du budget du projet +  possibilité de partenaires non financés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Partenaires étrangers max 20% du budget total (co-financement)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Sous-traitance (max 25% du partenaire) </a:t>
            </a: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</a:p>
          <a:p>
            <a:pPr marL="352425" indent="0">
              <a:spcBef>
                <a:spcPts val="6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Budget</a:t>
            </a:r>
            <a:r>
              <a:rPr lang="nl-BE" sz="2400" b="1" dirty="0" smtClean="0">
                <a:solidFill>
                  <a:srgbClr val="4584D3"/>
                </a:solidFill>
                <a:latin typeface="Arial" charset="0"/>
              </a:rPr>
              <a:t> 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600" dirty="0" smtClean="0">
                <a:solidFill>
                  <a:srgbClr val="00B050"/>
                </a:solidFill>
                <a:latin typeface="Arial" charset="0"/>
              </a:rPr>
              <a:t>Totaal projectbudget : geen beperking maar </a:t>
            </a:r>
            <a:r>
              <a:rPr lang="nl-BE" sz="1600" dirty="0" err="1" smtClean="0">
                <a:solidFill>
                  <a:srgbClr val="00B050"/>
                </a:solidFill>
                <a:latin typeface="Arial" charset="0"/>
              </a:rPr>
              <a:t>ifv</a:t>
            </a:r>
            <a:r>
              <a:rPr lang="nl-BE" sz="1600" dirty="0" smtClean="0">
                <a:solidFill>
                  <a:srgbClr val="00B050"/>
                </a:solidFill>
                <a:latin typeface="Arial" charset="0"/>
              </a:rPr>
              <a:t> het indicatief budget voor het thema/as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600" dirty="0" smtClean="0">
                <a:solidFill>
                  <a:srgbClr val="00B050"/>
                </a:solidFill>
                <a:latin typeface="Arial" charset="0"/>
              </a:rPr>
              <a:t>Personeel = min 60% projectbudget 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600" dirty="0" smtClean="0">
                <a:solidFill>
                  <a:srgbClr val="00B050"/>
                </a:solidFill>
                <a:latin typeface="Arial" charset="0"/>
              </a:rPr>
              <a:t>Budget van elke Belgische partner: tussen 15% en 60% van totaal projectbudget + mogelijkheid tot niet gefinancierde partners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600" dirty="0" smtClean="0">
                <a:solidFill>
                  <a:srgbClr val="00B050"/>
                </a:solidFill>
                <a:latin typeface="Arial" charset="0"/>
              </a:rPr>
              <a:t>Buitenlandse partners max 20% totaal budget (co-financiering)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600" dirty="0">
                <a:solidFill>
                  <a:srgbClr val="00B050"/>
                </a:solidFill>
                <a:latin typeface="Arial" charset="0"/>
              </a:rPr>
              <a:t>Onderaanneming (max 25% van de </a:t>
            </a:r>
            <a:r>
              <a:rPr lang="fr-BE" sz="1600" dirty="0" err="1">
                <a:solidFill>
                  <a:srgbClr val="00B050"/>
                </a:solidFill>
                <a:latin typeface="Arial" charset="0"/>
              </a:rPr>
              <a:t>p</a:t>
            </a:r>
            <a:r>
              <a:rPr lang="fr-BE" sz="1600" dirty="0" err="1" smtClean="0">
                <a:solidFill>
                  <a:srgbClr val="00B050"/>
                </a:solidFill>
                <a:latin typeface="Arial" charset="0"/>
              </a:rPr>
              <a:t>artner</a:t>
            </a:r>
            <a:r>
              <a:rPr lang="fr-BE" sz="1600" dirty="0" smtClean="0">
                <a:solidFill>
                  <a:srgbClr val="00B050"/>
                </a:solidFill>
                <a:latin typeface="Arial" charset="0"/>
              </a:rPr>
              <a:t>)</a:t>
            </a:r>
            <a:endParaRPr lang="fr-BE" sz="16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429000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0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60350"/>
            <a:ext cx="8856662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endParaRPr lang="fr-BE" sz="2400" b="1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Agenda</a:t>
            </a:r>
            <a:endParaRPr lang="fr-BE" sz="24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</a:pPr>
            <a:r>
              <a:rPr lang="fr-BE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fr-BE" sz="2000" b="1" dirty="0" smtClean="0">
                <a:solidFill>
                  <a:srgbClr val="0070C0"/>
                </a:solidFill>
                <a:latin typeface="Arial" charset="0"/>
              </a:rPr>
              <a:t>Le programme-cadre de recherche – BRAIN-</a:t>
            </a:r>
            <a:r>
              <a:rPr lang="fr-BE" sz="2000" b="1" dirty="0" err="1" smtClean="0">
                <a:solidFill>
                  <a:srgbClr val="0070C0"/>
                </a:solidFill>
                <a:latin typeface="Arial" charset="0"/>
              </a:rPr>
              <a:t>be</a:t>
            </a:r>
            <a:r>
              <a:rPr lang="fr-BE" sz="2000" b="1" dirty="0" smtClean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marL="352425" indent="0">
              <a:spcBef>
                <a:spcPts val="600"/>
              </a:spcBef>
            </a:pPr>
            <a:r>
              <a:rPr lang="fr-BE" sz="2000" b="1" dirty="0" smtClean="0">
                <a:solidFill>
                  <a:srgbClr val="0070C0"/>
                </a:solidFill>
                <a:latin typeface="Arial" charset="0"/>
              </a:rPr>
              <a:t> Appel à propositions 2014</a:t>
            </a:r>
            <a:endParaRPr lang="fr-BE" sz="2000" b="1" dirty="0">
              <a:solidFill>
                <a:srgbClr val="0070C0"/>
              </a:solidFill>
              <a:latin typeface="Arial" charset="0"/>
            </a:endParaRPr>
          </a:p>
          <a:p>
            <a:pPr marL="895350" lvl="1" indent="-266700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Profil des propositions et procédures </a:t>
            </a:r>
          </a:p>
          <a:p>
            <a:pPr marL="895350" lvl="1" indent="-266700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Contenu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thématique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  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Axe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 3 : 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Patrimoine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culturel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historique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 et 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scientifique</a:t>
            </a:r>
            <a:endParaRPr lang="nl-BE" sz="1800" dirty="0" smtClean="0">
              <a:solidFill>
                <a:srgbClr val="0070C0"/>
              </a:solidFill>
              <a:latin typeface="Arial" charset="0"/>
            </a:endParaRPr>
          </a:p>
          <a:p>
            <a:pPr marL="895350" lvl="1" indent="-266700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Questions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/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réponses</a:t>
            </a:r>
            <a:endParaRPr lang="nl-BE" sz="1800" dirty="0">
              <a:solidFill>
                <a:srgbClr val="0070C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FontTx/>
              <a:buNone/>
            </a:pPr>
            <a:endParaRPr lang="nl-BE" sz="800" b="1" dirty="0" smtClean="0">
              <a:solidFill>
                <a:srgbClr val="00B05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None/>
            </a:pPr>
            <a:r>
              <a:rPr lang="fr-BE" sz="2400" b="1" dirty="0" smtClean="0">
                <a:solidFill>
                  <a:srgbClr val="00B050"/>
                </a:solidFill>
                <a:latin typeface="Arial" charset="0"/>
              </a:rPr>
              <a:t>Agenda</a:t>
            </a: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 </a:t>
            </a:r>
            <a:endParaRPr lang="nl-BE" sz="2400" b="1" dirty="0">
              <a:solidFill>
                <a:srgbClr val="00B05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</a:pP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 Het kaderprogramma </a:t>
            </a:r>
            <a:r>
              <a:rPr lang="nl-BE" sz="2000" b="1" dirty="0">
                <a:solidFill>
                  <a:srgbClr val="00B050"/>
                </a:solidFill>
                <a:latin typeface="Arial" charset="0"/>
              </a:rPr>
              <a:t>voor onderzoek – 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BRAIN-</a:t>
            </a:r>
            <a:r>
              <a:rPr lang="nl-BE" sz="2000" b="1" dirty="0" err="1" smtClean="0">
                <a:solidFill>
                  <a:srgbClr val="00B050"/>
                </a:solidFill>
                <a:latin typeface="Arial" charset="0"/>
              </a:rPr>
              <a:t>be</a:t>
            </a:r>
            <a:endParaRPr lang="nl-BE" sz="2000" b="1" dirty="0" smtClean="0">
              <a:solidFill>
                <a:srgbClr val="00B05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</a:pPr>
            <a:r>
              <a:rPr lang="nl-BE" sz="2000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Oproep tot voorstellen 2014</a:t>
            </a:r>
          </a:p>
          <a:p>
            <a:pPr marL="895350" lvl="1" indent="-266700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B050"/>
                </a:solidFill>
                <a:latin typeface="Arial" charset="0"/>
              </a:rPr>
              <a:t>Profiel van de voorstellen en 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</a:rPr>
              <a:t>procedures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</a:rPr>
              <a:t> </a:t>
            </a:r>
          </a:p>
          <a:p>
            <a:pPr marL="895350" lvl="1" indent="-266700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Thematische inhoud  As 3 : Cultureel, historisch en wetenschappelijk erfgoed</a:t>
            </a:r>
          </a:p>
          <a:p>
            <a:pPr marL="895350" lvl="1" indent="-266700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Vragen/antwoorden</a:t>
            </a:r>
          </a:p>
          <a:p>
            <a:pPr marL="352425" indent="0">
              <a:spcBef>
                <a:spcPts val="600"/>
              </a:spcBef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84984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5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6632"/>
            <a:ext cx="8280400" cy="64087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Les propositions</a:t>
            </a:r>
            <a:endParaRPr lang="fr-BE" sz="24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ts val="1200"/>
              </a:spcBef>
            </a:pPr>
            <a:r>
              <a:rPr lang="fr-BE" sz="2400" dirty="0" smtClean="0">
                <a:solidFill>
                  <a:srgbClr val="0070C0"/>
                </a:solidFill>
                <a:latin typeface="Arial" charset="0"/>
              </a:rPr>
              <a:t> Catégories de frais (1)</a:t>
            </a: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fr-BE" sz="2200" dirty="0" smtClean="0">
                <a:solidFill>
                  <a:srgbClr val="0070C0"/>
                </a:solidFill>
                <a:latin typeface="Arial" charset="0"/>
              </a:rPr>
              <a:t>Personnel :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Tout compris 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Contrat de travail et possibilité de bourse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Si chercheur est identifié, frais réel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Si chercheur à recruter: Master → max 60,000€/an – </a:t>
            </a:r>
            <a:r>
              <a:rPr lang="fr-BE" sz="1800" dirty="0" err="1" smtClean="0">
                <a:solidFill>
                  <a:srgbClr val="0070C0"/>
                </a:solidFill>
                <a:latin typeface="Arial" charset="0"/>
              </a:rPr>
              <a:t>PhD</a:t>
            </a:r>
            <a:r>
              <a:rPr lang="fr-BE" sz="1800" dirty="0">
                <a:solidFill>
                  <a:srgbClr val="0070C0"/>
                </a:solidFill>
                <a:latin typeface="Arial" charset="0"/>
              </a:rPr>
              <a:t> → 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max 90,000€/an </a:t>
            </a:r>
            <a:r>
              <a:rPr lang="fr-BE" sz="1800" dirty="0">
                <a:solidFill>
                  <a:srgbClr val="0070C0"/>
                </a:solidFill>
                <a:latin typeface="Arial" charset="0"/>
              </a:rPr>
              <a:t>– 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Technicien </a:t>
            </a:r>
            <a:r>
              <a:rPr lang="fr-BE" sz="1800" dirty="0">
                <a:solidFill>
                  <a:srgbClr val="0070C0"/>
                </a:solidFill>
                <a:latin typeface="Arial" charset="0"/>
              </a:rPr>
              <a:t>→ 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max 50,000€/an</a:t>
            </a: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  </a:t>
            </a:r>
          </a:p>
          <a:p>
            <a:pPr marL="352425" indent="0">
              <a:spcBef>
                <a:spcPts val="1200"/>
              </a:spcBef>
            </a:pPr>
            <a:r>
              <a:rPr lang="nl-BE" sz="2400" dirty="0" smtClean="0">
                <a:solidFill>
                  <a:srgbClr val="00B050"/>
                </a:solidFill>
                <a:latin typeface="Arial" charset="0"/>
              </a:rPr>
              <a:t> Kostencategorieën (1)</a:t>
            </a:r>
          </a:p>
          <a:p>
            <a:pPr marL="695325">
              <a:spcBef>
                <a:spcPts val="600"/>
              </a:spcBef>
              <a:buFont typeface="Wingdings" charset="0"/>
              <a:buChar char="ü"/>
            </a:pPr>
            <a:r>
              <a:rPr lang="nl-BE" sz="2600" dirty="0" smtClean="0">
                <a:solidFill>
                  <a:srgbClr val="00B050"/>
                </a:solidFill>
                <a:latin typeface="Arial" charset="0"/>
              </a:rPr>
              <a:t>Personeel </a:t>
            </a:r>
            <a:r>
              <a:rPr lang="nl-BE" sz="2600" dirty="0">
                <a:solidFill>
                  <a:srgbClr val="00B050"/>
                </a:solidFill>
                <a:latin typeface="Arial" charset="0"/>
              </a:rPr>
              <a:t>: </a:t>
            </a:r>
            <a:endParaRPr lang="nl-BE" sz="2600" dirty="0" smtClean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Alles inbegrepen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Arbeidscontract en mogelijkheid tot beurs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Reële kosten voor geïdentificeerd personeel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Nog te rekruteren onderzoekers: Master 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</a:rPr>
              <a:t>→ m</a:t>
            </a:r>
            <a:r>
              <a:rPr lang="nl-BE" sz="1800" dirty="0" err="1" smtClean="0">
                <a:solidFill>
                  <a:srgbClr val="00B050"/>
                </a:solidFill>
                <a:latin typeface="Arial" charset="0"/>
              </a:rPr>
              <a:t>ax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60,000€/jaar – PhD 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</a:rPr>
              <a:t>→ m</a:t>
            </a:r>
            <a:r>
              <a:rPr lang="nl-BE" sz="1800" dirty="0" err="1" smtClean="0">
                <a:solidFill>
                  <a:srgbClr val="00B050"/>
                </a:solidFill>
                <a:latin typeface="Arial" charset="0"/>
              </a:rPr>
              <a:t>ax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90,000€/jaar – </a:t>
            </a:r>
            <a:r>
              <a:rPr lang="nl-BE" sz="1800" dirty="0" err="1" smtClean="0">
                <a:solidFill>
                  <a:srgbClr val="00B050"/>
                </a:solidFill>
                <a:latin typeface="Arial" charset="0"/>
              </a:rPr>
              <a:t>Technician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fr-BE" sz="1800" dirty="0">
                <a:solidFill>
                  <a:srgbClr val="00B050"/>
                </a:solidFill>
                <a:latin typeface="Arial" charset="0"/>
              </a:rPr>
              <a:t>→ 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</a:rPr>
              <a:t> m</a:t>
            </a:r>
            <a:r>
              <a:rPr lang="nl-BE" sz="1800" dirty="0" err="1" smtClean="0">
                <a:solidFill>
                  <a:srgbClr val="00B050"/>
                </a:solidFill>
                <a:latin typeface="Arial" charset="0"/>
              </a:rPr>
              <a:t>ax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50,000€/jaar</a:t>
            </a:r>
            <a:endParaRPr lang="nl-BE" sz="14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84984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3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476672"/>
            <a:ext cx="8229600" cy="564949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Propositions</a:t>
            </a:r>
            <a:endParaRPr lang="fr-BE" sz="24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ts val="1200"/>
              </a:spcBef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 Catégories de frais (2)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Fonctionnement </a:t>
            </a:r>
            <a:r>
              <a:rPr lang="fr-BE" sz="1800" dirty="0">
                <a:solidFill>
                  <a:srgbClr val="0070C0"/>
                </a:solidFill>
                <a:latin typeface="Arial" charset="0"/>
              </a:rPr>
              <a:t>courant 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: </a:t>
            </a:r>
            <a:r>
              <a:rPr lang="fr-BE" sz="1800" dirty="0">
                <a:solidFill>
                  <a:srgbClr val="0070C0"/>
                </a:solidFill>
                <a:latin typeface="Arial" charset="0"/>
              </a:rPr>
              <a:t>fournitures de laboratoire, de bureau, documentation, 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missions, conférences, workshops, publications, traductions..</a:t>
            </a:r>
            <a:r>
              <a:rPr lang="fr-FR" sz="1800" dirty="0">
                <a:solidFill>
                  <a:srgbClr val="0070C0"/>
                </a:solidFill>
                <a:latin typeface="Arial" charset="0"/>
              </a:rPr>
              <a:t>… </a:t>
            </a:r>
            <a:r>
              <a:rPr lang="fr-FR" sz="1800" dirty="0" smtClean="0">
                <a:solidFill>
                  <a:srgbClr val="0070C0"/>
                </a:solidFill>
                <a:latin typeface="Arial" charset="0"/>
              </a:rPr>
              <a:t>→ Forfait </a:t>
            </a:r>
            <a:r>
              <a:rPr lang="fr-FR" sz="1800" dirty="0">
                <a:solidFill>
                  <a:srgbClr val="0070C0"/>
                </a:solidFill>
                <a:latin typeface="Arial" charset="0"/>
              </a:rPr>
              <a:t>de 10% des frais de personnel (15% pour le coordinateur). </a:t>
            </a:r>
            <a:endParaRPr lang="fr-FR" sz="1800" dirty="0" smtClean="0">
              <a:solidFill>
                <a:srgbClr val="0070C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FR" sz="1800" dirty="0" smtClean="0">
                <a:solidFill>
                  <a:srgbClr val="0070C0"/>
                </a:solidFill>
                <a:latin typeface="Arial" charset="0"/>
              </a:rPr>
              <a:t>Fonctionnement </a:t>
            </a:r>
            <a:r>
              <a:rPr lang="fr-FR" sz="1800" dirty="0">
                <a:solidFill>
                  <a:srgbClr val="0070C0"/>
                </a:solidFill>
                <a:latin typeface="Arial" charset="0"/>
              </a:rPr>
              <a:t>spécifique : frais particuliers → </a:t>
            </a:r>
            <a:r>
              <a:rPr lang="fr-FR" sz="1800" dirty="0" smtClean="0">
                <a:solidFill>
                  <a:srgbClr val="0070C0"/>
                </a:solidFill>
                <a:latin typeface="Arial" charset="0"/>
              </a:rPr>
              <a:t> factures</a:t>
            </a:r>
            <a:endParaRPr lang="fr-FR" sz="1800" dirty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ts val="1200"/>
              </a:spcBef>
            </a:pPr>
            <a:endParaRPr lang="fr-BE" sz="18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</a:p>
          <a:p>
            <a:pPr marL="352425" indent="0">
              <a:spcBef>
                <a:spcPts val="1200"/>
              </a:spcBef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Kostencategorieën (2)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Courante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werking: laboproducten, kantoorgerief, documentatie, zendingen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, publicaties, workshops, vertaling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…  →Forfait 10% personeelskost (15% voor coördinator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)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B050"/>
                </a:solidFill>
                <a:latin typeface="Arial" charset="0"/>
              </a:rPr>
              <a:t>Specifieke werking: bijzondere kosten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→facturen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352425" indent="0">
              <a:spcBef>
                <a:spcPts val="1200"/>
              </a:spcBef>
            </a:pPr>
            <a:endParaRPr lang="nl-BE" sz="1800" dirty="0" smtClean="0">
              <a:solidFill>
                <a:srgbClr val="00B050"/>
              </a:solidFill>
              <a:latin typeface="Arial" charset="0"/>
            </a:endParaRPr>
          </a:p>
          <a:p>
            <a:pPr marL="1495425" lvl="2">
              <a:spcBef>
                <a:spcPts val="600"/>
              </a:spcBef>
              <a:buFont typeface="Wingdings" charset="0"/>
              <a:buChar char="ü"/>
            </a:pPr>
            <a:endParaRPr lang="nl-BE" sz="14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241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60350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Propositions</a:t>
            </a:r>
            <a:endParaRPr lang="fr-BE" sz="20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ts val="1200"/>
              </a:spcBef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 Catégories de frais (3)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Equipement: instruments et matériel informatique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Sous-traitance: max 25% du budget de partenaire concerné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Overheads : frais d’administration, téléphone</a:t>
            </a:r>
            <a:r>
              <a:rPr lang="fr-FR" sz="1800" dirty="0" smtClean="0">
                <a:solidFill>
                  <a:srgbClr val="0070C0"/>
                </a:solidFill>
                <a:latin typeface="Arial" charset="0"/>
              </a:rPr>
              <a:t>… Forfait =5% des coûts de personnel et de fonctionnement</a:t>
            </a:r>
          </a:p>
          <a:p>
            <a:pPr marL="352425" indent="0">
              <a:spcBef>
                <a:spcPts val="1200"/>
              </a:spcBef>
              <a:buNone/>
            </a:pPr>
            <a:r>
              <a:rPr lang="nl-BE" sz="2000" b="1" dirty="0" smtClean="0">
                <a:solidFill>
                  <a:srgbClr val="4584D3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nl-BE" sz="2000" b="1" dirty="0" smtClean="0">
                <a:solidFill>
                  <a:srgbClr val="00B050"/>
                </a:solidFill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  <a:ea typeface="Wingdings"/>
                <a:cs typeface="Wingdings"/>
                <a:sym typeface="Wingdings"/>
              </a:rPr>
              <a:t>Tous les budgets demandés doivent être justifiés dans la proposition (sauf les forfaits fonctionnement et overheads)</a:t>
            </a: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352425" indent="0" algn="ctr">
              <a:spcBef>
                <a:spcPts val="18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</a:p>
          <a:p>
            <a:pPr marL="352425" indent="0">
              <a:spcBef>
                <a:spcPts val="1200"/>
              </a:spcBef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Kostencategorieën (3)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Uitrusting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: instrumenten en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informaticamateriaal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Onderaanneming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: max 25% budget betrokken partner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B050"/>
                </a:solidFill>
                <a:latin typeface="Arial" charset="0"/>
              </a:rPr>
              <a:t>Overheads : administratie, telefoon, …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Forfait =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5% personeels- en werkingskosten</a:t>
            </a:r>
          </a:p>
          <a:p>
            <a:pPr marL="409575" indent="0">
              <a:spcBef>
                <a:spcPts val="600"/>
              </a:spcBef>
              <a:buNone/>
            </a:pPr>
            <a:r>
              <a:rPr lang="nl-BE" sz="2000" b="1" dirty="0">
                <a:solidFill>
                  <a:srgbClr val="00B050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nl-BE" sz="1800" dirty="0">
                <a:solidFill>
                  <a:srgbClr val="00B050"/>
                </a:solidFill>
                <a:latin typeface="Arial" charset="0"/>
                <a:ea typeface="Wingdings"/>
                <a:cs typeface="Wingdings"/>
                <a:sym typeface="Wingdings"/>
              </a:rPr>
              <a:t>A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  <a:ea typeface="Wingdings"/>
                <a:cs typeface="Wingdings"/>
                <a:sym typeface="Wingdings"/>
              </a:rPr>
              <a:t>lle gevraagde </a:t>
            </a:r>
            <a:r>
              <a:rPr lang="nl-BE" sz="1800" dirty="0" err="1" smtClean="0">
                <a:solidFill>
                  <a:srgbClr val="00B050"/>
                </a:solidFill>
                <a:latin typeface="Arial" charset="0"/>
                <a:ea typeface="Wingdings"/>
                <a:cs typeface="Wingdings"/>
                <a:sym typeface="Wingdings"/>
              </a:rPr>
              <a:t>budgetten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  <a:ea typeface="Wingdings"/>
                <a:cs typeface="Wingdings"/>
                <a:sym typeface="Wingdings"/>
              </a:rPr>
              <a:t> moeten gerechtvaardigd worden in het voorstel (behalve het forfait voor werking en overheads)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84984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60350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P</a:t>
            </a: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ropositions </a:t>
            </a:r>
          </a:p>
          <a:p>
            <a:pPr marL="352425" indent="0">
              <a:spcBef>
                <a:spcPts val="600"/>
              </a:spcBef>
            </a:pPr>
            <a:r>
              <a:rPr lang="fr-BE" sz="2400" dirty="0" smtClean="0">
                <a:solidFill>
                  <a:srgbClr val="0070C0"/>
                </a:solidFill>
                <a:latin typeface="Arial" charset="0"/>
              </a:rPr>
              <a:t> In/Out of scope </a:t>
            </a:r>
          </a:p>
          <a:p>
            <a:pPr marL="638175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fr-BE" sz="1800" dirty="0" smtClean="0">
                <a:solidFill>
                  <a:srgbClr val="4584D3"/>
                </a:solidFill>
                <a:latin typeface="+mj-lt"/>
                <a:ea typeface="Wingdings"/>
                <a:cs typeface="Arial"/>
                <a:sym typeface="Wingdings"/>
              </a:rPr>
              <a:t>contribution scientifique aux priorités de l’appel  </a:t>
            </a:r>
          </a:p>
          <a:p>
            <a:pPr marL="638175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fr-BE" sz="1800" dirty="0" smtClean="0">
                <a:solidFill>
                  <a:srgbClr val="4584D3"/>
                </a:solidFill>
                <a:latin typeface="+mj-lt"/>
                <a:ea typeface="Wingdings"/>
                <a:cs typeface="Arial"/>
                <a:sym typeface="Wingdings"/>
              </a:rPr>
              <a:t>type(s) d’interdisciplinarité mise en </a:t>
            </a:r>
            <a:r>
              <a:rPr lang="fr-BE" sz="1800" dirty="0" err="1" smtClean="0">
                <a:solidFill>
                  <a:srgbClr val="4584D3"/>
                </a:solidFill>
                <a:latin typeface="+mj-lt"/>
                <a:ea typeface="Wingdings"/>
                <a:cs typeface="Arial"/>
                <a:sym typeface="Wingdings"/>
              </a:rPr>
              <a:t>oeuvre</a:t>
            </a:r>
            <a:r>
              <a:rPr lang="fr-BE" sz="1800" dirty="0" smtClean="0">
                <a:solidFill>
                  <a:srgbClr val="4584D3"/>
                </a:solidFill>
                <a:latin typeface="+mj-lt"/>
                <a:ea typeface="Wingdings"/>
                <a:cs typeface="Arial"/>
                <a:sym typeface="Wingdings"/>
              </a:rPr>
              <a:t> </a:t>
            </a:r>
          </a:p>
          <a:p>
            <a:pPr marL="638175" indent="-285750">
              <a:spcBef>
                <a:spcPts val="1200"/>
              </a:spcBef>
            </a:pPr>
            <a:r>
              <a:rPr lang="fr-BE" sz="24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Wingdings"/>
                <a:cs typeface="Arial"/>
                <a:sym typeface="Wingdings"/>
              </a:rPr>
              <a:t>Impact</a:t>
            </a:r>
          </a:p>
          <a:p>
            <a:pPr marL="638175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fr-BE" sz="1800" dirty="0" smtClean="0">
                <a:solidFill>
                  <a:srgbClr val="4584D3"/>
                </a:solidFill>
                <a:ea typeface="Wingdings"/>
                <a:cs typeface="Arial"/>
                <a:sym typeface="Wingdings"/>
              </a:rPr>
              <a:t>impacts attendus : justification et estimation en %</a:t>
            </a:r>
          </a:p>
          <a:p>
            <a:pPr marL="638175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fr-BE" sz="1800" dirty="0" smtClean="0">
                <a:solidFill>
                  <a:srgbClr val="4584D3"/>
                </a:solidFill>
                <a:ea typeface="Wingdings"/>
                <a:cs typeface="Arial"/>
                <a:sym typeface="Wingdings"/>
              </a:rPr>
              <a:t>conformité de la proposition avec impacts attendus annoncés</a:t>
            </a: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  <a:endParaRPr lang="nl-BE" sz="1000" b="1" dirty="0" smtClean="0">
              <a:solidFill>
                <a:srgbClr val="00B05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</a:pPr>
            <a:r>
              <a:rPr lang="nl-BE" sz="2400" dirty="0" smtClean="0">
                <a:solidFill>
                  <a:srgbClr val="00B050"/>
                </a:solidFill>
                <a:latin typeface="Arial" charset="0"/>
              </a:rPr>
              <a:t> In/out of scope</a:t>
            </a:r>
          </a:p>
          <a:p>
            <a:pPr marL="638175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  <a:cs typeface="Arial"/>
              </a:rPr>
              <a:t>wetenschappelijke bijdrage tot de prioriteiten van de oproep  </a:t>
            </a:r>
          </a:p>
          <a:p>
            <a:pPr marL="638175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  <a:cs typeface="Arial"/>
              </a:rPr>
              <a:t>type(s) van interdisciplinariteit  </a:t>
            </a:r>
            <a:endParaRPr lang="nl-BE" sz="1800" dirty="0">
              <a:solidFill>
                <a:srgbClr val="00B050"/>
              </a:solidFill>
              <a:latin typeface="Arial" charset="0"/>
              <a:cs typeface="Arial"/>
            </a:endParaRPr>
          </a:p>
          <a:p>
            <a:pPr marL="638175" indent="-285750">
              <a:spcBef>
                <a:spcPts val="1200"/>
              </a:spcBef>
            </a:pPr>
            <a:r>
              <a:rPr lang="nl-BE" sz="2400" dirty="0" smtClean="0">
                <a:solidFill>
                  <a:srgbClr val="00B050"/>
                </a:solidFill>
                <a:latin typeface="Arial" charset="0"/>
              </a:rPr>
              <a:t>Impact</a:t>
            </a:r>
          </a:p>
          <a:p>
            <a:pPr marL="638175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verwachte impact : verantwoording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en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inschatting in % </a:t>
            </a:r>
          </a:p>
          <a:p>
            <a:pPr marL="638175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conformiteit van het voorstel met opgegeven verwachte impact</a:t>
            </a:r>
          </a:p>
          <a:p>
            <a:pPr marL="809625" lvl="1" indent="0">
              <a:spcBef>
                <a:spcPts val="600"/>
              </a:spcBef>
              <a:buNone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429000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19179"/>
              </p:ext>
            </p:extLst>
          </p:nvPr>
        </p:nvGraphicFramePr>
        <p:xfrm>
          <a:off x="7260959" y="1700808"/>
          <a:ext cx="1501264" cy="963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8494"/>
                <a:gridCol w="572770"/>
              </a:tblGrid>
              <a:tr h="149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Impact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58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Science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Policy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Society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Total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100%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406" y="4509120"/>
            <a:ext cx="15113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55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60350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P</a:t>
            </a: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ropositions </a:t>
            </a:r>
            <a:endParaRPr lang="fr-BE" sz="10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 Comité de suivi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>
                <a:solidFill>
                  <a:srgbClr val="0070C0"/>
                </a:solidFill>
                <a:latin typeface="Arial" charset="0"/>
              </a:rPr>
              <a:t>Fonctionnement, objectifs spécifiques, rôle et profil des membres seront spécifiés dans la proposition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>
                <a:solidFill>
                  <a:srgbClr val="0070C0"/>
                </a:solidFill>
                <a:latin typeface="Arial" charset="0"/>
              </a:rPr>
              <a:t>Objectif : suivi actif et valorisation de la recherche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Déclaration d’intérêt des membres (pas obligatoire)</a:t>
            </a:r>
          </a:p>
          <a:p>
            <a:pPr marL="1495425" lvl="2">
              <a:spcBef>
                <a:spcPts val="600"/>
              </a:spcBef>
              <a:buFont typeface="Wingdings" charset="0"/>
              <a:buChar char="ü"/>
            </a:pPr>
            <a:r>
              <a:rPr lang="fr-BE" sz="1400" dirty="0" smtClean="0">
                <a:solidFill>
                  <a:srgbClr val="0070C0"/>
                </a:solidFill>
                <a:latin typeface="Arial" charset="0"/>
              </a:rPr>
              <a:t>Pour les SPF/SPP, voir personnes de contact (dossier d’information)</a:t>
            </a:r>
          </a:p>
          <a:p>
            <a:pPr marL="352425" indent="0">
              <a:spcBef>
                <a:spcPts val="1200"/>
              </a:spcBef>
              <a:buNone/>
            </a:pPr>
            <a:endParaRPr lang="nl-BE" sz="2000" b="1" dirty="0" smtClean="0">
              <a:solidFill>
                <a:srgbClr val="4584D3"/>
              </a:solidFill>
              <a:latin typeface="Wingdings"/>
              <a:ea typeface="Wingdings"/>
              <a:cs typeface="Wingdings"/>
              <a:sym typeface="Wingdings"/>
            </a:endParaRP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1000" b="1" dirty="0" smtClean="0">
                <a:solidFill>
                  <a:srgbClr val="00B050"/>
                </a:solidFill>
                <a:latin typeface="Arial" charset="0"/>
              </a:rPr>
              <a:t>   </a:t>
            </a:r>
          </a:p>
          <a:p>
            <a:pPr marL="352425" indent="0">
              <a:spcBef>
                <a:spcPts val="600"/>
              </a:spcBef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Opvolgingscomité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B050"/>
                </a:solidFill>
                <a:latin typeface="Arial" charset="0"/>
              </a:rPr>
              <a:t>Werking, specifieke doelstellingen, rol en profiel van de leden te specifiëren in het voorstel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B050"/>
                </a:solidFill>
                <a:latin typeface="Arial" charset="0"/>
              </a:rPr>
              <a:t>Doel: actieve opvolging en valorisatie onderzoek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Verklaring van belangstelling (niet verplicht)</a:t>
            </a:r>
          </a:p>
          <a:p>
            <a:pPr marL="1495425" lvl="2">
              <a:spcBef>
                <a:spcPts val="600"/>
              </a:spcBef>
              <a:buFont typeface="Wingdings" charset="0"/>
              <a:buChar char="ü"/>
            </a:pPr>
            <a:r>
              <a:rPr lang="nl-BE" sz="1400" dirty="0" smtClean="0">
                <a:solidFill>
                  <a:srgbClr val="00B050"/>
                </a:solidFill>
                <a:latin typeface="Arial" charset="0"/>
              </a:rPr>
              <a:t>Voor </a:t>
            </a:r>
            <a:r>
              <a:rPr lang="nl-BE" sz="1400" dirty="0" err="1" smtClean="0">
                <a:solidFill>
                  <a:srgbClr val="00B050"/>
                </a:solidFill>
                <a:latin typeface="Arial" charset="0"/>
              </a:rPr>
              <a:t>FOD’s</a:t>
            </a:r>
            <a:r>
              <a:rPr lang="nl-BE" sz="1400" dirty="0" smtClean="0">
                <a:solidFill>
                  <a:srgbClr val="00B050"/>
                </a:solidFill>
                <a:latin typeface="Arial" charset="0"/>
              </a:rPr>
              <a:t>/</a:t>
            </a:r>
            <a:r>
              <a:rPr lang="nl-BE" sz="1400" dirty="0" err="1" smtClean="0">
                <a:solidFill>
                  <a:srgbClr val="00B050"/>
                </a:solidFill>
                <a:latin typeface="Arial" charset="0"/>
              </a:rPr>
              <a:t>PODs</a:t>
            </a:r>
            <a:r>
              <a:rPr lang="nl-BE" sz="1400" dirty="0" smtClean="0">
                <a:solidFill>
                  <a:srgbClr val="00B050"/>
                </a:solidFill>
                <a:latin typeface="Arial" charset="0"/>
              </a:rPr>
              <a:t>, zie contactpersonen (Informatiedossier)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2996952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2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60350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P</a:t>
            </a: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ropositions </a:t>
            </a:r>
          </a:p>
          <a:p>
            <a:pPr marL="352425" indent="0" algn="ctr">
              <a:spcBef>
                <a:spcPts val="1200"/>
              </a:spcBef>
              <a:buFontTx/>
              <a:buNone/>
            </a:pPr>
            <a:endParaRPr lang="fr-BE" sz="1000" dirty="0" smtClean="0">
              <a:solidFill>
                <a:srgbClr val="0070C0"/>
              </a:solidFill>
              <a:latin typeface="Arial" charset="0"/>
            </a:endParaRPr>
          </a:p>
          <a:p>
            <a:pPr marL="627063" indent="-274638">
              <a:spcBef>
                <a:spcPts val="600"/>
              </a:spcBef>
            </a:pPr>
            <a:r>
              <a:rPr lang="fr-BE" sz="2000" b="1" dirty="0" smtClean="0">
                <a:solidFill>
                  <a:srgbClr val="0070C0"/>
                </a:solidFill>
                <a:latin typeface="Arial" charset="0"/>
              </a:rPr>
              <a:t>Dimension de genre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Contenu du projet (méthode/recommandations/valorisation..)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Composition du réseau (promoteurs et chercheurs)</a:t>
            </a:r>
          </a:p>
          <a:p>
            <a:pPr marL="638175" indent="-285750">
              <a:spcBef>
                <a:spcPts val="600"/>
              </a:spcBef>
            </a:pPr>
            <a:r>
              <a:rPr lang="fr-BE" sz="2000" b="1" dirty="0" smtClean="0">
                <a:solidFill>
                  <a:srgbClr val="0070C0"/>
                </a:solidFill>
                <a:latin typeface="Arial" charset="0"/>
              </a:rPr>
              <a:t>Dimension éthique</a:t>
            </a:r>
          </a:p>
          <a:p>
            <a:pPr marL="352425" indent="0">
              <a:spcBef>
                <a:spcPts val="600"/>
              </a:spcBef>
              <a:buNone/>
            </a:pPr>
            <a:r>
              <a:rPr lang="fr-BE" sz="2000" b="1" dirty="0">
                <a:solidFill>
                  <a:srgbClr val="0070C0"/>
                </a:solidFill>
                <a:latin typeface="Arial" charset="0"/>
              </a:rPr>
              <a:t>	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durabilité / bien-être animal / consentement de l’échantillon..</a:t>
            </a:r>
            <a:endParaRPr lang="fr-BE" sz="1800" dirty="0">
              <a:solidFill>
                <a:srgbClr val="0070C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None/>
            </a:pPr>
            <a:endParaRPr lang="nl-BE" sz="800" b="1" dirty="0" smtClean="0">
              <a:solidFill>
                <a:srgbClr val="00B05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1000" b="1" dirty="0" smtClean="0">
                <a:solidFill>
                  <a:srgbClr val="00B050"/>
                </a:solidFill>
                <a:latin typeface="Arial" charset="0"/>
              </a:rPr>
              <a:t>   </a:t>
            </a:r>
          </a:p>
          <a:p>
            <a:pPr marL="627063" indent="-274638">
              <a:spcBef>
                <a:spcPts val="600"/>
              </a:spcBef>
            </a:pP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 Genderdimensie</a:t>
            </a:r>
            <a:endParaRPr lang="nl-BE" sz="2000" b="1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Inhoud van het project (methodologie/aanbevelingen/valorisatie…) 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Samenstelling van het netwerk (promotoren en onderzoekers)</a:t>
            </a:r>
          </a:p>
          <a:p>
            <a:pPr marL="695325">
              <a:spcBef>
                <a:spcPts val="600"/>
              </a:spcBef>
            </a:pP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Ethische dimensie</a:t>
            </a:r>
          </a:p>
          <a:p>
            <a:pPr marL="352425" indent="0">
              <a:spcBef>
                <a:spcPts val="600"/>
              </a:spcBef>
              <a:buNone/>
            </a:pPr>
            <a:r>
              <a:rPr lang="nl-BE" sz="2000" dirty="0">
                <a:solidFill>
                  <a:srgbClr val="00B050"/>
                </a:solidFill>
                <a:latin typeface="Arial" charset="0"/>
              </a:rPr>
              <a:t>	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duurzaamheid / dierenwelzijn / toestemming van de bestudeerde 	sample…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2996952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6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60350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Propositions</a:t>
            </a:r>
            <a:endParaRPr lang="fr-BE" sz="10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fr-BE" sz="2000" b="1" dirty="0" smtClean="0">
                <a:solidFill>
                  <a:srgbClr val="0070C0"/>
                </a:solidFill>
                <a:latin typeface="Arial" charset="0"/>
              </a:rPr>
              <a:t>Valorisation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 : propositions concrètes </a:t>
            </a:r>
          </a:p>
          <a:p>
            <a:pPr marL="352425" indent="0">
              <a:spcBef>
                <a:spcPts val="600"/>
              </a:spcBef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fr-BE" sz="2000" b="1" dirty="0" smtClean="0">
                <a:solidFill>
                  <a:srgbClr val="0070C0"/>
                </a:solidFill>
                <a:latin typeface="Arial" charset="0"/>
              </a:rPr>
              <a:t>Données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FR" sz="1800" dirty="0" smtClean="0">
                <a:solidFill>
                  <a:srgbClr val="0070C0"/>
                </a:solidFill>
                <a:latin typeface="Arial" charset="0"/>
              </a:rPr>
              <a:t>N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écessaires au projet : s’assurer de leur accessibilité et prévoir leur coût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Récoltées par le projet : décrire comment et quand elles seront rendues accessibles</a:t>
            </a:r>
          </a:p>
          <a:p>
            <a:pPr marL="352425" indent="0">
              <a:spcBef>
                <a:spcPts val="1200"/>
              </a:spcBef>
              <a:buNone/>
            </a:pPr>
            <a:endParaRPr lang="nl-BE" sz="2000" b="1" dirty="0">
              <a:solidFill>
                <a:srgbClr val="4584D3"/>
              </a:solidFill>
              <a:latin typeface="Wingdings"/>
              <a:ea typeface="Wingdings"/>
              <a:cs typeface="Wingdings"/>
              <a:sym typeface="Wingdings"/>
            </a:endParaRP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Voorstellen</a:t>
            </a:r>
          </a:p>
          <a:p>
            <a:pPr marL="352425" indent="0" algn="ctr">
              <a:spcBef>
                <a:spcPts val="1200"/>
              </a:spcBef>
              <a:buNone/>
            </a:pPr>
            <a:r>
              <a:rPr lang="nl-BE" sz="1000" b="1" dirty="0" smtClean="0">
                <a:solidFill>
                  <a:srgbClr val="00B050"/>
                </a:solidFill>
                <a:latin typeface="Arial" charset="0"/>
              </a:rPr>
              <a:t> </a:t>
            </a:r>
          </a:p>
          <a:p>
            <a:pPr marL="352425" indent="0">
              <a:spcBef>
                <a:spcPts val="600"/>
              </a:spcBef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Valorisatie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: concrete voorstellen</a:t>
            </a: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352425" indent="0">
              <a:spcBef>
                <a:spcPts val="600"/>
              </a:spcBef>
            </a:pP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 Gegevens</a:t>
            </a:r>
            <a:r>
              <a:rPr lang="nl-BE" sz="2000" b="1" dirty="0">
                <a:solidFill>
                  <a:srgbClr val="00B050"/>
                </a:solidFill>
                <a:latin typeface="Arial" charset="0"/>
              </a:rPr>
              <a:t>: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Nodig voor het project: zich verzekeren van de beschikbaarheid en de kosten ervan voorzien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Verzameld door het project: beschrijven hoe en wanneer ze beschikbaar worden gesteld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12976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1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260648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Comment </a:t>
            </a:r>
            <a:r>
              <a:rPr lang="nl-BE" sz="2400" b="1" dirty="0">
                <a:solidFill>
                  <a:srgbClr val="0070C0"/>
                </a:solidFill>
                <a:latin typeface="Arial" charset="0"/>
              </a:rPr>
              <a:t>soumettre </a:t>
            </a:r>
            <a:r>
              <a:rPr lang="nl-BE" sz="2400" b="1" dirty="0" err="1">
                <a:solidFill>
                  <a:srgbClr val="0070C0"/>
                </a:solidFill>
                <a:latin typeface="Arial" charset="0"/>
              </a:rPr>
              <a:t>une</a:t>
            </a:r>
            <a:r>
              <a:rPr lang="nl-BE" sz="24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400" b="1" dirty="0" err="1" smtClean="0">
                <a:solidFill>
                  <a:srgbClr val="0070C0"/>
                </a:solidFill>
                <a:latin typeface="Arial" charset="0"/>
              </a:rPr>
              <a:t>proposition</a:t>
            </a: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 ? </a:t>
            </a:r>
            <a:endParaRPr lang="nl-BE" sz="2400" b="1" dirty="0">
              <a:solidFill>
                <a:srgbClr val="0070C0"/>
              </a:solidFill>
              <a:latin typeface="Arial" charset="0"/>
            </a:endParaRPr>
          </a:p>
          <a:p>
            <a:pPr marL="352425" lvl="0" indent="0">
              <a:spcBef>
                <a:spcPts val="1200"/>
              </a:spcBef>
              <a:buNone/>
            </a:pP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1.  Marque </a:t>
            </a:r>
            <a:r>
              <a:rPr lang="nl-BE" sz="2000" dirty="0">
                <a:solidFill>
                  <a:srgbClr val="0070C0"/>
                </a:solidFill>
                <a:latin typeface="Arial" charset="0"/>
              </a:rPr>
              <a:t>d’intérêt (obligatoire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nl-BE" sz="20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-</a:t>
            </a:r>
            <a:r>
              <a:rPr lang="nl-BE" sz="2000" dirty="0">
                <a:solidFill>
                  <a:srgbClr val="0070C0"/>
                </a:solidFill>
                <a:latin typeface="Arial" charset="0"/>
              </a:rPr>
              <a:t>&gt; deadline </a:t>
            </a:r>
            <a:r>
              <a:rPr lang="nl-BE" sz="2000" b="1" dirty="0" smtClean="0">
                <a:solidFill>
                  <a:srgbClr val="0070C0"/>
                </a:solidFill>
                <a:latin typeface="Arial" charset="0"/>
              </a:rPr>
              <a:t>5 </a:t>
            </a:r>
            <a:r>
              <a:rPr lang="nl-BE" sz="2000" b="1" dirty="0" err="1" smtClean="0">
                <a:solidFill>
                  <a:srgbClr val="0070C0"/>
                </a:solidFill>
                <a:latin typeface="Arial" charset="0"/>
              </a:rPr>
              <a:t>mai</a:t>
            </a:r>
            <a:r>
              <a:rPr lang="nl-BE" sz="2000" b="1" dirty="0" smtClean="0">
                <a:solidFill>
                  <a:srgbClr val="0070C0"/>
                </a:solidFill>
                <a:latin typeface="Arial" charset="0"/>
              </a:rPr>
              <a:t> 2014</a:t>
            </a:r>
            <a:endParaRPr lang="nl-BE" sz="2000" b="1" dirty="0">
              <a:solidFill>
                <a:srgbClr val="0070C0"/>
              </a:solidFill>
              <a:latin typeface="Arial" charset="0"/>
            </a:endParaRPr>
          </a:p>
          <a:p>
            <a:pPr marL="352425" lvl="0" indent="0">
              <a:spcBef>
                <a:spcPts val="600"/>
              </a:spcBef>
              <a:buNone/>
            </a:pP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2.  Proposition complète -</a:t>
            </a:r>
            <a:r>
              <a:rPr lang="nl-BE" sz="2000" dirty="0">
                <a:solidFill>
                  <a:srgbClr val="0070C0"/>
                </a:solidFill>
                <a:latin typeface="Arial" charset="0"/>
              </a:rPr>
              <a:t>&gt; deadline </a:t>
            </a:r>
            <a:r>
              <a:rPr lang="nl-BE" sz="2000" b="1" dirty="0" smtClean="0">
                <a:solidFill>
                  <a:srgbClr val="0070C0"/>
                </a:solidFill>
                <a:latin typeface="Arial" charset="0"/>
              </a:rPr>
              <a:t>30/5/2014– 12h</a:t>
            </a:r>
          </a:p>
          <a:p>
            <a:pPr marL="0" lvl="0" indent="0">
              <a:buNone/>
            </a:pPr>
            <a:endParaRPr lang="nl-BE" sz="900" b="1" dirty="0" smtClean="0">
              <a:latin typeface="Calibri" pitchFamily="34" charset="0"/>
              <a:cs typeface="Calibri" pitchFamily="34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70C0"/>
                </a:solidFill>
                <a:latin typeface="Arial" charset="0"/>
              </a:rPr>
              <a:t>En anglais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70C0"/>
                </a:solidFill>
                <a:latin typeface="Arial" charset="0"/>
              </a:rPr>
              <a:t>Pas d’annexe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70C0"/>
                </a:solidFill>
                <a:latin typeface="Arial" charset="0"/>
              </a:rPr>
              <a:t>En word et pdf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u="sng" dirty="0">
                <a:solidFill>
                  <a:srgbClr val="0070C0"/>
                </a:solidFill>
                <a:latin typeface="Arial" charset="0"/>
              </a:rPr>
              <a:t>Uniquement par mail </a:t>
            </a:r>
            <a:r>
              <a:rPr lang="nl-BE" sz="1800" dirty="0">
                <a:solidFill>
                  <a:srgbClr val="0070C0"/>
                </a:solidFill>
                <a:latin typeface="Arial" charset="0"/>
              </a:rPr>
              <a:t>à 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BRAIN_call2014@belspo.be </a:t>
            </a:r>
            <a:endParaRPr lang="nl-BE" sz="1800" dirty="0">
              <a:solidFill>
                <a:srgbClr val="0070C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None/>
            </a:pPr>
            <a:endParaRPr lang="fr-BE" sz="800" b="1" dirty="0" smtClean="0">
              <a:solidFill>
                <a:srgbClr val="00B05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None/>
            </a:pPr>
            <a:r>
              <a:rPr lang="fr-BE" sz="2400" b="1" dirty="0" err="1" smtClean="0">
                <a:solidFill>
                  <a:srgbClr val="00B050"/>
                </a:solidFill>
                <a:latin typeface="Arial" charset="0"/>
              </a:rPr>
              <a:t>Hoe</a:t>
            </a:r>
            <a:r>
              <a:rPr lang="fr-BE" sz="24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fr-BE" sz="2400" b="1" dirty="0">
                <a:solidFill>
                  <a:srgbClr val="00B050"/>
                </a:solidFill>
                <a:latin typeface="Arial" charset="0"/>
              </a:rPr>
              <a:t>een </a:t>
            </a:r>
            <a:r>
              <a:rPr lang="fr-BE" sz="2400" b="1" dirty="0" err="1">
                <a:solidFill>
                  <a:srgbClr val="00B050"/>
                </a:solidFill>
                <a:latin typeface="Arial" charset="0"/>
              </a:rPr>
              <a:t>voorstel</a:t>
            </a:r>
            <a:r>
              <a:rPr lang="fr-BE" sz="2400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fr-BE" sz="2400" b="1" dirty="0" err="1" smtClean="0">
                <a:solidFill>
                  <a:srgbClr val="00B050"/>
                </a:solidFill>
                <a:latin typeface="Arial" charset="0"/>
              </a:rPr>
              <a:t>indienen</a:t>
            </a:r>
            <a:r>
              <a:rPr lang="fr-BE" sz="2400" b="1" dirty="0" smtClean="0">
                <a:solidFill>
                  <a:srgbClr val="00B050"/>
                </a:solidFill>
                <a:latin typeface="Arial" charset="0"/>
              </a:rPr>
              <a:t> ? </a:t>
            </a:r>
            <a:endParaRPr lang="nl-BE" sz="1800" dirty="0" smtClean="0">
              <a:solidFill>
                <a:srgbClr val="00B050"/>
              </a:solidFill>
              <a:latin typeface="Arial" charset="0"/>
            </a:endParaRPr>
          </a:p>
          <a:p>
            <a:pPr marL="352425" lvl="0" indent="0">
              <a:spcBef>
                <a:spcPts val="1200"/>
              </a:spcBef>
              <a:buNone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</a:rPr>
              <a:t>1.  Blijk van belangstelling (verplicht) -&gt; deadline 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5 mei 2014</a:t>
            </a:r>
          </a:p>
          <a:p>
            <a:pPr marL="714375" lvl="0" indent="-361950">
              <a:spcBef>
                <a:spcPts val="600"/>
              </a:spcBef>
              <a:buAutoNum type="arabicPeriod" startAt="2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</a:rPr>
              <a:t>Volledige </a:t>
            </a:r>
            <a:r>
              <a:rPr lang="nl-BE" sz="2000" dirty="0">
                <a:solidFill>
                  <a:srgbClr val="00B050"/>
                </a:solidFill>
                <a:latin typeface="Arial" charset="0"/>
              </a:rPr>
              <a:t>voorstel -&gt; deadline 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30 </a:t>
            </a:r>
            <a:r>
              <a:rPr lang="nl-BE" sz="2000" b="1" dirty="0">
                <a:solidFill>
                  <a:srgbClr val="00B050"/>
                </a:solidFill>
                <a:latin typeface="Arial" charset="0"/>
              </a:rPr>
              <a:t>M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ei 2014 </a:t>
            </a:r>
            <a:r>
              <a:rPr lang="nl-BE" sz="2000" b="1" dirty="0">
                <a:solidFill>
                  <a:srgbClr val="00B050"/>
                </a:solidFill>
                <a:latin typeface="Arial" charset="0"/>
              </a:rPr>
              <a:t>– </a:t>
            </a:r>
            <a:r>
              <a:rPr lang="nl-BE" sz="2000" b="1" dirty="0" smtClean="0">
                <a:solidFill>
                  <a:srgbClr val="00B050"/>
                </a:solidFill>
                <a:latin typeface="Arial" charset="0"/>
              </a:rPr>
              <a:t>12u</a:t>
            </a:r>
          </a:p>
          <a:p>
            <a:pPr marL="352425" lvl="0" indent="0">
              <a:spcBef>
                <a:spcPts val="600"/>
              </a:spcBef>
              <a:buNone/>
            </a:pPr>
            <a:endParaRPr lang="nl-BE" sz="9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In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Engels 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B050"/>
                </a:solidFill>
                <a:latin typeface="Arial" charset="0"/>
              </a:rPr>
              <a:t> Geen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bijlage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B050"/>
                </a:solidFill>
                <a:latin typeface="Arial" charset="0"/>
              </a:rPr>
              <a:t> In word en pdf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BE" sz="1800" u="sng" dirty="0">
                <a:solidFill>
                  <a:srgbClr val="00B050"/>
                </a:solidFill>
                <a:latin typeface="Arial" charset="0"/>
              </a:rPr>
              <a:t>Enkel per mail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aan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BRAIN_call2014@belspo.be</a:t>
            </a:r>
            <a:endParaRPr lang="nl-BE" sz="1800" dirty="0">
              <a:solidFill>
                <a:srgbClr val="00B050"/>
              </a:solidFill>
              <a:latin typeface="Arial" charset="0"/>
            </a:endParaRPr>
          </a:p>
          <a:p>
            <a:pPr marL="352425" lvl="1" indent="0">
              <a:spcBef>
                <a:spcPts val="600"/>
              </a:spcBef>
              <a:buFont typeface="Wingdings" charset="0"/>
              <a:buChar char="•"/>
            </a:pP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84984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2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260648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Evaluation et sélection</a:t>
            </a:r>
            <a:endParaRPr lang="nl-BE" sz="2400" b="1" dirty="0">
              <a:solidFill>
                <a:srgbClr val="0070C0"/>
              </a:solidFill>
              <a:latin typeface="Arial" charset="0"/>
            </a:endParaRPr>
          </a:p>
          <a:p>
            <a:pPr marL="809625" lvl="0" indent="-457200">
              <a:spcBef>
                <a:spcPts val="1800"/>
              </a:spcBef>
              <a:buAutoNum type="arabicPeriod"/>
            </a:pP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Critères d’éligibilité (voir annexe 1)!</a:t>
            </a:r>
          </a:p>
          <a:p>
            <a:pPr marL="809625" lvl="0" indent="-457200">
              <a:spcBef>
                <a:spcPts val="600"/>
              </a:spcBef>
              <a:buAutoNum type="arabicPeriod"/>
            </a:pPr>
            <a:r>
              <a:rPr lang="nl-BE" sz="2000" dirty="0" err="1" smtClean="0">
                <a:solidFill>
                  <a:srgbClr val="0070C0"/>
                </a:solidFill>
                <a:latin typeface="Arial" charset="0"/>
              </a:rPr>
              <a:t>Sélection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 en 2 étapes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FR" sz="1800" dirty="0" smtClean="0">
                <a:solidFill>
                  <a:srgbClr val="0070C0"/>
                </a:solidFill>
                <a:latin typeface="Arial" charset="0"/>
              </a:rPr>
              <a:t>Evaluation s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cientifique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 par </a:t>
            </a:r>
            <a:r>
              <a:rPr lang="nl-BE" sz="1800" dirty="0">
                <a:solidFill>
                  <a:srgbClr val="0070C0"/>
                </a:solidFill>
                <a:latin typeface="Arial" charset="0"/>
              </a:rPr>
              <a:t>des experts étrangers (min 3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fr-FR" sz="1800" dirty="0" smtClean="0">
                <a:solidFill>
                  <a:srgbClr val="0070C0"/>
                </a:solidFill>
                <a:latin typeface="Arial" charset="0"/>
              </a:rPr>
              <a:t>; 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écrite </a:t>
            </a:r>
            <a:r>
              <a:rPr lang="nl-BE" sz="1800" dirty="0">
                <a:solidFill>
                  <a:srgbClr val="0070C0"/>
                </a:solidFill>
                <a:latin typeface="Arial" charset="0"/>
              </a:rPr>
              <a:t>+ 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panel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Avis </a:t>
            </a:r>
            <a:r>
              <a:rPr lang="nl-BE" sz="1800" dirty="0" err="1" smtClean="0">
                <a:solidFill>
                  <a:srgbClr val="0070C0"/>
                </a:solidFill>
                <a:latin typeface="Arial" charset="0"/>
              </a:rPr>
              <a:t>stratégique</a:t>
            </a:r>
            <a:r>
              <a:rPr lang="nl-BE" sz="1800" dirty="0" smtClean="0">
                <a:solidFill>
                  <a:srgbClr val="0070C0"/>
                </a:solidFill>
                <a:latin typeface="Arial" charset="0"/>
              </a:rPr>
              <a:t> par le comité plénier de BRAIN-be</a:t>
            </a:r>
          </a:p>
          <a:p>
            <a:pPr marL="809625" lvl="1" indent="0">
              <a:spcBef>
                <a:spcPts val="600"/>
              </a:spcBef>
              <a:buNone/>
            </a:pPr>
            <a:r>
              <a:rPr lang="nl-BE" sz="1800" dirty="0" smtClean="0">
                <a:solidFill>
                  <a:srgbClr val="0070C0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nl-BE" sz="1800" dirty="0" smtClean="0">
                <a:solidFill>
                  <a:srgbClr val="0070C0"/>
                </a:solidFill>
                <a:ea typeface="Wingdings"/>
                <a:cs typeface="Wingdings"/>
                <a:sym typeface="Wingdings"/>
              </a:rPr>
              <a:t>sur base des critères d’évaluation de l’appel</a:t>
            </a:r>
            <a:endParaRPr lang="nl-BE" sz="1800" dirty="0">
              <a:solidFill>
                <a:srgbClr val="0070C0"/>
              </a:solidFill>
              <a:latin typeface="Arial" charset="0"/>
            </a:endParaRPr>
          </a:p>
          <a:p>
            <a:pPr marL="809625" lvl="0" indent="-457200">
              <a:spcBef>
                <a:spcPts val="600"/>
              </a:spcBef>
              <a:buAutoNum type="arabicPeriod"/>
            </a:pP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Décision par </a:t>
            </a:r>
            <a:r>
              <a:rPr lang="nl-BE" sz="2000" dirty="0" err="1" smtClean="0">
                <a:solidFill>
                  <a:srgbClr val="0070C0"/>
                </a:solidFill>
                <a:latin typeface="Arial" charset="0"/>
              </a:rPr>
              <a:t>le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000" dirty="0" err="1" smtClean="0">
                <a:solidFill>
                  <a:srgbClr val="0070C0"/>
                </a:solidFill>
                <a:latin typeface="Arial" charset="0"/>
              </a:rPr>
              <a:t>Ministre</a:t>
            </a:r>
            <a:endParaRPr lang="nl-BE" sz="1400" b="1" dirty="0" smtClean="0">
              <a:latin typeface="Calibri" pitchFamily="34" charset="0"/>
              <a:cs typeface="Calibri" pitchFamily="34" charset="0"/>
            </a:endParaRPr>
          </a:p>
          <a:p>
            <a:pPr marL="352425" indent="0" algn="ctr">
              <a:spcBef>
                <a:spcPts val="600"/>
              </a:spcBef>
              <a:buNone/>
            </a:pPr>
            <a:r>
              <a:rPr lang="fr-BE" sz="2400" b="1" dirty="0" smtClean="0">
                <a:solidFill>
                  <a:srgbClr val="00B050"/>
                </a:solidFill>
                <a:latin typeface="Arial" charset="0"/>
              </a:rPr>
              <a:t>Evaluatie </a:t>
            </a:r>
            <a:r>
              <a:rPr lang="fr-BE" sz="2400" b="1" dirty="0">
                <a:solidFill>
                  <a:srgbClr val="00B050"/>
                </a:solidFill>
                <a:latin typeface="Arial" charset="0"/>
              </a:rPr>
              <a:t>en selectie</a:t>
            </a:r>
          </a:p>
          <a:p>
            <a:pPr marL="809625" indent="-457200">
              <a:spcBef>
                <a:spcPts val="1800"/>
              </a:spcBef>
              <a:buAutoNum type="arabicPeriod"/>
            </a:pPr>
            <a:r>
              <a:rPr lang="fr-BE" sz="2000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Ontvankelijkheidscriteria (zie bijlage 1)!</a:t>
            </a:r>
            <a:endParaRPr lang="nl-BE" sz="1600" dirty="0" smtClean="0">
              <a:solidFill>
                <a:srgbClr val="0070C0"/>
              </a:solidFill>
              <a:latin typeface="Arial" charset="0"/>
            </a:endParaRPr>
          </a:p>
          <a:p>
            <a:pPr marL="809625" indent="-457200">
              <a:spcBef>
                <a:spcPts val="600"/>
              </a:spcBef>
              <a:buAutoNum type="arabicPeriod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</a:rPr>
              <a:t>Selectie in </a:t>
            </a:r>
            <a:r>
              <a:rPr lang="nl-BE" sz="2000" dirty="0">
                <a:solidFill>
                  <a:srgbClr val="00B050"/>
                </a:solidFill>
                <a:latin typeface="Arial" charset="0"/>
              </a:rPr>
              <a:t>2 stappen</a:t>
            </a:r>
            <a:endParaRPr lang="fr-BE" sz="2000" dirty="0">
              <a:solidFill>
                <a:srgbClr val="00B050"/>
              </a:solidFill>
              <a:latin typeface="Arial" charset="0"/>
              <a:ea typeface="+mn-ea"/>
              <a:cs typeface="+mn-cs"/>
            </a:endParaRP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fr-FR" sz="1800" dirty="0" smtClean="0">
                <a:solidFill>
                  <a:srgbClr val="00B050"/>
                </a:solidFill>
                <a:latin typeface="Arial" charset="0"/>
              </a:rPr>
              <a:t>W</a:t>
            </a:r>
            <a:r>
              <a:rPr lang="nl-BE" sz="1800" dirty="0" err="1" smtClean="0">
                <a:solidFill>
                  <a:srgbClr val="00B050"/>
                </a:solidFill>
                <a:latin typeface="Arial" charset="0"/>
              </a:rPr>
              <a:t>etenschappelijke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e</a:t>
            </a:r>
            <a:r>
              <a:rPr lang="fr-FR" sz="1800" dirty="0" err="1" smtClean="0">
                <a:solidFill>
                  <a:srgbClr val="00B050"/>
                </a:solidFill>
                <a:latin typeface="Arial" charset="0"/>
              </a:rPr>
              <a:t>valuatie</a:t>
            </a:r>
            <a:r>
              <a:rPr lang="fr-FR" sz="18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 door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buitenlandse experts (min 3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); schriftelijk + panel</a:t>
            </a:r>
          </a:p>
          <a:p>
            <a:pPr marL="1095375" lvl="1">
              <a:spcBef>
                <a:spcPts val="600"/>
              </a:spcBef>
              <a:buFont typeface="Wingdings" charset="0"/>
              <a:buChar char="ü"/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Strategisch advies door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Plenair comité van BRAIN-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be</a:t>
            </a:r>
          </a:p>
          <a:p>
            <a:pPr marL="809625" lvl="1" indent="0">
              <a:spcBef>
                <a:spcPts val="600"/>
              </a:spcBef>
              <a:buNone/>
            </a:pPr>
            <a:r>
              <a:rPr lang="nl-BE" sz="2000" dirty="0">
                <a:solidFill>
                  <a:srgbClr val="00B050"/>
                </a:solidFill>
                <a:latin typeface="Arial" charset="0"/>
                <a:ea typeface="+mn-ea"/>
                <a:cs typeface="+mn-cs"/>
                <a:sym typeface="Wingdings"/>
              </a:rPr>
              <a:t>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Evaluatiecriteria van de oproep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als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</a:rPr>
              <a:t>basis</a:t>
            </a:r>
            <a:endParaRPr lang="nl-BE" sz="1800" dirty="0">
              <a:solidFill>
                <a:srgbClr val="00B050"/>
              </a:solidFill>
              <a:latin typeface="Arial" charset="0"/>
              <a:ea typeface="+mn-ea"/>
              <a:cs typeface="+mn-cs"/>
            </a:endParaRPr>
          </a:p>
          <a:p>
            <a:pPr marL="809625" lvl="1" indent="-457200">
              <a:spcBef>
                <a:spcPts val="600"/>
              </a:spcBef>
              <a:buFont typeface="+mj-lt"/>
              <a:buAutoNum type="arabicPeriod" startAt="3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Beslissing door de Minister</a:t>
            </a:r>
            <a:endParaRPr lang="nl-BE" sz="2000" dirty="0" smtClean="0">
              <a:solidFill>
                <a:srgbClr val="00B050"/>
              </a:solidFill>
              <a:latin typeface="Arial" charset="0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20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84984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5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260648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None/>
            </a:pP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Evaluation et sélection</a:t>
            </a:r>
            <a:endParaRPr lang="nl-BE" sz="2400" b="1" dirty="0">
              <a:solidFill>
                <a:srgbClr val="0070C0"/>
              </a:solidFill>
              <a:latin typeface="Arial" charset="0"/>
            </a:endParaRPr>
          </a:p>
          <a:p>
            <a:pPr marL="352425" lvl="0" indent="0">
              <a:spcBef>
                <a:spcPts val="1800"/>
              </a:spcBef>
              <a:buNone/>
            </a:pPr>
            <a:r>
              <a:rPr lang="nl-BE" sz="2400" b="1" dirty="0" err="1" smtClean="0">
                <a:solidFill>
                  <a:srgbClr val="0070C0"/>
                </a:solidFill>
                <a:latin typeface="Arial" charset="0"/>
              </a:rPr>
              <a:t>Critère</a:t>
            </a: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400" b="1" dirty="0" err="1" smtClean="0">
                <a:solidFill>
                  <a:srgbClr val="0070C0"/>
                </a:solidFill>
                <a:latin typeface="Arial" charset="0"/>
              </a:rPr>
              <a:t>d’évaluation</a:t>
            </a:r>
            <a:endParaRPr lang="nl-BE" sz="2400" b="1" dirty="0" smtClean="0">
              <a:solidFill>
                <a:srgbClr val="0070C0"/>
              </a:solidFill>
              <a:latin typeface="Arial" charset="0"/>
            </a:endParaRP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In/out </a:t>
            </a:r>
            <a:r>
              <a:rPr lang="nl-BE" sz="2000" dirty="0">
                <a:solidFill>
                  <a:srgbClr val="0070C0"/>
                </a:solidFill>
                <a:latin typeface="Arial" charset="0"/>
              </a:rPr>
              <a:t>of 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scope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err="1" smtClean="0">
                <a:solidFill>
                  <a:srgbClr val="0070C0"/>
                </a:solidFill>
                <a:latin typeface="Arial" charset="0"/>
              </a:rPr>
              <a:t>Qualité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000" dirty="0" err="1" smtClean="0">
                <a:solidFill>
                  <a:srgbClr val="0070C0"/>
                </a:solidFill>
                <a:latin typeface="Arial" charset="0"/>
              </a:rPr>
              <a:t>scientifique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Impact 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err="1" smtClean="0">
                <a:solidFill>
                  <a:srgbClr val="0070C0"/>
                </a:solidFill>
                <a:latin typeface="Arial" charset="0"/>
              </a:rPr>
              <a:t>Réseau</a:t>
            </a:r>
            <a:endParaRPr lang="nl-BE" sz="2000" dirty="0" smtClean="0">
              <a:solidFill>
                <a:srgbClr val="0070C0"/>
              </a:solidFill>
              <a:latin typeface="Arial" charset="0"/>
            </a:endParaRP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Ressources – budget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err="1" smtClean="0">
                <a:solidFill>
                  <a:srgbClr val="0070C0"/>
                </a:solidFill>
                <a:latin typeface="Arial" charset="0"/>
              </a:rPr>
              <a:t>Dimension</a:t>
            </a:r>
            <a:r>
              <a:rPr lang="nl-BE" sz="20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000" dirty="0">
                <a:solidFill>
                  <a:srgbClr val="0070C0"/>
                </a:solidFill>
                <a:latin typeface="Arial" charset="0"/>
              </a:rPr>
              <a:t>internationale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endParaRPr lang="nl-BE" sz="2000" dirty="0" smtClean="0">
              <a:solidFill>
                <a:srgbClr val="0070C0"/>
              </a:solidFill>
              <a:latin typeface="Arial" charset="0"/>
            </a:endParaRPr>
          </a:p>
          <a:p>
            <a:pPr marL="352425" indent="0" algn="ctr">
              <a:spcBef>
                <a:spcPts val="6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Evaluatie en selectie</a:t>
            </a:r>
          </a:p>
          <a:p>
            <a:pPr marL="352425" indent="0">
              <a:spcBef>
                <a:spcPts val="1800"/>
              </a:spcBef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Evaluatiecriteria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In/out of scope 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Wetenschappelijke kwaliteit 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Impact 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Netwerk 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Middelen – budget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r>
              <a:rPr lang="nl-BE" sz="2000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Internationale dimensie </a:t>
            </a:r>
          </a:p>
          <a:p>
            <a:pPr marL="1095375" lvl="1">
              <a:spcBef>
                <a:spcPts val="0"/>
              </a:spcBef>
              <a:buFont typeface="+mj-lt"/>
              <a:buAutoNum type="arabicPeriod"/>
            </a:pPr>
            <a:endParaRPr lang="fr-BE" sz="2000" dirty="0" smtClean="0">
              <a:solidFill>
                <a:srgbClr val="00B050"/>
              </a:solidFill>
              <a:latin typeface="Arial" charset="0"/>
              <a:ea typeface="+mn-ea"/>
              <a:cs typeface="+mn-cs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160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809625" lvl="1" indent="0">
              <a:spcBef>
                <a:spcPts val="600"/>
              </a:spcBef>
              <a:buNone/>
            </a:pPr>
            <a:endParaRPr lang="nl-BE" sz="16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84984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4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60350"/>
            <a:ext cx="8640763" cy="6337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nl-BE" sz="2400" b="1" dirty="0">
                <a:solidFill>
                  <a:srgbClr val="0070C0"/>
                </a:solidFill>
                <a:latin typeface="Arial" charset="0"/>
              </a:rPr>
              <a:t>BRAIN-be</a:t>
            </a:r>
            <a:r>
              <a:rPr lang="nl-BE" sz="2000" b="1" dirty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marL="352425" indent="0" algn="ctr">
              <a:spcBef>
                <a:spcPct val="0"/>
              </a:spcBef>
              <a:buFontTx/>
              <a:buNone/>
            </a:pPr>
            <a:endParaRPr lang="fr-FR" sz="2000" b="1" smtClean="0">
              <a:solidFill>
                <a:srgbClr val="0070C0"/>
              </a:solidFill>
              <a:latin typeface="Arial" charset="0"/>
            </a:endParaRPr>
          </a:p>
          <a:p>
            <a:pPr marL="352425" indent="0" algn="ctr">
              <a:spcBef>
                <a:spcPct val="0"/>
              </a:spcBef>
              <a:buFontTx/>
              <a:buNone/>
            </a:pPr>
            <a:r>
              <a:rPr lang="fr-FR" sz="2000" b="1" smtClean="0">
                <a:solidFill>
                  <a:srgbClr val="0070C0"/>
                </a:solidFill>
                <a:latin typeface="Arial" charset="0"/>
              </a:rPr>
              <a:t>Belgian </a:t>
            </a:r>
            <a:r>
              <a:rPr lang="fr-BE" sz="2000" b="1" dirty="0">
                <a:solidFill>
                  <a:srgbClr val="0070C0"/>
                </a:solidFill>
                <a:latin typeface="Arial" charset="0"/>
              </a:rPr>
              <a:t>Research Action through Interdisciplinary Networks</a:t>
            </a:r>
          </a:p>
          <a:p>
            <a:pPr marL="352425" indent="0">
              <a:spcBef>
                <a:spcPct val="0"/>
              </a:spcBef>
              <a:buFontTx/>
              <a:buNone/>
            </a:pPr>
            <a:endParaRPr lang="fr-BE" sz="1800" b="1" dirty="0">
              <a:solidFill>
                <a:srgbClr val="0070C0"/>
              </a:solidFill>
              <a:latin typeface="Arial" charset="0"/>
            </a:endParaRPr>
          </a:p>
          <a:p>
            <a:pPr marL="352425" indent="0">
              <a:spcBef>
                <a:spcPct val="0"/>
              </a:spcBef>
              <a:spcAft>
                <a:spcPts val="900"/>
              </a:spcAft>
            </a:pPr>
            <a:r>
              <a:rPr lang="fr-BE" sz="2000" smtClean="0">
                <a:solidFill>
                  <a:srgbClr val="0070C0"/>
                </a:solidFill>
                <a:latin typeface="Arial" charset="0"/>
              </a:rPr>
              <a:t> Approuvé </a:t>
            </a:r>
            <a:r>
              <a:rPr lang="fr-BE" sz="2000" dirty="0">
                <a:solidFill>
                  <a:srgbClr val="0070C0"/>
                </a:solidFill>
                <a:latin typeface="Arial" charset="0"/>
              </a:rPr>
              <a:t>par le Conseil des Ministres le 5 octobre 2012</a:t>
            </a:r>
          </a:p>
          <a:p>
            <a:pPr marL="352425" indent="0">
              <a:spcBef>
                <a:spcPct val="0"/>
              </a:spcBef>
              <a:spcAft>
                <a:spcPts val="900"/>
              </a:spcAft>
            </a:pPr>
            <a:r>
              <a:rPr lang="fr-BE" sz="2000" smtClean="0">
                <a:solidFill>
                  <a:srgbClr val="0070C0"/>
                </a:solidFill>
                <a:latin typeface="Arial" charset="0"/>
              </a:rPr>
              <a:t> Cadre </a:t>
            </a:r>
            <a:r>
              <a:rPr lang="fr-BE" sz="2000" dirty="0">
                <a:solidFill>
                  <a:srgbClr val="0070C0"/>
                </a:solidFill>
                <a:latin typeface="Arial" charset="0"/>
              </a:rPr>
              <a:t>récurrent </a:t>
            </a:r>
            <a:r>
              <a:rPr lang="fr-BE" sz="2000" dirty="0" smtClean="0">
                <a:solidFill>
                  <a:srgbClr val="0070C0"/>
                </a:solidFill>
                <a:latin typeface="Arial" charset="0"/>
              </a:rPr>
              <a:t>- 1ère </a:t>
            </a:r>
            <a:r>
              <a:rPr lang="fr-BE" sz="2000" dirty="0">
                <a:solidFill>
                  <a:srgbClr val="0070C0"/>
                </a:solidFill>
                <a:latin typeface="Arial" charset="0"/>
              </a:rPr>
              <a:t>phase pluriannuelle – 2012-2017</a:t>
            </a:r>
          </a:p>
          <a:p>
            <a:pPr marL="352425" indent="0">
              <a:spcBef>
                <a:spcPct val="0"/>
              </a:spcBef>
              <a:spcAft>
                <a:spcPts val="900"/>
              </a:spcAft>
            </a:pPr>
            <a:r>
              <a:rPr lang="fr-BE" sz="2000" smtClean="0">
                <a:solidFill>
                  <a:srgbClr val="0070C0"/>
                </a:solidFill>
                <a:latin typeface="Arial" charset="0"/>
              </a:rPr>
              <a:t> 6 </a:t>
            </a:r>
            <a:r>
              <a:rPr lang="fr-BE" sz="2000" dirty="0">
                <a:solidFill>
                  <a:srgbClr val="0070C0"/>
                </a:solidFill>
                <a:latin typeface="Arial" charset="0"/>
              </a:rPr>
              <a:t>axes </a:t>
            </a:r>
            <a:r>
              <a:rPr lang="fr-BE" sz="2000" dirty="0" smtClean="0">
                <a:solidFill>
                  <a:srgbClr val="0070C0"/>
                </a:solidFill>
                <a:latin typeface="Arial" charset="0"/>
              </a:rPr>
              <a:t>thématiques </a:t>
            </a:r>
          </a:p>
          <a:p>
            <a:pPr marL="352425" indent="0">
              <a:spcBef>
                <a:spcPct val="0"/>
              </a:spcBef>
              <a:spcAft>
                <a:spcPts val="900"/>
              </a:spcAft>
            </a:pPr>
            <a:endParaRPr lang="fr-BE" sz="2000" dirty="0">
              <a:solidFill>
                <a:srgbClr val="0070C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FontTx/>
              <a:buNone/>
            </a:pPr>
            <a:endParaRPr lang="nl-BE" sz="900" b="1" smtClean="0">
              <a:solidFill>
                <a:srgbClr val="00B050"/>
              </a:solidFill>
              <a:latin typeface="Arial" charset="0"/>
            </a:endParaRPr>
          </a:p>
          <a:p>
            <a:pPr marL="352425" indent="0" algn="ctr">
              <a:spcBef>
                <a:spcPts val="1200"/>
              </a:spcBef>
              <a:buFontTx/>
              <a:buNone/>
            </a:pPr>
            <a:r>
              <a:rPr lang="nl-BE" sz="2400" b="1" smtClean="0">
                <a:solidFill>
                  <a:srgbClr val="00B050"/>
                </a:solidFill>
                <a:latin typeface="Arial" charset="0"/>
              </a:rPr>
              <a:t>BRAIN-be</a:t>
            </a:r>
            <a:r>
              <a:rPr lang="nl-BE" sz="2000" b="1" smtClean="0">
                <a:solidFill>
                  <a:srgbClr val="00B050"/>
                </a:solidFill>
                <a:latin typeface="Arial" charset="0"/>
              </a:rPr>
              <a:t> </a:t>
            </a:r>
            <a:endParaRPr lang="nl-BE" sz="2000" b="1" dirty="0">
              <a:solidFill>
                <a:srgbClr val="00B050"/>
              </a:solidFill>
              <a:latin typeface="Arial" charset="0"/>
            </a:endParaRPr>
          </a:p>
          <a:p>
            <a:pPr marL="352425" indent="0" algn="ctr">
              <a:spcBef>
                <a:spcPct val="0"/>
              </a:spcBef>
              <a:buFontTx/>
              <a:buNone/>
            </a:pPr>
            <a:endParaRPr lang="fr-FR" sz="2000" b="1" smtClean="0">
              <a:solidFill>
                <a:srgbClr val="00B050"/>
              </a:solidFill>
              <a:latin typeface="Arial" charset="0"/>
            </a:endParaRPr>
          </a:p>
          <a:p>
            <a:pPr marL="352425" indent="0" algn="ctr">
              <a:spcBef>
                <a:spcPct val="0"/>
              </a:spcBef>
              <a:buFontTx/>
              <a:buNone/>
            </a:pPr>
            <a:r>
              <a:rPr lang="fr-FR" sz="2000" b="1" smtClean="0">
                <a:solidFill>
                  <a:srgbClr val="00B050"/>
                </a:solidFill>
                <a:latin typeface="Arial" charset="0"/>
              </a:rPr>
              <a:t>Belgian </a:t>
            </a:r>
            <a:r>
              <a:rPr lang="fr-BE" sz="2000" b="1" dirty="0">
                <a:solidFill>
                  <a:srgbClr val="00B050"/>
                </a:solidFill>
                <a:latin typeface="Arial" charset="0"/>
              </a:rPr>
              <a:t>Research Action through Interdisciplinary Networks</a:t>
            </a:r>
          </a:p>
          <a:p>
            <a:pPr marL="352425" indent="0">
              <a:spcBef>
                <a:spcPts val="1200"/>
              </a:spcBef>
              <a:buFontTx/>
              <a:buNone/>
            </a:pPr>
            <a:endParaRPr lang="nl-BE" sz="600" b="1" dirty="0">
              <a:solidFill>
                <a:srgbClr val="00B050"/>
              </a:solidFill>
              <a:latin typeface="Arial" charset="0"/>
            </a:endParaRPr>
          </a:p>
          <a:p>
            <a:pPr marL="352425" indent="0">
              <a:spcBef>
                <a:spcPct val="0"/>
              </a:spcBef>
              <a:spcAft>
                <a:spcPts val="900"/>
              </a:spcAft>
            </a:pPr>
            <a:r>
              <a:rPr lang="nl-BE" sz="2000" smtClean="0">
                <a:solidFill>
                  <a:srgbClr val="00B050"/>
                </a:solidFill>
                <a:latin typeface="Arial" charset="0"/>
              </a:rPr>
              <a:t> Goedgekeurd </a:t>
            </a:r>
            <a:r>
              <a:rPr lang="nl-BE" sz="2000" dirty="0">
                <a:solidFill>
                  <a:srgbClr val="00B050"/>
                </a:solidFill>
                <a:latin typeface="Arial" charset="0"/>
              </a:rPr>
              <a:t>door de Ministerraad op 5 oktober 2012</a:t>
            </a:r>
          </a:p>
          <a:p>
            <a:pPr marL="352425" indent="0">
              <a:spcBef>
                <a:spcPct val="0"/>
              </a:spcBef>
              <a:spcAft>
                <a:spcPts val="900"/>
              </a:spcAft>
            </a:pPr>
            <a:r>
              <a:rPr lang="nl-BE" sz="2000" smtClean="0">
                <a:solidFill>
                  <a:srgbClr val="00B050"/>
                </a:solidFill>
                <a:latin typeface="Arial" charset="0"/>
              </a:rPr>
              <a:t> Recurrent </a:t>
            </a:r>
            <a:r>
              <a:rPr lang="nl-BE" sz="2000" dirty="0">
                <a:solidFill>
                  <a:srgbClr val="00B050"/>
                </a:solidFill>
                <a:latin typeface="Arial" charset="0"/>
              </a:rPr>
              <a:t>kader </a:t>
            </a:r>
            <a:r>
              <a:rPr lang="nl-BE" sz="2000" dirty="0" smtClean="0">
                <a:solidFill>
                  <a:srgbClr val="00B050"/>
                </a:solidFill>
                <a:latin typeface="Arial" charset="0"/>
              </a:rPr>
              <a:t> - </a:t>
            </a:r>
            <a:r>
              <a:rPr lang="nl-BE" sz="2000" dirty="0">
                <a:solidFill>
                  <a:srgbClr val="00B050"/>
                </a:solidFill>
                <a:latin typeface="Arial" charset="0"/>
              </a:rPr>
              <a:t>1</a:t>
            </a:r>
            <a:r>
              <a:rPr lang="nl-BE" sz="2000" baseline="30000" dirty="0">
                <a:solidFill>
                  <a:srgbClr val="00B050"/>
                </a:solidFill>
                <a:latin typeface="Arial" charset="0"/>
              </a:rPr>
              <a:t>ste</a:t>
            </a:r>
            <a:r>
              <a:rPr lang="nl-BE" sz="2000" dirty="0">
                <a:solidFill>
                  <a:srgbClr val="00B050"/>
                </a:solidFill>
                <a:latin typeface="Arial" charset="0"/>
              </a:rPr>
              <a:t> meerjarige fase - 2012-2017</a:t>
            </a:r>
          </a:p>
          <a:p>
            <a:pPr marL="352425" indent="0">
              <a:spcBef>
                <a:spcPct val="0"/>
              </a:spcBef>
              <a:spcAft>
                <a:spcPts val="900"/>
              </a:spcAft>
            </a:pPr>
            <a:r>
              <a:rPr lang="nl-BE" sz="2000" smtClean="0">
                <a:solidFill>
                  <a:srgbClr val="00B050"/>
                </a:solidFill>
                <a:latin typeface="Arial" charset="0"/>
              </a:rPr>
              <a:t> 6 </a:t>
            </a:r>
            <a:r>
              <a:rPr lang="nl-BE" sz="2000" dirty="0">
                <a:solidFill>
                  <a:srgbClr val="00B050"/>
                </a:solidFill>
                <a:latin typeface="Arial" charset="0"/>
              </a:rPr>
              <a:t>thematische assen</a:t>
            </a:r>
          </a:p>
          <a:p>
            <a:pPr marL="352425" indent="0">
              <a:spcBef>
                <a:spcPct val="0"/>
              </a:spcBef>
              <a:buFont typeface="Wingdings" charset="0"/>
              <a:buChar char="ü"/>
            </a:pPr>
            <a:endParaRPr lang="nl-BE" sz="1800" b="1" i="1" dirty="0"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84984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900113" y="765175"/>
            <a:ext cx="7993062" cy="489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800" b="1" dirty="0" smtClean="0">
                <a:solidFill>
                  <a:srgbClr val="0070C0"/>
                </a:solidFill>
              </a:rPr>
              <a:t>Axe thématique 3 </a:t>
            </a:r>
            <a:br>
              <a:rPr lang="fr-FR" sz="2800" b="1" dirty="0" smtClean="0">
                <a:solidFill>
                  <a:srgbClr val="0070C0"/>
                </a:solidFill>
              </a:rPr>
            </a:br>
            <a:r>
              <a:rPr lang="fr-FR" sz="2800" b="1" dirty="0" smtClean="0">
                <a:solidFill>
                  <a:srgbClr val="0070C0"/>
                </a:solidFill>
              </a:rPr>
              <a:t>Patrimoine culturel, historique et scientifique</a:t>
            </a:r>
            <a:br>
              <a:rPr lang="fr-FR" sz="2800" b="1" dirty="0" smtClean="0">
                <a:solidFill>
                  <a:srgbClr val="0070C0"/>
                </a:solidFill>
              </a:rPr>
            </a:br>
            <a:r>
              <a:rPr lang="fr-FR" sz="2800" b="1" dirty="0" smtClean="0">
                <a:solidFill>
                  <a:srgbClr val="0070C0"/>
                </a:solidFill>
              </a:rPr>
              <a:t/>
            </a:r>
            <a:br>
              <a:rPr lang="fr-FR" sz="2800" b="1" dirty="0" smtClean="0">
                <a:solidFill>
                  <a:srgbClr val="0070C0"/>
                </a:solidFill>
              </a:rPr>
            </a:br>
            <a:r>
              <a:rPr lang="fr-FR" sz="2800" b="1" dirty="0" smtClean="0">
                <a:solidFill>
                  <a:srgbClr val="0070C0"/>
                </a:solidFill>
              </a:rPr>
              <a:t/>
            </a:r>
            <a:br>
              <a:rPr lang="fr-FR" sz="2800" b="1" dirty="0" smtClean="0">
                <a:solidFill>
                  <a:srgbClr val="0070C0"/>
                </a:solidFill>
              </a:rPr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nl-BE" sz="2800" b="1" dirty="0" smtClean="0">
                <a:solidFill>
                  <a:srgbClr val="00B050"/>
                </a:solidFill>
              </a:rPr>
              <a:t>Thematische as 3</a:t>
            </a:r>
            <a:br>
              <a:rPr lang="nl-BE" sz="2800" b="1" dirty="0" smtClean="0">
                <a:solidFill>
                  <a:srgbClr val="00B050"/>
                </a:solidFill>
              </a:rPr>
            </a:br>
            <a:r>
              <a:rPr lang="nl-BE" sz="2800" b="1" dirty="0" smtClean="0">
                <a:solidFill>
                  <a:srgbClr val="00B050"/>
                </a:solidFill>
              </a:rPr>
              <a:t>Cultureel, historisch en wetenschappelijk erfgoed </a:t>
            </a:r>
            <a:r>
              <a:rPr lang="fr-BE" sz="2800" b="1" dirty="0" smtClean="0"/>
              <a:t/>
            </a:r>
            <a:br>
              <a:rPr lang="fr-BE" sz="2800" b="1" dirty="0" smtClean="0"/>
            </a:br>
            <a:r>
              <a:rPr lang="nl-BE" sz="2800" b="1" dirty="0" smtClean="0">
                <a:solidFill>
                  <a:srgbClr val="00B050"/>
                </a:solidFill>
              </a:rPr>
              <a:t/>
            </a:r>
            <a:br>
              <a:rPr lang="nl-BE" sz="2800" b="1" dirty="0" smtClean="0">
                <a:solidFill>
                  <a:srgbClr val="00B050"/>
                </a:solidFill>
              </a:rPr>
            </a:br>
            <a:r>
              <a:rPr lang="fr-FR" sz="2400" b="1" dirty="0" smtClean="0">
                <a:solidFill>
                  <a:srgbClr val="00B050"/>
                </a:solidFill>
              </a:rPr>
              <a:t/>
            </a:r>
            <a:br>
              <a:rPr lang="fr-FR" sz="2400" b="1" dirty="0" smtClean="0">
                <a:solidFill>
                  <a:srgbClr val="00B050"/>
                </a:solidFill>
              </a:rPr>
            </a:br>
            <a:r>
              <a:rPr lang="fr-FR" sz="2400" b="1" dirty="0" smtClean="0">
                <a:solidFill>
                  <a:srgbClr val="00B050"/>
                </a:solidFill>
              </a:rPr>
              <a:t/>
            </a:r>
            <a:br>
              <a:rPr lang="fr-FR" sz="2400" b="1" dirty="0" smtClean="0">
                <a:solidFill>
                  <a:srgbClr val="00B050"/>
                </a:solidFill>
              </a:rPr>
            </a:br>
            <a:r>
              <a:rPr lang="fr-FR" sz="2400" b="1" dirty="0" smtClean="0">
                <a:solidFill>
                  <a:srgbClr val="00B050"/>
                </a:solidFill>
              </a:rPr>
              <a:t/>
            </a:r>
            <a:br>
              <a:rPr lang="fr-FR" sz="2400" b="1" dirty="0" smtClean="0">
                <a:solidFill>
                  <a:srgbClr val="00B050"/>
                </a:solidFill>
              </a:rPr>
            </a:br>
            <a:endParaRPr lang="fr-FR" sz="2400" b="1" dirty="0" smtClean="0">
              <a:solidFill>
                <a:srgbClr val="00B05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088" y="5949950"/>
            <a:ext cx="7273925" cy="9080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endParaRPr lang="en-GB" sz="1200" b="1" dirty="0" smtClean="0">
              <a:solidFill>
                <a:srgbClr val="0070C0"/>
              </a:solidFill>
            </a:endParaRPr>
          </a:p>
          <a:p>
            <a:pPr algn="l">
              <a:defRPr/>
            </a:pPr>
            <a:endParaRPr lang="en-GB" sz="1200" b="1" dirty="0">
              <a:solidFill>
                <a:srgbClr val="0070C0"/>
              </a:solidFill>
            </a:endParaRPr>
          </a:p>
          <a:p>
            <a:pPr algn="l">
              <a:defRPr/>
            </a:pPr>
            <a:endParaRPr lang="fr-BE" sz="1200" b="1" dirty="0">
              <a:solidFill>
                <a:srgbClr val="0070C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39750" y="2997200"/>
            <a:ext cx="8424863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0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 bwMode="auto">
          <a:xfrm>
            <a:off x="250825" y="115888"/>
            <a:ext cx="8713788" cy="6553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7938" algn="ctr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Cadre général de référence 2012-2017 </a:t>
            </a:r>
          </a:p>
          <a:p>
            <a:pPr marL="174625" indent="7938">
              <a:lnSpc>
                <a:spcPct val="115000"/>
              </a:lnSpc>
              <a:spcBef>
                <a:spcPts val="400"/>
              </a:spcBef>
              <a:spcAft>
                <a:spcPts val="600"/>
              </a:spcAft>
              <a:buFontTx/>
              <a:buNone/>
            </a:pPr>
            <a:r>
              <a:rPr lang="fr-BE" sz="2400" b="1" dirty="0">
                <a:solidFill>
                  <a:srgbClr val="0070C0"/>
                </a:solidFill>
                <a:latin typeface="Arial" charset="0"/>
                <a:sym typeface="Wingdings" charset="0"/>
              </a:rPr>
              <a:t>		</a:t>
            </a: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 note au CM du 5.10.2012  </a:t>
            </a:r>
          </a:p>
          <a:p>
            <a:pPr marL="174625" indent="7938">
              <a:lnSpc>
                <a:spcPct val="115000"/>
              </a:lnSpc>
              <a:spcBef>
                <a:spcPts val="400"/>
              </a:spcBef>
              <a:spcAft>
                <a:spcPts val="1000"/>
              </a:spcAft>
              <a:tabLst>
                <a:tab pos="361950" algn="l"/>
              </a:tabLst>
            </a:pPr>
            <a:r>
              <a:rPr lang="nl-BE" sz="24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400" dirty="0" err="1" smtClean="0">
                <a:solidFill>
                  <a:srgbClr val="0070C0"/>
                </a:solidFill>
                <a:latin typeface="Arial" charset="0"/>
              </a:rPr>
              <a:t>patrimoine</a:t>
            </a:r>
            <a:r>
              <a:rPr lang="nl-BE" sz="24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400" dirty="0" err="1">
                <a:solidFill>
                  <a:srgbClr val="0070C0"/>
                </a:solidFill>
                <a:latin typeface="Arial" charset="0"/>
              </a:rPr>
              <a:t>fédéral</a:t>
            </a:r>
            <a:r>
              <a:rPr lang="nl-BE" sz="24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nl-BE" sz="2400" dirty="0" err="1">
                <a:solidFill>
                  <a:srgbClr val="0070C0"/>
                </a:solidFill>
                <a:latin typeface="Arial" charset="0"/>
              </a:rPr>
              <a:t>culturel</a:t>
            </a:r>
            <a:r>
              <a:rPr lang="nl-BE" sz="2400" dirty="0">
                <a:solidFill>
                  <a:srgbClr val="0070C0"/>
                </a:solidFill>
                <a:latin typeface="Arial" charset="0"/>
              </a:rPr>
              <a:t> et </a:t>
            </a:r>
            <a:r>
              <a:rPr lang="nl-BE" sz="2400" dirty="0" err="1">
                <a:solidFill>
                  <a:srgbClr val="0070C0"/>
                </a:solidFill>
                <a:latin typeface="Arial" charset="0"/>
              </a:rPr>
              <a:t>scientifique</a:t>
            </a:r>
            <a:r>
              <a:rPr lang="nl-BE" sz="24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nl-BE" sz="2400" dirty="0" err="1">
                <a:solidFill>
                  <a:srgbClr val="0070C0"/>
                </a:solidFill>
                <a:latin typeface="Arial" charset="0"/>
              </a:rPr>
              <a:t>matériel</a:t>
            </a:r>
            <a:r>
              <a:rPr lang="nl-BE" sz="2400" dirty="0">
                <a:solidFill>
                  <a:srgbClr val="0070C0"/>
                </a:solidFill>
                <a:latin typeface="Arial" charset="0"/>
              </a:rPr>
              <a:t> et </a:t>
            </a:r>
            <a:r>
              <a:rPr lang="nl-BE" sz="2400" dirty="0" smtClean="0">
                <a:solidFill>
                  <a:srgbClr val="0070C0"/>
                </a:solidFill>
                <a:latin typeface="Arial" charset="0"/>
              </a:rPr>
              <a:t>	</a:t>
            </a:r>
            <a:r>
              <a:rPr lang="nl-BE" sz="2400" dirty="0" err="1" smtClean="0">
                <a:solidFill>
                  <a:srgbClr val="0070C0"/>
                </a:solidFill>
                <a:latin typeface="Arial" charset="0"/>
              </a:rPr>
              <a:t>immatériel</a:t>
            </a:r>
            <a:r>
              <a:rPr lang="nl-BE" sz="2400" dirty="0" smtClean="0">
                <a:solidFill>
                  <a:srgbClr val="0070C0"/>
                </a:solidFill>
                <a:latin typeface="Arial" charset="0"/>
              </a:rPr>
              <a:t>  </a:t>
            </a:r>
            <a:r>
              <a:rPr lang="nl-BE" sz="1800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nl-BE" sz="1800" dirty="0" err="1">
                <a:solidFill>
                  <a:srgbClr val="0070C0"/>
                </a:solidFill>
                <a:latin typeface="Arial" charset="0"/>
              </a:rPr>
              <a:t>collections</a:t>
            </a:r>
            <a:r>
              <a:rPr lang="nl-BE" sz="18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nl-BE" sz="1800" dirty="0" err="1">
                <a:solidFill>
                  <a:srgbClr val="0070C0"/>
                </a:solidFill>
                <a:latin typeface="Arial" charset="0"/>
              </a:rPr>
              <a:t>archives</a:t>
            </a:r>
            <a:r>
              <a:rPr lang="nl-BE" sz="1800" dirty="0">
                <a:solidFill>
                  <a:srgbClr val="0070C0"/>
                </a:solidFill>
                <a:latin typeface="Arial" charset="0"/>
              </a:rPr>
              <a:t>, DB)</a:t>
            </a:r>
          </a:p>
          <a:p>
            <a:pPr marL="174625" indent="7938">
              <a:lnSpc>
                <a:spcPct val="115000"/>
              </a:lnSpc>
              <a:spcBef>
                <a:spcPts val="400"/>
              </a:spcBef>
              <a:spcAft>
                <a:spcPts val="1000"/>
              </a:spcAft>
              <a:tabLst>
                <a:tab pos="361950" algn="l"/>
              </a:tabLst>
            </a:pPr>
            <a:r>
              <a:rPr lang="fr-BE" sz="2400" dirty="0" smtClean="0">
                <a:solidFill>
                  <a:srgbClr val="0070C0"/>
                </a:solidFill>
                <a:latin typeface="Arial" charset="0"/>
              </a:rPr>
              <a:t> recherches interdisciplinaires </a:t>
            </a:r>
            <a:r>
              <a:rPr lang="fr-BE" sz="2400" dirty="0">
                <a:solidFill>
                  <a:srgbClr val="0070C0"/>
                </a:solidFill>
                <a:latin typeface="Arial" charset="0"/>
              </a:rPr>
              <a:t>portant sur sa mise en </a:t>
            </a:r>
            <a:r>
              <a:rPr lang="fr-BE" sz="2400" dirty="0" smtClean="0">
                <a:solidFill>
                  <a:srgbClr val="0070C0"/>
                </a:solidFill>
                <a:latin typeface="Arial" charset="0"/>
              </a:rPr>
              <a:t>	contexte</a:t>
            </a:r>
            <a:endParaRPr lang="nl-BE" sz="2400" b="1" dirty="0">
              <a:solidFill>
                <a:srgbClr val="0070C0"/>
              </a:solidFill>
              <a:latin typeface="Arial" charset="0"/>
            </a:endParaRPr>
          </a:p>
          <a:p>
            <a:pPr marL="174625" indent="7938" algn="ctr">
              <a:lnSpc>
                <a:spcPct val="115000"/>
              </a:lnSpc>
              <a:spcBef>
                <a:spcPts val="400"/>
              </a:spcBef>
              <a:buFontTx/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Algemeen referentiekader </a:t>
            </a:r>
            <a:r>
              <a:rPr lang="nl-BE" sz="2400" b="1" dirty="0">
                <a:solidFill>
                  <a:srgbClr val="00B050"/>
                </a:solidFill>
                <a:latin typeface="Arial" charset="0"/>
              </a:rPr>
              <a:t>2012-2017</a:t>
            </a:r>
          </a:p>
          <a:p>
            <a:pPr marL="174625" indent="7938">
              <a:lnSpc>
                <a:spcPct val="115000"/>
              </a:lnSpc>
              <a:spcBef>
                <a:spcPts val="400"/>
              </a:spcBef>
              <a:buFontTx/>
              <a:buNone/>
            </a:pPr>
            <a:r>
              <a:rPr lang="fr-BE" sz="2400" b="1" dirty="0">
                <a:solidFill>
                  <a:srgbClr val="00B050"/>
                </a:solidFill>
                <a:latin typeface="Arial" charset="0"/>
                <a:sym typeface="Wingdings" charset="0"/>
              </a:rPr>
              <a:t>		</a:t>
            </a:r>
            <a:r>
              <a:rPr lang="fr-BE" sz="2400" b="1" dirty="0">
                <a:solidFill>
                  <a:srgbClr val="00B050"/>
                </a:solidFill>
                <a:latin typeface="Arial" charset="0"/>
              </a:rPr>
              <a:t> nota </a:t>
            </a:r>
            <a:r>
              <a:rPr lang="fr-BE" sz="2400" b="1" dirty="0" err="1">
                <a:solidFill>
                  <a:srgbClr val="00B050"/>
                </a:solidFill>
                <a:latin typeface="Arial" charset="0"/>
              </a:rPr>
              <a:t>aan</a:t>
            </a:r>
            <a:r>
              <a:rPr lang="fr-BE" sz="2400" b="1" dirty="0">
                <a:solidFill>
                  <a:srgbClr val="00B050"/>
                </a:solidFill>
                <a:latin typeface="Arial" charset="0"/>
              </a:rPr>
              <a:t> de MR van 5.10.2012  </a:t>
            </a:r>
          </a:p>
          <a:p>
            <a:pPr marL="174625" indent="7938">
              <a:lnSpc>
                <a:spcPct val="120000"/>
              </a:lnSpc>
              <a:spcBef>
                <a:spcPts val="1200"/>
              </a:spcBef>
              <a:tabLst>
                <a:tab pos="361950" algn="l"/>
              </a:tabLst>
            </a:pPr>
            <a:r>
              <a:rPr lang="nl-BE" sz="2400" dirty="0" smtClean="0">
                <a:solidFill>
                  <a:srgbClr val="00B050"/>
                </a:solidFill>
                <a:latin typeface="Arial" charset="0"/>
              </a:rPr>
              <a:t> materieel </a:t>
            </a:r>
            <a:r>
              <a:rPr lang="nl-BE" sz="2400" dirty="0">
                <a:solidFill>
                  <a:srgbClr val="00B050"/>
                </a:solidFill>
                <a:latin typeface="Arial" charset="0"/>
              </a:rPr>
              <a:t>en immaterieel, cultureel en wetenschappelijk </a:t>
            </a:r>
            <a:r>
              <a:rPr lang="nl-BE" sz="2400" dirty="0" smtClean="0">
                <a:solidFill>
                  <a:srgbClr val="00B050"/>
                </a:solidFill>
                <a:latin typeface="Arial" charset="0"/>
              </a:rPr>
              <a:t>	federaal </a:t>
            </a:r>
            <a:r>
              <a:rPr lang="nl-BE" sz="2400" dirty="0">
                <a:solidFill>
                  <a:srgbClr val="00B050"/>
                </a:solidFill>
                <a:latin typeface="Arial" charset="0"/>
              </a:rPr>
              <a:t>patrimonium </a:t>
            </a:r>
            <a:r>
              <a:rPr lang="nl-BE" sz="1800" dirty="0">
                <a:solidFill>
                  <a:srgbClr val="00B050"/>
                </a:solidFill>
                <a:latin typeface="Arial" charset="0"/>
              </a:rPr>
              <a:t>(collecties, archiefstukken, DB)</a:t>
            </a:r>
          </a:p>
          <a:p>
            <a:pPr marL="174625" indent="7938">
              <a:lnSpc>
                <a:spcPct val="120000"/>
              </a:lnSpc>
              <a:spcBef>
                <a:spcPts val="1200"/>
              </a:spcBef>
              <a:tabLst>
                <a:tab pos="361950" algn="l"/>
              </a:tabLst>
            </a:pPr>
            <a:r>
              <a:rPr lang="nl-BE" sz="2400" dirty="0" smtClean="0">
                <a:solidFill>
                  <a:srgbClr val="00B050"/>
                </a:solidFill>
                <a:latin typeface="Arial" charset="0"/>
              </a:rPr>
              <a:t> interdisciplinair </a:t>
            </a:r>
            <a:r>
              <a:rPr lang="nl-BE" sz="2400" dirty="0">
                <a:solidFill>
                  <a:srgbClr val="00B050"/>
                </a:solidFill>
                <a:latin typeface="Arial" charset="0"/>
              </a:rPr>
              <a:t>onderzoek dat dit patrimonium en de </a:t>
            </a:r>
            <a:r>
              <a:rPr lang="nl-BE" sz="2400" dirty="0" smtClean="0">
                <a:solidFill>
                  <a:srgbClr val="00B050"/>
                </a:solidFill>
                <a:latin typeface="Arial" charset="0"/>
              </a:rPr>
              <a:t>	expertises </a:t>
            </a:r>
            <a:r>
              <a:rPr lang="nl-BE" sz="2400" dirty="0">
                <a:solidFill>
                  <a:srgbClr val="00B050"/>
                </a:solidFill>
                <a:latin typeface="Arial" charset="0"/>
              </a:rPr>
              <a:t>in hun context plaatst</a:t>
            </a:r>
          </a:p>
          <a:p>
            <a:pPr marL="174625" indent="7938">
              <a:lnSpc>
                <a:spcPct val="120000"/>
              </a:lnSpc>
              <a:spcBef>
                <a:spcPct val="0"/>
              </a:spcBef>
            </a:pPr>
            <a:endParaRPr lang="nl-BE" sz="2000" dirty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174625" indent="7938">
              <a:buFontTx/>
              <a:buNone/>
            </a:pPr>
            <a:endParaRPr lang="fr-BE" dirty="0"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9750" y="3284538"/>
            <a:ext cx="8424863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4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 bwMode="auto">
          <a:xfrm>
            <a:off x="323850" y="115888"/>
            <a:ext cx="9072686" cy="6553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7938" algn="ctr">
              <a:lnSpc>
                <a:spcPct val="115000"/>
              </a:lnSpc>
              <a:spcBef>
                <a:spcPts val="400"/>
              </a:spcBef>
              <a:buFontTx/>
              <a:buNone/>
            </a:pPr>
            <a:endParaRPr lang="fr-BE" sz="2400" b="1" dirty="0" smtClean="0">
              <a:solidFill>
                <a:srgbClr val="0070C0"/>
              </a:solidFill>
              <a:latin typeface="Arial" charset="0"/>
            </a:endParaRPr>
          </a:p>
          <a:p>
            <a:pPr marL="174625" indent="7938" algn="ctr">
              <a:lnSpc>
                <a:spcPct val="115000"/>
              </a:lnSpc>
              <a:spcBef>
                <a:spcPts val="4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Priorités </a:t>
            </a: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de recherche </a:t>
            </a: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2014   </a:t>
            </a: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: </a:t>
            </a:r>
          </a:p>
          <a:p>
            <a:pPr marL="517525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70C0"/>
                </a:solidFill>
                <a:latin typeface="Arial" charset="0"/>
              </a:rPr>
              <a:t>Démarche commune </a:t>
            </a:r>
            <a:r>
              <a:rPr lang="fr-FR" sz="2200" dirty="0">
                <a:solidFill>
                  <a:srgbClr val="0070C0"/>
                </a:solidFill>
                <a:latin typeface="Arial" charset="0"/>
              </a:rPr>
              <a:t>à tous les projets de recherche </a:t>
            </a:r>
            <a:r>
              <a:rPr lang="fr-FR" sz="2400" b="1" dirty="0">
                <a:solidFill>
                  <a:srgbClr val="0070C0"/>
                </a:solidFill>
                <a:latin typeface="Arial" charset="0"/>
              </a:rPr>
              <a:t>: exploitation/valorisation croisée et interdisciplinaire de sous-ensembles pertinents du patrimoine fédéral</a:t>
            </a:r>
            <a:endParaRPr lang="nl-BE" sz="2400" b="1" dirty="0">
              <a:solidFill>
                <a:srgbClr val="0070C0"/>
              </a:solidFill>
              <a:latin typeface="Arial" charset="0"/>
            </a:endParaRPr>
          </a:p>
          <a:p>
            <a:pPr marL="517525">
              <a:spcBef>
                <a:spcPct val="0"/>
              </a:spcBef>
            </a:pPr>
            <a:r>
              <a:rPr lang="nl-BE" sz="2200" dirty="0" err="1" smtClean="0">
                <a:solidFill>
                  <a:srgbClr val="0070C0"/>
                </a:solidFill>
                <a:latin typeface="Arial" charset="0"/>
              </a:rPr>
              <a:t>Démarche</a:t>
            </a:r>
            <a:r>
              <a:rPr lang="nl-BE" sz="22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200" dirty="0">
                <a:solidFill>
                  <a:srgbClr val="0070C0"/>
                </a:solidFill>
                <a:latin typeface="Arial" charset="0"/>
              </a:rPr>
              <a:t>commune </a:t>
            </a:r>
            <a:r>
              <a:rPr lang="nl-BE" sz="2200" dirty="0" err="1">
                <a:solidFill>
                  <a:srgbClr val="0070C0"/>
                </a:solidFill>
                <a:latin typeface="Arial" charset="0"/>
              </a:rPr>
              <a:t>appliquée</a:t>
            </a:r>
            <a:r>
              <a:rPr lang="nl-BE" sz="22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200" dirty="0" smtClean="0">
                <a:solidFill>
                  <a:srgbClr val="0070C0"/>
                </a:solidFill>
                <a:latin typeface="Arial" charset="0"/>
              </a:rPr>
              <a:t>à </a:t>
            </a:r>
            <a:r>
              <a:rPr lang="nl-BE" sz="2200" b="1" dirty="0" smtClean="0">
                <a:solidFill>
                  <a:srgbClr val="0070C0"/>
                </a:solidFill>
                <a:latin typeface="Arial" charset="0"/>
              </a:rPr>
              <a:t>5</a:t>
            </a:r>
            <a:r>
              <a:rPr lang="nl-BE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400" b="1" dirty="0" err="1">
                <a:solidFill>
                  <a:srgbClr val="0070C0"/>
                </a:solidFill>
                <a:latin typeface="Arial" charset="0"/>
              </a:rPr>
              <a:t>thématiques</a:t>
            </a:r>
            <a:r>
              <a:rPr lang="nl-BE" sz="24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nl-BE" sz="2400" b="1" dirty="0" err="1" smtClean="0">
                <a:solidFill>
                  <a:srgbClr val="0070C0"/>
                </a:solidFill>
                <a:latin typeface="Arial" charset="0"/>
              </a:rPr>
              <a:t>particulières</a:t>
            </a:r>
            <a:endParaRPr lang="nl-BE" sz="2400" b="1" dirty="0" smtClean="0">
              <a:solidFill>
                <a:srgbClr val="0070C0"/>
              </a:solidFill>
              <a:latin typeface="Arial" charset="0"/>
            </a:endParaRPr>
          </a:p>
          <a:p>
            <a:pPr marL="174625" indent="7938">
              <a:spcBef>
                <a:spcPct val="0"/>
              </a:spcBef>
            </a:pPr>
            <a:endParaRPr lang="nl-BE" sz="2400" b="1" dirty="0" smtClean="0">
              <a:solidFill>
                <a:srgbClr val="0070C0"/>
              </a:solidFill>
              <a:latin typeface="Arial" charset="0"/>
            </a:endParaRPr>
          </a:p>
          <a:p>
            <a:pPr marL="174625" indent="7938" algn="ctr">
              <a:lnSpc>
                <a:spcPct val="115000"/>
              </a:lnSpc>
              <a:spcBef>
                <a:spcPts val="1800"/>
              </a:spcBef>
              <a:buFontTx/>
              <a:buNone/>
            </a:pPr>
            <a:r>
              <a:rPr lang="fr-BE" sz="2400" b="1" dirty="0" err="1" smtClean="0">
                <a:solidFill>
                  <a:srgbClr val="00B050"/>
                </a:solidFill>
                <a:latin typeface="Arial" charset="0"/>
              </a:rPr>
              <a:t>Onderzoeksprioriteiten</a:t>
            </a:r>
            <a:r>
              <a:rPr lang="fr-BE" sz="2400" b="1" dirty="0" smtClean="0">
                <a:solidFill>
                  <a:srgbClr val="00B050"/>
                </a:solidFill>
                <a:latin typeface="Arial" charset="0"/>
              </a:rPr>
              <a:t>  2014  </a:t>
            </a:r>
            <a:r>
              <a:rPr lang="fr-BE" sz="18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fr-BE" sz="2400" b="1" dirty="0">
                <a:solidFill>
                  <a:srgbClr val="00B050"/>
                </a:solidFill>
                <a:latin typeface="Arial" charset="0"/>
              </a:rPr>
              <a:t>: </a:t>
            </a:r>
          </a:p>
          <a:p>
            <a:pPr marL="517525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nl-NL" sz="2200" dirty="0" smtClean="0">
                <a:solidFill>
                  <a:srgbClr val="00B050"/>
                </a:solidFill>
                <a:latin typeface="Arial" charset="0"/>
              </a:rPr>
              <a:t>Algemene </a:t>
            </a:r>
            <a:r>
              <a:rPr lang="nl-NL" sz="2200" dirty="0">
                <a:solidFill>
                  <a:srgbClr val="00B050"/>
                </a:solidFill>
                <a:latin typeface="Arial" charset="0"/>
              </a:rPr>
              <a:t>gemeenschappelijke benadering voor alle </a:t>
            </a:r>
            <a:r>
              <a:rPr lang="nl-NL" sz="2200" dirty="0" err="1" smtClean="0">
                <a:solidFill>
                  <a:srgbClr val="00B050"/>
                </a:solidFill>
                <a:latin typeface="Arial" charset="0"/>
              </a:rPr>
              <a:t>onderzoeks-projecten</a:t>
            </a:r>
            <a:r>
              <a:rPr lang="nl-NL" sz="22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NL" sz="2000" b="1" dirty="0">
                <a:solidFill>
                  <a:srgbClr val="00B050"/>
                </a:solidFill>
                <a:latin typeface="Arial" charset="0"/>
              </a:rPr>
              <a:t>: </a:t>
            </a:r>
            <a:r>
              <a:rPr lang="nl-NL" sz="2400" b="1" dirty="0">
                <a:solidFill>
                  <a:srgbClr val="00B050"/>
                </a:solidFill>
                <a:latin typeface="Arial" charset="0"/>
              </a:rPr>
              <a:t>exploiteren/valoriseren van relevante onderdelen van het federaal erfgoed, en dit op een gekruiste en interdisciplinaire manier</a:t>
            </a:r>
          </a:p>
          <a:p>
            <a:pPr marL="517525"/>
            <a:r>
              <a:rPr lang="nl-NL" sz="2200" dirty="0" smtClean="0">
                <a:solidFill>
                  <a:srgbClr val="00B050"/>
                </a:solidFill>
                <a:latin typeface="Arial" charset="0"/>
              </a:rPr>
              <a:t> Gemeenschappelijke </a:t>
            </a:r>
            <a:r>
              <a:rPr lang="nl-NL" sz="2200" dirty="0">
                <a:solidFill>
                  <a:srgbClr val="00B050"/>
                </a:solidFill>
                <a:latin typeface="Arial" charset="0"/>
              </a:rPr>
              <a:t>aanpak toegepast </a:t>
            </a:r>
            <a:r>
              <a:rPr lang="nl-NL" sz="2200" dirty="0" smtClean="0">
                <a:solidFill>
                  <a:srgbClr val="00B050"/>
                </a:solidFill>
                <a:latin typeface="Arial" charset="0"/>
              </a:rPr>
              <a:t>op </a:t>
            </a:r>
            <a:r>
              <a:rPr lang="nl-NL" sz="2200" b="1" dirty="0" smtClean="0">
                <a:solidFill>
                  <a:srgbClr val="00B050"/>
                </a:solidFill>
                <a:latin typeface="Arial" charset="0"/>
              </a:rPr>
              <a:t>5</a:t>
            </a:r>
            <a:r>
              <a:rPr lang="nl-NL" sz="24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NL" sz="2400" b="1" dirty="0">
                <a:solidFill>
                  <a:srgbClr val="00B050"/>
                </a:solidFill>
                <a:latin typeface="Arial" charset="0"/>
              </a:rPr>
              <a:t>bijzondere thema's</a:t>
            </a:r>
            <a:endParaRPr lang="fr-BE" sz="2400" b="1" dirty="0">
              <a:solidFill>
                <a:srgbClr val="00B050"/>
              </a:solidFill>
              <a:latin typeface="Arial" charset="0"/>
            </a:endParaRPr>
          </a:p>
          <a:p>
            <a:pPr marL="174625" indent="7938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nl-BE" sz="2000" u="sng" dirty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174625" indent="7938">
              <a:buFontTx/>
              <a:buNone/>
            </a:pPr>
            <a:endParaRPr lang="fr-BE" dirty="0"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19138" y="3141663"/>
            <a:ext cx="8424862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8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472013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rgbClr val="0B4285"/>
                </a:solidFill>
              </a:rPr>
              <a:t>Axis 3 - Cultural, historical and scientific heritage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B4285"/>
                </a:solidFill>
              </a:rPr>
              <a:t>Thematic priorities Call 2014 </a:t>
            </a:r>
            <a:endParaRPr lang="en-GB" sz="2400" b="1" dirty="0">
              <a:solidFill>
                <a:srgbClr val="0B4285"/>
              </a:solidFill>
            </a:endParaRPr>
          </a:p>
          <a:p>
            <a:pPr marL="0" indent="0">
              <a:buNone/>
            </a:pPr>
            <a:endParaRPr lang="en-GB" sz="800" b="1" dirty="0" smtClean="0">
              <a:solidFill>
                <a:srgbClr val="0B4285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B4285"/>
                </a:solidFill>
              </a:rPr>
              <a:t>Cross- </a:t>
            </a:r>
            <a:r>
              <a:rPr lang="en-GB" sz="2400" b="1" dirty="0">
                <a:solidFill>
                  <a:srgbClr val="0B4285"/>
                </a:solidFill>
              </a:rPr>
              <a:t>and interdisciplinary exploitation/valorisation of federal </a:t>
            </a:r>
            <a:r>
              <a:rPr lang="en-GB" sz="2400" b="1" dirty="0" smtClean="0">
                <a:solidFill>
                  <a:srgbClr val="0B4285"/>
                </a:solidFill>
              </a:rPr>
              <a:t>heritage applied/relating to ...</a:t>
            </a:r>
          </a:p>
          <a:p>
            <a:pPr marL="0" indent="0">
              <a:buNone/>
            </a:pPr>
            <a:endParaRPr lang="en-GB" sz="2400" b="1" dirty="0" smtClean="0">
              <a:solidFill>
                <a:srgbClr val="0B4285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>
                <a:solidFill>
                  <a:srgbClr val="0B4285"/>
                </a:solidFill>
              </a:rPr>
              <a:t>... </a:t>
            </a:r>
            <a:r>
              <a:rPr lang="en-GB" sz="2200" b="1" dirty="0" smtClean="0">
                <a:solidFill>
                  <a:srgbClr val="0B4285"/>
                </a:solidFill>
              </a:rPr>
              <a:t>"Sleeping beauties"</a:t>
            </a:r>
            <a:r>
              <a:rPr lang="en-GB" sz="2200" dirty="0" smtClean="0">
                <a:solidFill>
                  <a:srgbClr val="0B4285"/>
                </a:solidFill>
              </a:rPr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>
                <a:solidFill>
                  <a:srgbClr val="0B4285"/>
                </a:solidFill>
              </a:rPr>
              <a:t>... socio-cultural </a:t>
            </a:r>
            <a:r>
              <a:rPr lang="en-GB" sz="2200" b="1" dirty="0">
                <a:solidFill>
                  <a:srgbClr val="0B4285"/>
                </a:solidFill>
              </a:rPr>
              <a:t>encounters / confrontations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>
                <a:solidFill>
                  <a:srgbClr val="0B4285"/>
                </a:solidFill>
              </a:rPr>
              <a:t>... </a:t>
            </a:r>
            <a:r>
              <a:rPr lang="en-GB" sz="2200" dirty="0" smtClean="0">
                <a:solidFill>
                  <a:srgbClr val="0B4285"/>
                </a:solidFill>
              </a:rPr>
              <a:t>public</a:t>
            </a:r>
            <a:r>
              <a:rPr lang="en-GB" sz="2200" dirty="0">
                <a:solidFill>
                  <a:srgbClr val="0B4285"/>
                </a:solidFill>
              </a:rPr>
              <a:t>, environmental and animals </a:t>
            </a:r>
            <a:r>
              <a:rPr lang="en-GB" sz="2200" b="1" dirty="0">
                <a:solidFill>
                  <a:srgbClr val="0B4285"/>
                </a:solidFill>
              </a:rPr>
              <a:t>health iss</a:t>
            </a:r>
            <a:r>
              <a:rPr lang="en-GB" sz="2200" dirty="0">
                <a:solidFill>
                  <a:srgbClr val="0B4285"/>
                </a:solidFill>
              </a:rPr>
              <a:t>ues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>
                <a:solidFill>
                  <a:srgbClr val="0B4285"/>
                </a:solidFill>
              </a:rPr>
              <a:t>... </a:t>
            </a:r>
            <a:r>
              <a:rPr lang="en-GB" sz="2200" dirty="0" smtClean="0">
                <a:solidFill>
                  <a:srgbClr val="0B4285"/>
                </a:solidFill>
              </a:rPr>
              <a:t>"</a:t>
            </a:r>
            <a:r>
              <a:rPr lang="en-GB" sz="2200" b="1" dirty="0">
                <a:solidFill>
                  <a:srgbClr val="0B4285"/>
                </a:solidFill>
              </a:rPr>
              <a:t>Belgium </a:t>
            </a:r>
            <a:r>
              <a:rPr lang="en-GB" sz="2200" b="1" dirty="0" smtClean="0">
                <a:solidFill>
                  <a:srgbClr val="0B4285"/>
                </a:solidFill>
              </a:rPr>
              <a:t>1900</a:t>
            </a:r>
            <a:r>
              <a:rPr lang="en-GB" sz="2200" dirty="0">
                <a:solidFill>
                  <a:srgbClr val="0B4285"/>
                </a:solidFill>
              </a:rPr>
              <a:t> </a:t>
            </a:r>
            <a:r>
              <a:rPr lang="en-GB" sz="2200" dirty="0" smtClean="0">
                <a:solidFill>
                  <a:srgbClr val="0B4285"/>
                </a:solidFill>
              </a:rPr>
              <a:t>- </a:t>
            </a:r>
            <a:r>
              <a:rPr lang="en-GB" sz="2200" dirty="0">
                <a:solidFill>
                  <a:srgbClr val="0B4285"/>
                </a:solidFill>
              </a:rPr>
              <a:t>The cultural, intellectual and economic power of Belgium at the turn of the 19th/20th c. (1880-1914)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>
                <a:solidFill>
                  <a:srgbClr val="0B4285"/>
                </a:solidFill>
              </a:rPr>
              <a:t>... </a:t>
            </a:r>
            <a:r>
              <a:rPr lang="en-GB" sz="2200" b="1" dirty="0" smtClean="0">
                <a:solidFill>
                  <a:srgbClr val="0B4285"/>
                </a:solidFill>
              </a:rPr>
              <a:t>Food history</a:t>
            </a:r>
            <a:endParaRPr lang="en-GB" sz="2200" b="1" dirty="0">
              <a:solidFill>
                <a:srgbClr val="0B4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 bwMode="auto">
          <a:xfrm>
            <a:off x="719138" y="115888"/>
            <a:ext cx="7885310" cy="61934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7938" algn="ctr">
              <a:lnSpc>
                <a:spcPct val="115000"/>
              </a:lnSpc>
              <a:spcBef>
                <a:spcPts val="400"/>
              </a:spcBef>
              <a:buFontTx/>
              <a:buNone/>
            </a:pPr>
            <a:endParaRPr lang="fr-BE" sz="800" b="1" dirty="0" smtClean="0">
              <a:solidFill>
                <a:srgbClr val="0070C0"/>
              </a:solidFill>
              <a:latin typeface="Arial" charset="0"/>
            </a:endParaRPr>
          </a:p>
          <a:p>
            <a:pPr marL="174625" indent="7938" algn="ctr">
              <a:lnSpc>
                <a:spcPct val="115000"/>
              </a:lnSpc>
              <a:spcBef>
                <a:spcPts val="400"/>
              </a:spcBef>
              <a:buFontTx/>
              <a:buNone/>
            </a:pPr>
            <a:r>
              <a:rPr lang="fr-BE" b="1" dirty="0" smtClean="0">
                <a:solidFill>
                  <a:srgbClr val="0070C0"/>
                </a:solidFill>
                <a:latin typeface="Arial" charset="0"/>
              </a:rPr>
              <a:t>!!!  </a:t>
            </a: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fr-BE" sz="2400" b="1" dirty="0">
              <a:solidFill>
                <a:srgbClr val="0070C0"/>
              </a:solidFill>
              <a:latin typeface="Arial" charset="0"/>
            </a:endParaRPr>
          </a:p>
          <a:p>
            <a:pPr marL="517525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70C0"/>
                </a:solidFill>
                <a:latin typeface="Arial" charset="0"/>
              </a:rPr>
              <a:t>Identification claire des (sous)-collections du patrimoine fédéral concernées </a:t>
            </a:r>
          </a:p>
          <a:p>
            <a:pPr marL="517525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70C0"/>
                </a:solidFill>
                <a:latin typeface="Arial" charset="0"/>
              </a:rPr>
              <a:t>Nature de l’interdisciplinarité mise en </a:t>
            </a:r>
            <a:r>
              <a:rPr lang="fr-FR" sz="2200" dirty="0" err="1" smtClean="0">
                <a:solidFill>
                  <a:srgbClr val="0070C0"/>
                </a:solidFill>
                <a:latin typeface="Arial" charset="0"/>
              </a:rPr>
              <a:t>oeuvre</a:t>
            </a:r>
            <a:endParaRPr lang="fr-FR" sz="2200" dirty="0" smtClean="0">
              <a:solidFill>
                <a:srgbClr val="0070C0"/>
              </a:solidFill>
              <a:latin typeface="Arial" charset="0"/>
            </a:endParaRPr>
          </a:p>
          <a:p>
            <a:pPr marL="517525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200" dirty="0" smtClean="0">
                <a:solidFill>
                  <a:srgbClr val="0070C0"/>
                </a:solidFill>
                <a:latin typeface="Arial" charset="0"/>
              </a:rPr>
              <a:t>Impacts attendus  : justification et adéquation de la méthodologie proposée</a:t>
            </a:r>
            <a:endParaRPr lang="nl-BE" sz="2400" b="1" dirty="0" smtClean="0">
              <a:solidFill>
                <a:srgbClr val="0070C0"/>
              </a:solidFill>
              <a:latin typeface="Arial" charset="0"/>
            </a:endParaRPr>
          </a:p>
          <a:p>
            <a:pPr marL="174625" indent="7938" algn="ctr">
              <a:lnSpc>
                <a:spcPct val="115000"/>
              </a:lnSpc>
              <a:spcBef>
                <a:spcPts val="1800"/>
              </a:spcBef>
              <a:buFontTx/>
              <a:buNone/>
            </a:pPr>
            <a:r>
              <a:rPr lang="fr-BE" b="1" dirty="0" smtClean="0">
                <a:solidFill>
                  <a:srgbClr val="00B050"/>
                </a:solidFill>
                <a:latin typeface="Arial" charset="0"/>
              </a:rPr>
              <a:t>!!! </a:t>
            </a:r>
            <a:endParaRPr lang="fr-BE" b="1" dirty="0">
              <a:solidFill>
                <a:srgbClr val="00B050"/>
              </a:solidFill>
              <a:latin typeface="Arial" charset="0"/>
            </a:endParaRPr>
          </a:p>
          <a:p>
            <a:pPr marL="517525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nl-NL" sz="2200" dirty="0" smtClean="0">
                <a:solidFill>
                  <a:srgbClr val="00B050"/>
                </a:solidFill>
                <a:latin typeface="Arial" charset="0"/>
              </a:rPr>
              <a:t>Duidelijke identificatie van de betrokken (sub)-collecties van het federaal erfgoed</a:t>
            </a:r>
          </a:p>
          <a:p>
            <a:pPr marL="517525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nl-NL" sz="22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Aard van de bewerkstelligde interdisciplinariteit </a:t>
            </a:r>
          </a:p>
          <a:p>
            <a:pPr marL="517525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nl-NL" sz="22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Verwachte impact : verantwoording en </a:t>
            </a:r>
            <a:r>
              <a:rPr lang="nl-NL" sz="2200" dirty="0" err="1" smtClean="0">
                <a:solidFill>
                  <a:srgbClr val="00B050"/>
                </a:solidFill>
                <a:latin typeface="Arial" charset="0"/>
                <a:cs typeface="Calibri" charset="0"/>
              </a:rPr>
              <a:t>adequatie</a:t>
            </a:r>
            <a:r>
              <a:rPr lang="nl-NL" sz="22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van de voorgestelde methodologie</a:t>
            </a:r>
            <a:endParaRPr lang="nl-BE" sz="2000" dirty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marL="174625" indent="7938">
              <a:lnSpc>
                <a:spcPct val="115000"/>
              </a:lnSpc>
              <a:spcAft>
                <a:spcPts val="1000"/>
              </a:spcAft>
              <a:buFontTx/>
              <a:buNone/>
            </a:pPr>
            <a:endParaRPr lang="nl-BE" sz="2400" b="1" dirty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174625" indent="7938">
              <a:buFontTx/>
              <a:buNone/>
            </a:pPr>
            <a:endParaRPr lang="fr-BE" dirty="0"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19138" y="3356992"/>
            <a:ext cx="8424862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0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04664"/>
            <a:ext cx="8280400" cy="55446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7938" algn="ctr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fr-FR" sz="2000" b="1" u="sng" dirty="0" smtClean="0">
              <a:solidFill>
                <a:srgbClr val="0070C0"/>
              </a:solidFill>
            </a:endParaRPr>
          </a:p>
          <a:p>
            <a:pPr marL="174625" indent="7938" algn="ctr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fr-FR" sz="2800" b="1" u="sng" dirty="0" smtClean="0">
                <a:solidFill>
                  <a:srgbClr val="0070C0"/>
                </a:solidFill>
              </a:rPr>
              <a:t>Team – Axe 3</a:t>
            </a:r>
            <a:endParaRPr lang="fr-BE" sz="2800" b="1" u="sng" dirty="0">
              <a:solidFill>
                <a:srgbClr val="0070C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endParaRPr lang="fr-BE" sz="800" dirty="0" smtClean="0">
              <a:solidFill>
                <a:srgbClr val="0070C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fr-BE" sz="2400" dirty="0" smtClean="0">
                <a:solidFill>
                  <a:srgbClr val="0070C0"/>
                </a:solidFill>
              </a:rPr>
              <a:t>Claudine </a:t>
            </a:r>
            <a:r>
              <a:rPr lang="fr-BE" sz="2400" dirty="0" err="1" smtClean="0">
                <a:solidFill>
                  <a:srgbClr val="0070C0"/>
                </a:solidFill>
              </a:rPr>
              <a:t>Belleflamme</a:t>
            </a:r>
            <a:r>
              <a:rPr lang="fr-BE" sz="2400" dirty="0" smtClean="0">
                <a:solidFill>
                  <a:srgbClr val="0070C0"/>
                </a:solidFill>
              </a:rPr>
              <a:t> </a:t>
            </a:r>
            <a:endParaRPr lang="fr-BE" sz="2400" dirty="0" smtClean="0">
              <a:solidFill>
                <a:srgbClr val="0070C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fr-BE" sz="2400" dirty="0" smtClean="0">
                <a:solidFill>
                  <a:srgbClr val="0070C0"/>
                </a:solidFill>
              </a:rPr>
              <a:t>Maaike </a:t>
            </a:r>
            <a:r>
              <a:rPr lang="fr-BE" sz="2400" dirty="0" err="1" smtClean="0">
                <a:solidFill>
                  <a:srgbClr val="0070C0"/>
                </a:solidFill>
              </a:rPr>
              <a:t>Vancauwenberghe</a:t>
            </a:r>
            <a:endParaRPr lang="fr-BE" sz="2400" dirty="0" smtClean="0">
              <a:solidFill>
                <a:srgbClr val="0070C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fr-BE" sz="2400" dirty="0" smtClean="0">
                <a:solidFill>
                  <a:srgbClr val="0070C0"/>
                </a:solidFill>
              </a:rPr>
              <a:t>Lieve </a:t>
            </a:r>
            <a:r>
              <a:rPr lang="fr-BE" sz="2400" dirty="0" err="1">
                <a:solidFill>
                  <a:srgbClr val="0070C0"/>
                </a:solidFill>
              </a:rPr>
              <a:t>Lenaerts</a:t>
            </a:r>
            <a:r>
              <a:rPr lang="fr-BE" sz="2400" dirty="0">
                <a:solidFill>
                  <a:srgbClr val="0070C0"/>
                </a:solidFill>
              </a:rPr>
              <a:t> (secrétariat)</a:t>
            </a:r>
          </a:p>
          <a:p>
            <a:pPr marL="0" lvl="1" indent="0">
              <a:buNone/>
              <a:defRPr/>
            </a:pPr>
            <a:endParaRPr lang="fr-BE" sz="2400" dirty="0" smtClean="0">
              <a:solidFill>
                <a:srgbClr val="0070C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endParaRPr lang="fr-BE" sz="2000" dirty="0" smtClean="0">
              <a:solidFill>
                <a:srgbClr val="0070C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endParaRPr lang="fr-BE" sz="2000" dirty="0">
              <a:solidFill>
                <a:srgbClr val="0070C0"/>
              </a:solidFill>
            </a:endParaRPr>
          </a:p>
          <a:p>
            <a:pPr marL="174625" lvl="1" indent="0" algn="ctr">
              <a:buFontTx/>
              <a:buNone/>
              <a:defRPr/>
            </a:pPr>
            <a:r>
              <a:rPr lang="nl-NL" b="1" u="sng" dirty="0" smtClean="0">
                <a:solidFill>
                  <a:srgbClr val="00B050"/>
                </a:solidFill>
              </a:rPr>
              <a:t>Team – As 3</a:t>
            </a:r>
          </a:p>
          <a:p>
            <a:pPr marL="174625" lvl="1" indent="0" algn="ctr">
              <a:buFontTx/>
              <a:buNone/>
              <a:defRPr/>
            </a:pPr>
            <a:endParaRPr lang="nl-NL" sz="800" b="1" u="sng" dirty="0">
              <a:solidFill>
                <a:srgbClr val="00B05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nl-BE" sz="2400" dirty="0" smtClean="0">
                <a:solidFill>
                  <a:srgbClr val="00B050"/>
                </a:solidFill>
              </a:rPr>
              <a:t>Claudine </a:t>
            </a:r>
            <a:r>
              <a:rPr lang="nl-BE" sz="2400" dirty="0" err="1" smtClean="0">
                <a:solidFill>
                  <a:srgbClr val="00B050"/>
                </a:solidFill>
              </a:rPr>
              <a:t>Belleflamme</a:t>
            </a:r>
            <a:r>
              <a:rPr lang="nl-BE" sz="2400" dirty="0" smtClean="0">
                <a:solidFill>
                  <a:srgbClr val="00B050"/>
                </a:solidFill>
              </a:rPr>
              <a:t> </a:t>
            </a:r>
          </a:p>
          <a:p>
            <a:pPr marL="342900" lvl="1" indent="-342900">
              <a:buFontTx/>
              <a:buChar char="•"/>
              <a:defRPr/>
            </a:pPr>
            <a:r>
              <a:rPr lang="nl-BE" sz="2400" dirty="0" smtClean="0">
                <a:solidFill>
                  <a:srgbClr val="00B050"/>
                </a:solidFill>
              </a:rPr>
              <a:t>Maaike </a:t>
            </a:r>
            <a:r>
              <a:rPr lang="nl-BE" sz="2400" dirty="0" err="1" smtClean="0">
                <a:solidFill>
                  <a:srgbClr val="00B050"/>
                </a:solidFill>
              </a:rPr>
              <a:t>Vancauwenberghe</a:t>
            </a:r>
            <a:endParaRPr lang="nl-BE" sz="2400" dirty="0" smtClean="0">
              <a:solidFill>
                <a:srgbClr val="00B05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nl-BE" sz="2400" dirty="0" smtClean="0">
                <a:solidFill>
                  <a:srgbClr val="00B050"/>
                </a:solidFill>
              </a:rPr>
              <a:t>Lieve </a:t>
            </a:r>
            <a:r>
              <a:rPr lang="nl-BE" sz="2400" dirty="0">
                <a:solidFill>
                  <a:srgbClr val="00B050"/>
                </a:solidFill>
              </a:rPr>
              <a:t>Lenaerts (secretariaat)</a:t>
            </a:r>
          </a:p>
          <a:p>
            <a:pPr marL="342900" lvl="1" indent="-342900">
              <a:buFontTx/>
              <a:buChar char="•"/>
              <a:defRPr/>
            </a:pPr>
            <a:endParaRPr lang="nl-BE" sz="2000" dirty="0" smtClean="0">
              <a:solidFill>
                <a:srgbClr val="00B05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141663"/>
            <a:ext cx="8140700" cy="5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6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467544" y="99392"/>
            <a:ext cx="8568952" cy="685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fr-BE" sz="5400" b="1" dirty="0" smtClean="0">
              <a:solidFill>
                <a:srgbClr val="4F81BD"/>
              </a:solidFill>
            </a:endParaRPr>
          </a:p>
          <a:p>
            <a:pPr marL="0" indent="0" algn="ctr">
              <a:buFontTx/>
              <a:buNone/>
            </a:pPr>
            <a:r>
              <a:rPr lang="fr-BE" sz="5400" b="1" dirty="0" smtClean="0">
                <a:solidFill>
                  <a:srgbClr val="4F81BD"/>
                </a:solidFill>
              </a:rPr>
              <a:t>Info</a:t>
            </a:r>
          </a:p>
          <a:p>
            <a:pPr marL="0" indent="0" algn="ctr">
              <a:buNone/>
            </a:pPr>
            <a:r>
              <a:rPr lang="nl-BE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BRAIN-</a:t>
            </a:r>
            <a:r>
              <a:rPr lang="nl-BE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</a:t>
            </a:r>
            <a:r>
              <a:rPr lang="nl-BE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BE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secretaria</a:t>
            </a:r>
            <a:r>
              <a:rPr lang="nl-BE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(a)t:</a:t>
            </a:r>
          </a:p>
          <a:p>
            <a:pPr marL="0" indent="0">
              <a:buNone/>
            </a:pPr>
            <a:endParaRPr lang="nl-BE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nl-B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BRAIN-be@belspo.be</a:t>
            </a:r>
          </a:p>
          <a:p>
            <a:pPr marL="0" indent="0" algn="ctr">
              <a:buNone/>
            </a:pPr>
            <a:r>
              <a:rPr lang="nl-B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02/238 34 80 (FR)</a:t>
            </a:r>
          </a:p>
          <a:p>
            <a:pPr marL="0" indent="0" algn="ctr">
              <a:buNone/>
            </a:pPr>
            <a:r>
              <a:rPr lang="nl-B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02/238 36 12 (NL)</a:t>
            </a:r>
          </a:p>
          <a:p>
            <a:pPr marL="0" indent="0">
              <a:buNone/>
            </a:pPr>
            <a:endParaRPr lang="nl-BE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nl-BE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www.belspo.be/BRAIN-be</a:t>
            </a:r>
          </a:p>
          <a:p>
            <a:pPr marL="0" indent="0">
              <a:buFontTx/>
              <a:buNone/>
            </a:pPr>
            <a:endParaRPr lang="nl-BE" sz="2800" b="1" dirty="0" smtClean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Tx/>
              <a:buNone/>
            </a:pPr>
            <a:endParaRPr lang="nl-NL" sz="2400" dirty="0" smtClean="0"/>
          </a:p>
          <a:p>
            <a:pPr marL="352425" indent="0">
              <a:buFontTx/>
              <a:buNone/>
              <a:tabLst>
                <a:tab pos="627063" algn="l"/>
              </a:tabLst>
            </a:pPr>
            <a:endParaRPr lang="nl-NL" sz="800" dirty="0" smtClean="0"/>
          </a:p>
        </p:txBody>
      </p:sp>
    </p:spTree>
    <p:extLst>
      <p:ext uri="{BB962C8B-B14F-4D97-AF65-F5344CB8AC3E}">
        <p14:creationId xmlns:p14="http://schemas.microsoft.com/office/powerpoint/2010/main" val="7195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60350"/>
            <a:ext cx="8280400" cy="6192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0"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nl-BE" sz="2400" b="1" dirty="0">
                <a:solidFill>
                  <a:srgbClr val="0070C0"/>
                </a:solidFill>
                <a:latin typeface="Arial" charset="0"/>
              </a:rPr>
              <a:t>6 axes thématiques </a:t>
            </a:r>
            <a:endParaRPr lang="fr-BE" sz="2400" b="1" dirty="0">
              <a:solidFill>
                <a:srgbClr val="0070C0"/>
              </a:solidFill>
              <a:latin typeface="Arial" charset="0"/>
            </a:endParaRP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fr-BE" sz="2200" dirty="0">
                <a:solidFill>
                  <a:srgbClr val="0070C0"/>
                </a:solidFill>
                <a:latin typeface="Arial" charset="0"/>
                <a:cs typeface="Calibri" charset="0"/>
              </a:rPr>
              <a:t>Ecosystèmes, biodiversité, histoire de la vie</a:t>
            </a:r>
            <a:endParaRPr lang="fr-BE" sz="2200" dirty="0">
              <a:solidFill>
                <a:srgbClr val="0070C0"/>
              </a:solidFill>
              <a:latin typeface="Arial" charset="0"/>
              <a:ea typeface="Calibri" charset="0"/>
              <a:cs typeface="Times New Roman" charset="0"/>
            </a:endParaRP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fr-BE" sz="2200" dirty="0">
                <a:solidFill>
                  <a:srgbClr val="0070C0"/>
                </a:solidFill>
                <a:latin typeface="Arial" charset="0"/>
                <a:ea typeface="Calibri" charset="0"/>
                <a:cs typeface="Times New Roman" charset="0"/>
              </a:rPr>
              <a:t>Géosystèmes, univers et climat</a:t>
            </a:r>
            <a:endParaRPr lang="fr-BE" sz="2200" dirty="0">
              <a:solidFill>
                <a:srgbClr val="0070C0"/>
              </a:solidFill>
              <a:latin typeface="Arial" charset="0"/>
              <a:cs typeface="Calibri" charset="0"/>
            </a:endParaRP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fr-BE" sz="2200" dirty="0">
                <a:solidFill>
                  <a:srgbClr val="0070C0"/>
                </a:solidFill>
                <a:latin typeface="Arial" charset="0"/>
                <a:cs typeface="Calibri" charset="0"/>
              </a:rPr>
              <a:t>Patrimoine culturel, historique et scientifique</a:t>
            </a: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fr-BE" sz="2200" dirty="0">
                <a:solidFill>
                  <a:srgbClr val="0070C0"/>
                </a:solidFill>
                <a:latin typeface="Arial" charset="0"/>
                <a:cs typeface="Calibri" charset="0"/>
              </a:rPr>
              <a:t>Stratégies publiques fédérales</a:t>
            </a: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fr-BE" sz="2200" dirty="0">
                <a:solidFill>
                  <a:srgbClr val="0070C0"/>
                </a:solidFill>
                <a:latin typeface="Arial" charset="0"/>
                <a:cs typeface="Calibri" charset="0"/>
              </a:rPr>
              <a:t>Grands défis sociétaux</a:t>
            </a: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fr-BE" sz="2200" dirty="0">
                <a:solidFill>
                  <a:srgbClr val="0070C0"/>
                </a:solidFill>
                <a:latin typeface="Arial" charset="0"/>
                <a:cs typeface="Calibri" charset="0"/>
              </a:rPr>
              <a:t>Gestion des collections</a:t>
            </a:r>
          </a:p>
          <a:p>
            <a:pPr marL="800100" lvl="1" indent="-444500" algn="ctr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nl-BE" sz="200" b="1" dirty="0">
              <a:solidFill>
                <a:srgbClr val="00B050"/>
              </a:solidFill>
              <a:latin typeface="Arial" charset="0"/>
            </a:endParaRPr>
          </a:p>
          <a:p>
            <a:pPr marL="800100" lvl="1" indent="-444500" algn="ctr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nl-BE" sz="2400" b="1" dirty="0">
                <a:solidFill>
                  <a:srgbClr val="00B050"/>
                </a:solidFill>
                <a:latin typeface="Arial" charset="0"/>
              </a:rPr>
              <a:t>6 thematische assen</a:t>
            </a: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nl-BE" sz="2200" dirty="0">
                <a:solidFill>
                  <a:srgbClr val="00B050"/>
                </a:solidFill>
                <a:latin typeface="Arial" charset="0"/>
              </a:rPr>
              <a:t>Ecosystemen, biodiversiteit, evolutie </a:t>
            </a: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nl-BE" sz="2200" dirty="0">
                <a:solidFill>
                  <a:srgbClr val="00B050"/>
                </a:solidFill>
                <a:latin typeface="Arial" charset="0"/>
              </a:rPr>
              <a:t>Geosystemen, heelal en klimaat </a:t>
            </a:r>
            <a:endParaRPr lang="fr-BE" sz="2200" dirty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nl-BE" sz="2200" dirty="0">
                <a:solidFill>
                  <a:srgbClr val="00B050"/>
                </a:solidFill>
                <a:latin typeface="Arial" charset="0"/>
              </a:rPr>
              <a:t>Cultureel, historisch en wetenschappelijk erfgoed </a:t>
            </a: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nl-BE" sz="2200" dirty="0">
                <a:solidFill>
                  <a:srgbClr val="00B050"/>
                </a:solidFill>
                <a:latin typeface="Arial" charset="0"/>
              </a:rPr>
              <a:t>Strategieën van de federale overheid</a:t>
            </a: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nl-BE" sz="2200" dirty="0">
                <a:solidFill>
                  <a:srgbClr val="00B050"/>
                </a:solidFill>
                <a:latin typeface="Arial" charset="0"/>
              </a:rPr>
              <a:t>Belangrijke maatschappelijke uitdagingen</a:t>
            </a:r>
          </a:p>
          <a:p>
            <a:pPr marL="800100" lvl="1" indent="-444500">
              <a:lnSpc>
                <a:spcPct val="115000"/>
              </a:lnSpc>
              <a:spcBef>
                <a:spcPct val="0"/>
              </a:spcBef>
              <a:buFontTx/>
              <a:buAutoNum type="arabicPeriod"/>
            </a:pPr>
            <a:r>
              <a:rPr lang="nl-BE" sz="2200" dirty="0">
                <a:solidFill>
                  <a:srgbClr val="00B050"/>
                </a:solidFill>
                <a:latin typeface="Arial" charset="0"/>
              </a:rPr>
              <a:t>Collectiebeheer</a:t>
            </a:r>
            <a:endParaRPr lang="fr-FR" sz="2200" dirty="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213" y="3284984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5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 bwMode="auto">
          <a:xfrm>
            <a:off x="1116013" y="477838"/>
            <a:ext cx="7632700" cy="6119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GB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Axes 1 &amp; 2  </a:t>
            </a:r>
          </a:p>
          <a:p>
            <a:pPr marL="0" indent="0">
              <a:buFontTx/>
              <a:buNone/>
            </a:pPr>
            <a:r>
              <a:rPr lang="en-GB" sz="2400" b="1" u="sng" dirty="0" smtClean="0">
                <a:solidFill>
                  <a:srgbClr val="0070C0"/>
                </a:solidFill>
              </a:rPr>
              <a:t>“Sciences de la </a:t>
            </a:r>
            <a:r>
              <a:rPr lang="en-GB" sz="2400" b="1" u="sng" dirty="0" err="1" smtClean="0">
                <a:solidFill>
                  <a:srgbClr val="0070C0"/>
                </a:solidFill>
              </a:rPr>
              <a:t>terre</a:t>
            </a:r>
            <a:r>
              <a:rPr lang="en-GB" sz="2400" b="1" u="sng" dirty="0" smtClean="0">
                <a:solidFill>
                  <a:srgbClr val="0070C0"/>
                </a:solidFill>
              </a:rPr>
              <a:t> et du vivant” au </a:t>
            </a:r>
            <a:r>
              <a:rPr lang="en-GB" sz="2400" b="1" u="sng" dirty="0" err="1" smtClean="0">
                <a:solidFill>
                  <a:srgbClr val="0070C0"/>
                </a:solidFill>
              </a:rPr>
              <a:t>sens</a:t>
            </a:r>
            <a:r>
              <a:rPr lang="en-GB" sz="2400" b="1" u="sng" dirty="0" smtClean="0">
                <a:solidFill>
                  <a:srgbClr val="0070C0"/>
                </a:solidFill>
              </a:rPr>
              <a:t> large </a:t>
            </a:r>
          </a:p>
          <a:p>
            <a:pPr marL="0" indent="0">
              <a:spcBef>
                <a:spcPts val="600"/>
              </a:spcBef>
            </a:pPr>
            <a:r>
              <a:rPr lang="en-GB" sz="1800" b="1" dirty="0" smtClean="0">
                <a:solidFill>
                  <a:srgbClr val="0070C0"/>
                </a:solidFill>
              </a:rPr>
              <a:t>   Axe 1: </a:t>
            </a:r>
            <a:r>
              <a:rPr lang="fr-BE" sz="1800" b="1" dirty="0" smtClean="0">
                <a:solidFill>
                  <a:srgbClr val="0070C0"/>
                </a:solidFill>
                <a:cs typeface="Calibri" pitchFamily="34" charset="0"/>
              </a:rPr>
              <a:t>Ecosystèmes, biodiversité, histoire de la vie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GB" sz="1800" b="1" dirty="0" smtClean="0">
                <a:solidFill>
                  <a:srgbClr val="0070C0"/>
                </a:solidFill>
                <a:sym typeface="Wingdings" pitchFamily="2" charset="2"/>
              </a:rPr>
              <a:t>	 </a:t>
            </a:r>
            <a:r>
              <a:rPr lang="en-GB" sz="1800" b="1" dirty="0" err="1" smtClean="0">
                <a:solidFill>
                  <a:srgbClr val="0070C0"/>
                </a:solidFill>
                <a:sym typeface="Wingdings" pitchFamily="2" charset="2"/>
              </a:rPr>
              <a:t>Consacré</a:t>
            </a:r>
            <a:r>
              <a:rPr lang="en-GB" sz="1800" b="1" dirty="0" smtClean="0">
                <a:solidFill>
                  <a:srgbClr val="0070C0"/>
                </a:solidFill>
                <a:sym typeface="Wingdings" pitchFamily="2" charset="2"/>
              </a:rPr>
              <a:t> au “vivant”</a:t>
            </a:r>
          </a:p>
          <a:p>
            <a:pPr marL="266700" lvl="2" indent="-266700">
              <a:spcBef>
                <a:spcPts val="1200"/>
              </a:spcBef>
            </a:pPr>
            <a:r>
              <a:rPr lang="en-GB" sz="1800" b="1" dirty="0" smtClean="0">
                <a:solidFill>
                  <a:srgbClr val="0070C0"/>
                </a:solidFill>
              </a:rPr>
              <a:t>Axe 2: </a:t>
            </a:r>
            <a:r>
              <a:rPr lang="fr-BE" sz="1800" b="1" dirty="0" err="1" smtClean="0">
                <a:solidFill>
                  <a:srgbClr val="0070C0"/>
                </a:solidFill>
                <a:cs typeface="Calibri" pitchFamily="34" charset="0"/>
              </a:rPr>
              <a:t>Géosystèmes</a:t>
            </a:r>
            <a:r>
              <a:rPr lang="fr-BE" sz="1800" b="1" dirty="0" smtClean="0">
                <a:solidFill>
                  <a:srgbClr val="0070C0"/>
                </a:solidFill>
                <a:cs typeface="Calibri" pitchFamily="34" charset="0"/>
              </a:rPr>
              <a:t>, univers et climat</a:t>
            </a:r>
            <a:r>
              <a:rPr lang="fr-BE" sz="1800" b="1" dirty="0" smtClean="0">
                <a:solidFill>
                  <a:srgbClr val="0070C0"/>
                </a:solidFill>
                <a:cs typeface="Calibri" pitchFamily="34" charset="0"/>
                <a:sym typeface="Wingdings" pitchFamily="2" charset="2"/>
              </a:rPr>
              <a:t>	</a:t>
            </a:r>
          </a:p>
          <a:p>
            <a:pPr marL="266700" lvl="2" indent="-266700">
              <a:spcBef>
                <a:spcPts val="1200"/>
              </a:spcBef>
              <a:buFontTx/>
              <a:buNone/>
            </a:pPr>
            <a:r>
              <a:rPr lang="en-GB" sz="1800" b="1" dirty="0" smtClean="0">
                <a:solidFill>
                  <a:srgbClr val="0070C0"/>
                </a:solidFill>
                <a:sym typeface="Wingdings" pitchFamily="2" charset="2"/>
              </a:rPr>
              <a:t>		 </a:t>
            </a:r>
            <a:r>
              <a:rPr lang="en-GB" sz="1800" b="1" dirty="0" err="1" smtClean="0">
                <a:solidFill>
                  <a:srgbClr val="0070C0"/>
                </a:solidFill>
                <a:sym typeface="Wingdings" pitchFamily="2" charset="2"/>
              </a:rPr>
              <a:t>Consacré</a:t>
            </a:r>
            <a:r>
              <a:rPr lang="en-GB" sz="1800" b="1" dirty="0" smtClean="0">
                <a:solidFill>
                  <a:srgbClr val="0070C0"/>
                </a:solidFill>
                <a:sym typeface="Wingdings" pitchFamily="2" charset="2"/>
              </a:rPr>
              <a:t> au “non vivant”</a:t>
            </a:r>
            <a:endParaRPr lang="en-GB" sz="18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en-GB" sz="2000" b="1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GB" sz="28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Assen</a:t>
            </a:r>
            <a:r>
              <a:rPr lang="en-GB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1 &amp; 2  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GB" sz="2400" b="1" u="sng" dirty="0" smtClean="0">
                <a:solidFill>
                  <a:srgbClr val="00B050"/>
                </a:solidFill>
              </a:rPr>
              <a:t>“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Natuur</a:t>
            </a:r>
            <a:r>
              <a:rPr lang="en-GB" sz="2400" b="1" u="sng" dirty="0" smtClean="0">
                <a:solidFill>
                  <a:srgbClr val="00B050"/>
                </a:solidFill>
              </a:rPr>
              <a:t>- en 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Aardwetenschappen</a:t>
            </a:r>
            <a:r>
              <a:rPr lang="en-GB" sz="2400" b="1" u="sng" dirty="0" smtClean="0">
                <a:solidFill>
                  <a:srgbClr val="00B050"/>
                </a:solidFill>
              </a:rPr>
              <a:t>” in 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ruime</a:t>
            </a:r>
            <a:r>
              <a:rPr lang="en-GB" sz="2400" b="1" u="sng" dirty="0" smtClean="0">
                <a:solidFill>
                  <a:srgbClr val="00B050"/>
                </a:solidFill>
              </a:rPr>
              <a:t> 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zin</a:t>
            </a:r>
            <a:endParaRPr lang="en-GB" sz="2400" b="1" u="sng" dirty="0" smtClean="0">
              <a:solidFill>
                <a:srgbClr val="00B050"/>
              </a:solidFill>
            </a:endParaRPr>
          </a:p>
          <a:p>
            <a:pPr marL="266700" lvl="1" indent="-266700">
              <a:spcBef>
                <a:spcPts val="600"/>
              </a:spcBef>
              <a:buFont typeface="Arial" charset="0"/>
              <a:buChar char="•"/>
            </a:pPr>
            <a:r>
              <a:rPr lang="en-GB" sz="1800" b="1" dirty="0" smtClean="0">
                <a:solidFill>
                  <a:srgbClr val="00B050"/>
                </a:solidFill>
              </a:rPr>
              <a:t>As 1: </a:t>
            </a:r>
            <a:r>
              <a:rPr lang="nl-BE" sz="1800" b="1" dirty="0" smtClean="0">
                <a:solidFill>
                  <a:srgbClr val="00B050"/>
                </a:solidFill>
              </a:rPr>
              <a:t>Ecosystemen, biodiversiteit, evolutie 	</a:t>
            </a:r>
            <a:endParaRPr lang="fr-BE" sz="1800" b="1" dirty="0" smtClean="0">
              <a:solidFill>
                <a:srgbClr val="00B050"/>
              </a:solidFill>
              <a:cs typeface="Calibri" pitchFamily="34" charset="0"/>
            </a:endParaRPr>
          </a:p>
          <a:p>
            <a:pPr marL="266700" lvl="1" indent="-266700">
              <a:spcBef>
                <a:spcPts val="600"/>
              </a:spcBef>
              <a:buFontTx/>
              <a:buNone/>
            </a:pPr>
            <a:r>
              <a:rPr lang="en-GB" sz="1800" b="1" dirty="0" smtClean="0">
                <a:solidFill>
                  <a:srgbClr val="00B050"/>
                </a:solidFill>
                <a:sym typeface="Wingdings" pitchFamily="2" charset="2"/>
              </a:rPr>
              <a:t>		 </a:t>
            </a:r>
            <a:r>
              <a:rPr lang="en-GB" sz="1800" b="1" dirty="0" err="1" smtClean="0">
                <a:solidFill>
                  <a:srgbClr val="00B050"/>
                </a:solidFill>
                <a:sym typeface="Wingdings" pitchFamily="2" charset="2"/>
              </a:rPr>
              <a:t>Gewijd</a:t>
            </a:r>
            <a:r>
              <a:rPr lang="en-GB" sz="1800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GB" sz="1800" b="1" dirty="0" err="1" smtClean="0">
                <a:solidFill>
                  <a:srgbClr val="00B050"/>
                </a:solidFill>
                <a:sym typeface="Wingdings" pitchFamily="2" charset="2"/>
              </a:rPr>
              <a:t>aan</a:t>
            </a:r>
            <a:r>
              <a:rPr lang="en-GB" sz="1800" b="1" dirty="0" smtClean="0">
                <a:solidFill>
                  <a:srgbClr val="00B050"/>
                </a:solidFill>
                <a:sym typeface="Wingdings" pitchFamily="2" charset="2"/>
              </a:rPr>
              <a:t> het “</a:t>
            </a:r>
            <a:r>
              <a:rPr lang="en-GB" sz="1800" b="1" dirty="0" err="1" smtClean="0">
                <a:solidFill>
                  <a:srgbClr val="00B050"/>
                </a:solidFill>
                <a:sym typeface="Wingdings" pitchFamily="2" charset="2"/>
              </a:rPr>
              <a:t>levende</a:t>
            </a:r>
            <a:r>
              <a:rPr lang="en-GB" sz="1800" b="1" dirty="0" smtClean="0">
                <a:solidFill>
                  <a:srgbClr val="00B050"/>
                </a:solidFill>
                <a:sym typeface="Wingdings" pitchFamily="2" charset="2"/>
              </a:rPr>
              <a:t>”</a:t>
            </a:r>
            <a:r>
              <a:rPr lang="fr-BE" sz="1800" b="1" dirty="0" smtClean="0">
                <a:solidFill>
                  <a:srgbClr val="00B050"/>
                </a:solidFill>
                <a:cs typeface="Calibri" pitchFamily="34" charset="0"/>
                <a:sym typeface="Wingdings" pitchFamily="2" charset="2"/>
              </a:rPr>
              <a:t> 	</a:t>
            </a:r>
          </a:p>
          <a:p>
            <a:pPr marL="266700" lvl="2" indent="-266700">
              <a:spcBef>
                <a:spcPts val="1200"/>
              </a:spcBef>
            </a:pPr>
            <a:r>
              <a:rPr lang="en-GB" sz="1800" b="1" dirty="0" smtClean="0">
                <a:solidFill>
                  <a:srgbClr val="00B050"/>
                </a:solidFill>
              </a:rPr>
              <a:t>As 2: </a:t>
            </a:r>
            <a:r>
              <a:rPr lang="nl-BE" sz="1800" b="1" dirty="0" err="1" smtClean="0">
                <a:solidFill>
                  <a:srgbClr val="00B050"/>
                </a:solidFill>
              </a:rPr>
              <a:t>Geosystemen</a:t>
            </a:r>
            <a:r>
              <a:rPr lang="nl-BE" sz="1800" b="1" dirty="0" smtClean="0">
                <a:solidFill>
                  <a:srgbClr val="00B050"/>
                </a:solidFill>
              </a:rPr>
              <a:t>, heelal en klimaat  	</a:t>
            </a:r>
            <a:endParaRPr lang="fr-BE" sz="1800" b="1" dirty="0" smtClean="0">
              <a:solidFill>
                <a:srgbClr val="00B050"/>
              </a:solidFill>
              <a:cs typeface="Calibri" pitchFamily="34" charset="0"/>
            </a:endParaRPr>
          </a:p>
          <a:p>
            <a:pPr marL="266700" lvl="2" indent="-266700">
              <a:spcBef>
                <a:spcPts val="600"/>
              </a:spcBef>
              <a:buFontTx/>
              <a:buNone/>
            </a:pPr>
            <a:r>
              <a:rPr lang="en-GB" sz="1800" b="1" dirty="0" smtClean="0">
                <a:solidFill>
                  <a:srgbClr val="00B050"/>
                </a:solidFill>
                <a:sym typeface="Wingdings" pitchFamily="2" charset="2"/>
              </a:rPr>
              <a:t>		 </a:t>
            </a:r>
            <a:r>
              <a:rPr lang="en-GB" sz="1800" b="1" dirty="0" err="1" smtClean="0">
                <a:solidFill>
                  <a:srgbClr val="00B050"/>
                </a:solidFill>
                <a:sym typeface="Wingdings" pitchFamily="2" charset="2"/>
              </a:rPr>
              <a:t>Gewijd</a:t>
            </a:r>
            <a:r>
              <a:rPr lang="en-GB" sz="1800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GB" sz="1800" b="1" dirty="0" err="1" smtClean="0">
                <a:solidFill>
                  <a:srgbClr val="00B050"/>
                </a:solidFill>
                <a:sym typeface="Wingdings" pitchFamily="2" charset="2"/>
              </a:rPr>
              <a:t>aan</a:t>
            </a:r>
            <a:r>
              <a:rPr lang="en-GB" sz="1800" b="1" dirty="0" smtClean="0">
                <a:solidFill>
                  <a:srgbClr val="00B050"/>
                </a:solidFill>
                <a:sym typeface="Wingdings" pitchFamily="2" charset="2"/>
              </a:rPr>
              <a:t> het “</a:t>
            </a:r>
            <a:r>
              <a:rPr lang="en-GB" sz="1800" b="1" dirty="0" err="1" smtClean="0">
                <a:solidFill>
                  <a:srgbClr val="00B050"/>
                </a:solidFill>
                <a:sym typeface="Wingdings" pitchFamily="2" charset="2"/>
              </a:rPr>
              <a:t>niet-levende</a:t>
            </a:r>
            <a:r>
              <a:rPr lang="en-GB" sz="1800" b="1" dirty="0" smtClean="0">
                <a:solidFill>
                  <a:srgbClr val="00B050"/>
                </a:solidFill>
                <a:sym typeface="Wingdings" pitchFamily="2" charset="2"/>
              </a:rPr>
              <a:t>”</a:t>
            </a:r>
            <a:endParaRPr lang="en-GB" sz="1800" b="1" dirty="0" smtClean="0">
              <a:solidFill>
                <a:srgbClr val="00B050"/>
              </a:solidFill>
            </a:endParaRPr>
          </a:p>
          <a:p>
            <a:pPr marL="266700" lvl="2" indent="-266700">
              <a:buFontTx/>
              <a:buNone/>
            </a:pPr>
            <a:endParaRPr lang="en-GB" sz="18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547813" y="3267075"/>
            <a:ext cx="6696075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6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 bwMode="auto">
          <a:xfrm>
            <a:off x="1187450" y="476250"/>
            <a:ext cx="7561263" cy="6048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fr-BE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Axes 4 &amp; 5   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fr-BE" sz="2400" b="1" u="sng" dirty="0" smtClean="0">
                <a:solidFill>
                  <a:srgbClr val="0070C0"/>
                </a:solidFill>
              </a:rPr>
              <a:t>“Compétences fédérales” au sens large </a:t>
            </a:r>
          </a:p>
          <a:p>
            <a:pPr marL="266700" lvl="2" indent="-266700">
              <a:spcBef>
                <a:spcPts val="600"/>
              </a:spcBef>
              <a:defRPr/>
            </a:pPr>
            <a:r>
              <a:rPr lang="fr-BE" sz="1800" b="1" dirty="0" smtClean="0">
                <a:solidFill>
                  <a:srgbClr val="0070C0"/>
                </a:solidFill>
              </a:rPr>
              <a:t>Axe 4: Stratégies publiques fédérales</a:t>
            </a:r>
            <a:endParaRPr lang="fr-BE" sz="1800" b="1" dirty="0" smtClean="0">
              <a:solidFill>
                <a:srgbClr val="0070C0"/>
              </a:solidFill>
              <a:ea typeface="Calibri"/>
              <a:cs typeface="Calibri"/>
            </a:endParaRPr>
          </a:p>
          <a:p>
            <a:pPr marL="901700" lvl="2" indent="0">
              <a:spcBef>
                <a:spcPts val="600"/>
              </a:spcBef>
              <a:buFontTx/>
              <a:buNone/>
              <a:defRPr/>
            </a:pPr>
            <a:r>
              <a:rPr lang="fr-BE" sz="1800" b="1" dirty="0" smtClean="0">
                <a:solidFill>
                  <a:srgbClr val="0070C0"/>
                </a:solidFill>
                <a:sym typeface="Wingdings"/>
              </a:rPr>
              <a:t> unité d’analyse: politiques publiques		</a:t>
            </a:r>
          </a:p>
          <a:p>
            <a:pPr marL="266700" lvl="2" indent="-266700">
              <a:spcBef>
                <a:spcPts val="1200"/>
              </a:spcBef>
              <a:tabLst>
                <a:tab pos="8166100" algn="r"/>
              </a:tabLst>
              <a:defRPr/>
            </a:pPr>
            <a:r>
              <a:rPr lang="fr-BE" sz="1800" b="1" dirty="0" smtClean="0">
                <a:solidFill>
                  <a:srgbClr val="0070C0"/>
                </a:solidFill>
              </a:rPr>
              <a:t>Axe 5: Grands défis sociétaux        	</a:t>
            </a:r>
          </a:p>
          <a:p>
            <a:pPr marL="0" lvl="2" indent="0">
              <a:spcBef>
                <a:spcPts val="1200"/>
              </a:spcBef>
              <a:buFontTx/>
              <a:buNone/>
              <a:tabLst>
                <a:tab pos="900113" algn="l"/>
                <a:tab pos="8166100" algn="r"/>
              </a:tabLst>
              <a:defRPr/>
            </a:pPr>
            <a:r>
              <a:rPr lang="fr-BE" sz="1800" b="1" dirty="0">
                <a:solidFill>
                  <a:srgbClr val="0070C0"/>
                </a:solidFill>
                <a:sym typeface="Wingdings"/>
              </a:rPr>
              <a:t>	</a:t>
            </a:r>
            <a:r>
              <a:rPr lang="fr-BE" sz="1800" b="1" dirty="0" smtClean="0">
                <a:solidFill>
                  <a:srgbClr val="0070C0"/>
                </a:solidFill>
                <a:sym typeface="Wingdings"/>
              </a:rPr>
              <a:t> unité d’analyse: individus et/ou société</a:t>
            </a:r>
            <a:endParaRPr lang="fr-BE" sz="18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endParaRPr lang="en-GB" sz="2700" b="1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fr-BE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Assen 4 &amp; 5  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fr-BE" sz="2400" b="1" u="sng" dirty="0" smtClean="0">
                <a:solidFill>
                  <a:srgbClr val="00B050"/>
                </a:solidFill>
              </a:rPr>
              <a:t>“</a:t>
            </a:r>
            <a:r>
              <a:rPr lang="fr-BE" sz="2400" b="1" u="sng" dirty="0" err="1" smtClean="0">
                <a:solidFill>
                  <a:srgbClr val="00B050"/>
                </a:solidFill>
              </a:rPr>
              <a:t>Federale</a:t>
            </a:r>
            <a:r>
              <a:rPr lang="fr-BE" sz="2400" b="1" u="sng" dirty="0" smtClean="0">
                <a:solidFill>
                  <a:srgbClr val="00B050"/>
                </a:solidFill>
              </a:rPr>
              <a:t> </a:t>
            </a:r>
            <a:r>
              <a:rPr lang="fr-BE" sz="2400" b="1" u="sng" dirty="0" err="1" smtClean="0">
                <a:solidFill>
                  <a:srgbClr val="00B050"/>
                </a:solidFill>
              </a:rPr>
              <a:t>bevoegdheden</a:t>
            </a:r>
            <a:r>
              <a:rPr lang="fr-BE" sz="2400" b="1" u="sng" dirty="0" smtClean="0">
                <a:solidFill>
                  <a:srgbClr val="00B050"/>
                </a:solidFill>
              </a:rPr>
              <a:t>” in </a:t>
            </a:r>
            <a:r>
              <a:rPr lang="fr-BE" sz="2400" b="1" u="sng" dirty="0" err="1" smtClean="0">
                <a:solidFill>
                  <a:srgbClr val="00B050"/>
                </a:solidFill>
              </a:rPr>
              <a:t>ruime</a:t>
            </a:r>
            <a:r>
              <a:rPr lang="fr-BE" sz="2400" b="1" u="sng" dirty="0" smtClean="0">
                <a:solidFill>
                  <a:srgbClr val="00B050"/>
                </a:solidFill>
              </a:rPr>
              <a:t> </a:t>
            </a:r>
            <a:r>
              <a:rPr lang="fr-BE" sz="2400" b="1" u="sng" dirty="0" err="1" smtClean="0">
                <a:solidFill>
                  <a:srgbClr val="00B050"/>
                </a:solidFill>
              </a:rPr>
              <a:t>zin</a:t>
            </a:r>
            <a:endParaRPr lang="fr-BE" sz="2400" b="1" u="sng" dirty="0" smtClean="0">
              <a:solidFill>
                <a:srgbClr val="00B050"/>
              </a:solidFill>
            </a:endParaRPr>
          </a:p>
          <a:p>
            <a:pPr marL="266700" lvl="1" indent="-2667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BE" sz="1800" b="1" dirty="0" smtClean="0">
                <a:solidFill>
                  <a:srgbClr val="00B050"/>
                </a:solidFill>
              </a:rPr>
              <a:t>As 4: </a:t>
            </a:r>
            <a:r>
              <a:rPr lang="fr-BE" sz="1800" b="1" dirty="0" err="1" smtClean="0">
                <a:solidFill>
                  <a:srgbClr val="00B050"/>
                </a:solidFill>
              </a:rPr>
              <a:t>Strategieën</a:t>
            </a:r>
            <a:r>
              <a:rPr lang="fr-BE" sz="1800" b="1" dirty="0" smtClean="0">
                <a:solidFill>
                  <a:srgbClr val="00B050"/>
                </a:solidFill>
              </a:rPr>
              <a:t> van de </a:t>
            </a:r>
            <a:r>
              <a:rPr lang="fr-BE" sz="1800" b="1" dirty="0" err="1" smtClean="0">
                <a:solidFill>
                  <a:srgbClr val="00B050"/>
                </a:solidFill>
              </a:rPr>
              <a:t>federale</a:t>
            </a:r>
            <a:r>
              <a:rPr lang="fr-BE" sz="1800" b="1" dirty="0" smtClean="0">
                <a:solidFill>
                  <a:srgbClr val="00B050"/>
                </a:solidFill>
              </a:rPr>
              <a:t> </a:t>
            </a:r>
            <a:r>
              <a:rPr lang="fr-BE" sz="1800" b="1" dirty="0" err="1" smtClean="0">
                <a:solidFill>
                  <a:srgbClr val="00B050"/>
                </a:solidFill>
              </a:rPr>
              <a:t>overheid</a:t>
            </a:r>
            <a:endParaRPr lang="fr-BE" sz="1800" b="1" dirty="0" smtClean="0">
              <a:solidFill>
                <a:srgbClr val="00B050"/>
              </a:solidFill>
            </a:endParaRPr>
          </a:p>
          <a:p>
            <a:pPr marL="900113" lvl="1" indent="-900113">
              <a:spcBef>
                <a:spcPts val="600"/>
              </a:spcBef>
              <a:buFontTx/>
              <a:buNone/>
              <a:defRPr/>
            </a:pPr>
            <a:r>
              <a:rPr lang="fr-BE" sz="1800" b="1" dirty="0" smtClean="0">
                <a:solidFill>
                  <a:srgbClr val="00B050"/>
                </a:solidFill>
                <a:sym typeface="Wingdings"/>
              </a:rPr>
              <a:t>	 analyse-</a:t>
            </a:r>
            <a:r>
              <a:rPr lang="fr-BE" sz="1800" b="1" dirty="0" err="1" smtClean="0">
                <a:solidFill>
                  <a:srgbClr val="00B050"/>
                </a:solidFill>
                <a:sym typeface="Wingdings"/>
              </a:rPr>
              <a:t>eenheid</a:t>
            </a:r>
            <a:r>
              <a:rPr lang="fr-BE" sz="1800" b="1" dirty="0" smtClean="0">
                <a:solidFill>
                  <a:srgbClr val="00B050"/>
                </a:solidFill>
                <a:sym typeface="Wingdings"/>
              </a:rPr>
              <a:t>: </a:t>
            </a:r>
            <a:r>
              <a:rPr lang="fr-BE" sz="1800" b="1" dirty="0" err="1" smtClean="0">
                <a:solidFill>
                  <a:srgbClr val="00B050"/>
                </a:solidFill>
                <a:sym typeface="Wingdings"/>
              </a:rPr>
              <a:t>publiek</a:t>
            </a:r>
            <a:r>
              <a:rPr lang="fr-BE" sz="1800" b="1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fr-BE" sz="1800" b="1" dirty="0" err="1" smtClean="0">
                <a:solidFill>
                  <a:srgbClr val="00B050"/>
                </a:solidFill>
                <a:sym typeface="Wingdings"/>
              </a:rPr>
              <a:t>beleid</a:t>
            </a:r>
            <a:endParaRPr lang="fr-BE" sz="1800" b="1" dirty="0" smtClean="0">
              <a:solidFill>
                <a:srgbClr val="00B050"/>
              </a:solidFill>
              <a:sym typeface="Wingdings"/>
            </a:endParaRPr>
          </a:p>
          <a:p>
            <a:pPr marL="266700" lvl="1" indent="-266700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66100" algn="r"/>
              </a:tabLst>
              <a:defRPr/>
            </a:pPr>
            <a:r>
              <a:rPr lang="fr-BE" sz="1800" b="1" dirty="0" smtClean="0">
                <a:solidFill>
                  <a:srgbClr val="00B050"/>
                </a:solidFill>
              </a:rPr>
              <a:t>As 5: </a:t>
            </a:r>
            <a:r>
              <a:rPr lang="fr-BE" sz="1800" b="1" dirty="0" err="1" smtClean="0">
                <a:solidFill>
                  <a:srgbClr val="00B050"/>
                </a:solidFill>
              </a:rPr>
              <a:t>Belangrijke</a:t>
            </a:r>
            <a:r>
              <a:rPr lang="fr-BE" sz="1800" b="1" dirty="0" smtClean="0">
                <a:solidFill>
                  <a:srgbClr val="00B050"/>
                </a:solidFill>
              </a:rPr>
              <a:t> </a:t>
            </a:r>
            <a:r>
              <a:rPr lang="fr-BE" sz="1800" b="1" dirty="0" err="1" smtClean="0">
                <a:solidFill>
                  <a:srgbClr val="00B050"/>
                </a:solidFill>
              </a:rPr>
              <a:t>maatschappelijke</a:t>
            </a:r>
            <a:r>
              <a:rPr lang="fr-BE" sz="1800" b="1" dirty="0" smtClean="0">
                <a:solidFill>
                  <a:srgbClr val="00B050"/>
                </a:solidFill>
              </a:rPr>
              <a:t> </a:t>
            </a:r>
            <a:r>
              <a:rPr lang="fr-BE" sz="1800" b="1" dirty="0" err="1" smtClean="0">
                <a:solidFill>
                  <a:srgbClr val="00B050"/>
                </a:solidFill>
              </a:rPr>
              <a:t>uitdagingen</a:t>
            </a:r>
            <a:r>
              <a:rPr lang="fr-BE" sz="1800" b="1" dirty="0" smtClean="0">
                <a:solidFill>
                  <a:srgbClr val="00B050"/>
                </a:solidFill>
              </a:rPr>
              <a:t>	</a:t>
            </a: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FontTx/>
              <a:buNone/>
              <a:tabLst>
                <a:tab pos="900113" algn="l"/>
                <a:tab pos="8166100" algn="r"/>
              </a:tabLst>
              <a:defRPr/>
            </a:pPr>
            <a:r>
              <a:rPr lang="fr-BE" sz="1800" b="1" dirty="0" smtClean="0">
                <a:solidFill>
                  <a:srgbClr val="00B050"/>
                </a:solidFill>
                <a:sym typeface="Wingdings"/>
              </a:rPr>
              <a:t>	 analyse-</a:t>
            </a:r>
            <a:r>
              <a:rPr lang="fr-BE" sz="1800" b="1" dirty="0" err="1" smtClean="0">
                <a:solidFill>
                  <a:srgbClr val="00B050"/>
                </a:solidFill>
                <a:sym typeface="Wingdings"/>
              </a:rPr>
              <a:t>eenheid</a:t>
            </a:r>
            <a:r>
              <a:rPr lang="fr-BE" sz="1800" b="1" dirty="0" smtClean="0">
                <a:solidFill>
                  <a:srgbClr val="00B050"/>
                </a:solidFill>
                <a:sym typeface="Wingdings"/>
              </a:rPr>
              <a:t>: </a:t>
            </a:r>
            <a:r>
              <a:rPr lang="fr-BE" sz="1800" b="1" dirty="0" smtClean="0">
                <a:solidFill>
                  <a:srgbClr val="00B050"/>
                </a:solidFill>
              </a:rPr>
              <a:t>mens en/of </a:t>
            </a:r>
            <a:r>
              <a:rPr lang="fr-BE" sz="1800" b="1" dirty="0" err="1" smtClean="0">
                <a:solidFill>
                  <a:srgbClr val="00B050"/>
                </a:solidFill>
              </a:rPr>
              <a:t>maatschappij</a:t>
            </a:r>
            <a:r>
              <a:rPr lang="fr-BE" sz="1800" b="1" dirty="0" smtClean="0">
                <a:solidFill>
                  <a:srgbClr val="00B050"/>
                </a:solidFill>
              </a:rPr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476375" y="3346450"/>
            <a:ext cx="72707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8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 bwMode="auto">
          <a:xfrm>
            <a:off x="1114425" y="476250"/>
            <a:ext cx="8353425" cy="62642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fr-BE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Axes 3 &amp; 6   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fr-BE" sz="2400" b="1" u="sng" dirty="0" smtClean="0">
                <a:solidFill>
                  <a:srgbClr val="0070C0"/>
                </a:solidFill>
              </a:rPr>
              <a:t>“Collections fédérales” au sens large </a:t>
            </a:r>
          </a:p>
          <a:p>
            <a:pPr marL="266700" lvl="2" indent="-266700">
              <a:spcBef>
                <a:spcPts val="600"/>
              </a:spcBef>
              <a:tabLst>
                <a:tab pos="8161338" algn="r"/>
              </a:tabLst>
              <a:defRPr/>
            </a:pPr>
            <a:r>
              <a:rPr lang="fr-BE" sz="1800" b="1" dirty="0" smtClean="0">
                <a:solidFill>
                  <a:srgbClr val="0070C0"/>
                </a:solidFill>
              </a:rPr>
              <a:t>Axe 3: </a:t>
            </a:r>
            <a:r>
              <a:rPr lang="fr-FR" sz="1800" b="1" dirty="0">
                <a:solidFill>
                  <a:srgbClr val="0070C0"/>
                </a:solidFill>
              </a:rPr>
              <a:t>Patrimoine culturel, historique et </a:t>
            </a:r>
            <a:r>
              <a:rPr lang="fr-FR" sz="1800" b="1" dirty="0" smtClean="0">
                <a:solidFill>
                  <a:srgbClr val="0070C0"/>
                </a:solidFill>
              </a:rPr>
              <a:t>scientifique</a:t>
            </a:r>
            <a:r>
              <a:rPr lang="fr-BE" sz="1800" b="1" dirty="0" smtClean="0">
                <a:solidFill>
                  <a:srgbClr val="0070C0"/>
                </a:solidFill>
              </a:rPr>
              <a:t>   	</a:t>
            </a:r>
          </a:p>
          <a:p>
            <a:pPr marL="0" lvl="2" indent="0">
              <a:spcBef>
                <a:spcPts val="600"/>
              </a:spcBef>
              <a:buFontTx/>
              <a:buNone/>
              <a:tabLst>
                <a:tab pos="1433513" algn="l"/>
                <a:tab pos="8161338" algn="r"/>
              </a:tabLst>
              <a:defRPr/>
            </a:pPr>
            <a:r>
              <a:rPr lang="fr-BE" sz="1800" b="1" dirty="0" smtClean="0">
                <a:solidFill>
                  <a:srgbClr val="0070C0"/>
                </a:solidFill>
                <a:sym typeface="Wingdings" pitchFamily="2" charset="2"/>
              </a:rPr>
              <a:t>	 Consacré au “contenu”	</a:t>
            </a:r>
            <a:endParaRPr lang="fr-BE" sz="1800" b="1" dirty="0" smtClean="0">
              <a:solidFill>
                <a:srgbClr val="0070C0"/>
              </a:solidFill>
            </a:endParaRPr>
          </a:p>
          <a:p>
            <a:pPr marL="266700" lvl="2" indent="-266700">
              <a:spcBef>
                <a:spcPts val="600"/>
              </a:spcBef>
              <a:defRPr/>
            </a:pPr>
            <a:r>
              <a:rPr lang="fr-BE" sz="1800" b="1" u="sng" dirty="0" smtClean="0">
                <a:solidFill>
                  <a:srgbClr val="0070C0"/>
                </a:solidFill>
              </a:rPr>
              <a:t>Axe 6 : Gestion des collections</a:t>
            </a:r>
            <a:endParaRPr lang="fr-BE" sz="1800" b="1" u="sng" dirty="0" smtClean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marL="1079500" lvl="2" indent="0">
              <a:spcBef>
                <a:spcPts val="600"/>
              </a:spcBef>
              <a:buFontTx/>
              <a:buNone/>
              <a:tabLst>
                <a:tab pos="1433513" algn="l"/>
              </a:tabLst>
              <a:defRPr/>
            </a:pPr>
            <a:r>
              <a:rPr lang="fr-BE" sz="1800" b="1" dirty="0" smtClean="0">
                <a:solidFill>
                  <a:srgbClr val="0070C0"/>
                </a:solidFill>
                <a:sym typeface="Wingdings" pitchFamily="2" charset="2"/>
              </a:rPr>
              <a:t>	 Consacré au “contenant”</a:t>
            </a:r>
            <a:endParaRPr lang="fr-BE" sz="18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endParaRPr lang="en-GB" sz="2700" b="1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nl-BE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Assen 3 &amp; 6  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nl-BE" sz="2400" b="1" u="sng" dirty="0" smtClean="0">
                <a:solidFill>
                  <a:srgbClr val="00B050"/>
                </a:solidFill>
              </a:rPr>
              <a:t>“Federale collecties” in ruime zin</a:t>
            </a:r>
          </a:p>
          <a:p>
            <a:pPr marL="266700" lvl="1" indent="-266700">
              <a:spcBef>
                <a:spcPts val="600"/>
              </a:spcBef>
              <a:buFont typeface="Arial" charset="0"/>
              <a:buChar char="•"/>
              <a:tabLst>
                <a:tab pos="1435100" algn="l"/>
                <a:tab pos="8161338" algn="r"/>
              </a:tabLst>
              <a:defRPr/>
            </a:pPr>
            <a:r>
              <a:rPr lang="nl-BE" sz="1800" b="1" dirty="0" smtClean="0">
                <a:solidFill>
                  <a:srgbClr val="00B050"/>
                </a:solidFill>
              </a:rPr>
              <a:t>As 3: Cultureel, historisch en wetenschappelijk erfgoed </a:t>
            </a:r>
          </a:p>
          <a:p>
            <a:pPr marL="0" lvl="1" indent="0">
              <a:spcBef>
                <a:spcPts val="600"/>
              </a:spcBef>
              <a:buFontTx/>
              <a:buNone/>
              <a:tabLst>
                <a:tab pos="1435100" algn="l"/>
                <a:tab pos="6464300" algn="l"/>
              </a:tabLst>
              <a:defRPr/>
            </a:pPr>
            <a:r>
              <a:rPr lang="nl-BE" sz="1800" b="1" dirty="0" smtClean="0">
                <a:solidFill>
                  <a:srgbClr val="00B050"/>
                </a:solidFill>
              </a:rPr>
              <a:t>	</a:t>
            </a:r>
            <a:r>
              <a:rPr lang="nl-BE" sz="1800" b="1" dirty="0" smtClean="0">
                <a:solidFill>
                  <a:srgbClr val="00B050"/>
                </a:solidFill>
                <a:sym typeface="Wingdings" pitchFamily="2" charset="2"/>
              </a:rPr>
              <a:t> Gewijd aan de “inhoud” van de collecties</a:t>
            </a:r>
          </a:p>
          <a:p>
            <a:pPr marL="266700" lvl="2" indent="-266700">
              <a:spcBef>
                <a:spcPts val="1200"/>
              </a:spcBef>
              <a:defRPr/>
            </a:pPr>
            <a:r>
              <a:rPr lang="nl-BE" sz="1800" b="1" u="sng" dirty="0" smtClean="0">
                <a:solidFill>
                  <a:srgbClr val="00B050"/>
                </a:solidFill>
              </a:rPr>
              <a:t>As 6: Collectiebeheer</a:t>
            </a:r>
          </a:p>
          <a:p>
            <a:pPr marL="1435100" lvl="2" indent="0">
              <a:spcBef>
                <a:spcPts val="600"/>
              </a:spcBef>
              <a:buFontTx/>
              <a:buNone/>
              <a:tabLst>
                <a:tab pos="1435100" algn="l"/>
              </a:tabLst>
              <a:defRPr/>
            </a:pPr>
            <a:r>
              <a:rPr lang="nl-BE" sz="1800" b="1" dirty="0" smtClean="0">
                <a:solidFill>
                  <a:srgbClr val="00B050"/>
                </a:solidFill>
                <a:sym typeface="Wingdings" pitchFamily="2" charset="2"/>
              </a:rPr>
              <a:t> Gewijd aan de “collecties op zich”</a:t>
            </a:r>
            <a:endParaRPr lang="nl-BE" sz="1800" b="1" dirty="0" smtClean="0">
              <a:solidFill>
                <a:srgbClr val="00B050"/>
              </a:solidFill>
            </a:endParaRPr>
          </a:p>
          <a:p>
            <a:pPr marL="0" indent="0">
              <a:buFontTx/>
              <a:buNone/>
              <a:defRPr/>
            </a:pPr>
            <a:endParaRPr lang="fr-BE" sz="1800" b="1" dirty="0" smtClean="0"/>
          </a:p>
          <a:p>
            <a:pPr marL="0" indent="0">
              <a:buFontTx/>
              <a:buNone/>
              <a:defRPr/>
            </a:pPr>
            <a:endParaRPr lang="fr-BE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971550" y="3068638"/>
            <a:ext cx="78486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7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548680"/>
            <a:ext cx="8136904" cy="568863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Tx/>
              <a:buNone/>
            </a:pPr>
            <a:endParaRPr lang="nl-BE" sz="1000" b="1" i="1" dirty="0">
              <a:latin typeface="Arial" charset="0"/>
            </a:endParaRPr>
          </a:p>
          <a:p>
            <a:pPr marL="0" indent="0" algn="just">
              <a:buFontTx/>
              <a:buNone/>
            </a:pPr>
            <a:r>
              <a:rPr lang="fr-BE" sz="2000" b="1" i="1" dirty="0" smtClean="0">
                <a:solidFill>
                  <a:srgbClr val="0070C0"/>
                </a:solidFill>
                <a:latin typeface="Arial" charset="0"/>
              </a:rPr>
              <a:t>BRAIN-</a:t>
            </a:r>
            <a:r>
              <a:rPr lang="fr-BE" sz="2000" b="1" i="1" dirty="0" err="1" smtClean="0">
                <a:solidFill>
                  <a:srgbClr val="0070C0"/>
                </a:solidFill>
                <a:latin typeface="Arial" charset="0"/>
              </a:rPr>
              <a:t>be</a:t>
            </a:r>
            <a:r>
              <a:rPr lang="fr-BE" sz="2000" b="1" i="1" dirty="0" smtClean="0">
                <a:solidFill>
                  <a:srgbClr val="0070C0"/>
                </a:solidFill>
                <a:latin typeface="Arial" charset="0"/>
              </a:rPr>
              <a:t> : financement de recherches qui permettent de:  </a:t>
            </a:r>
            <a:endParaRPr lang="fr-BE" sz="2000" b="1" i="1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fr-BE" sz="1000" b="1" i="1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buFont typeface="Wingdings" charset="0"/>
              <a:buChar char="Ø"/>
              <a:tabLst>
                <a:tab pos="180975" algn="l"/>
              </a:tabLst>
            </a:pPr>
            <a:r>
              <a:rPr lang="fr-BE" sz="1600" b="1" i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fr-BE" sz="1800" b="1" i="1" dirty="0" smtClean="0">
                <a:solidFill>
                  <a:srgbClr val="0070C0"/>
                </a:solidFill>
                <a:latin typeface="Arial" charset="0"/>
              </a:rPr>
              <a:t>répondre </a:t>
            </a:r>
            <a:r>
              <a:rPr lang="fr-BE" sz="1800" b="1" i="1" dirty="0">
                <a:solidFill>
                  <a:srgbClr val="0070C0"/>
                </a:solidFill>
                <a:latin typeface="Arial" charset="0"/>
              </a:rPr>
              <a:t>aux besoins de connaissance des départements </a:t>
            </a:r>
            <a:r>
              <a:rPr lang="fr-BE" sz="1800" b="1" i="1" dirty="0" smtClean="0">
                <a:solidFill>
                  <a:srgbClr val="0070C0"/>
                </a:solidFill>
                <a:latin typeface="Arial" charset="0"/>
              </a:rPr>
              <a:t>	 	fédéraux </a:t>
            </a:r>
            <a:endParaRPr lang="fr-BE" sz="1800" b="1" i="1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buFont typeface="Wingdings" charset="0"/>
              <a:buChar char="Ø"/>
            </a:pPr>
            <a:r>
              <a:rPr lang="fr-BE" sz="1800" b="1" i="1" dirty="0" smtClean="0">
                <a:solidFill>
                  <a:srgbClr val="0070C0"/>
                </a:solidFill>
                <a:latin typeface="Arial" charset="0"/>
              </a:rPr>
              <a:t> soutenir </a:t>
            </a:r>
            <a:r>
              <a:rPr lang="fr-BE" sz="1800" b="1" i="1" dirty="0">
                <a:solidFill>
                  <a:srgbClr val="0070C0"/>
                </a:solidFill>
                <a:latin typeface="Arial" charset="0"/>
              </a:rPr>
              <a:t>le potentiel scientifique dans les 15 ESF </a:t>
            </a:r>
            <a:endParaRPr lang="fr-BE" sz="1800" b="1" i="1" dirty="0" smtClean="0">
              <a:solidFill>
                <a:srgbClr val="0070C0"/>
              </a:solidFill>
              <a:latin typeface="Arial" charset="0"/>
            </a:endParaRPr>
          </a:p>
          <a:p>
            <a:pPr marL="0" indent="0">
              <a:buNone/>
            </a:pPr>
            <a:endParaRPr lang="fr-BE" sz="800" b="1" i="1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buNone/>
              <a:tabLst>
                <a:tab pos="180975" algn="l"/>
              </a:tabLst>
            </a:pPr>
            <a:r>
              <a:rPr lang="fr-BE" sz="1800" b="1" i="1" dirty="0" smtClean="0">
                <a:solidFill>
                  <a:srgbClr val="0070C0"/>
                </a:solidFill>
                <a:latin typeface="Arial" charset="0"/>
              </a:rPr>
              <a:t>+ participer </a:t>
            </a:r>
            <a:r>
              <a:rPr lang="fr-BE" sz="1800" b="1" i="1" dirty="0">
                <a:solidFill>
                  <a:srgbClr val="0070C0"/>
                </a:solidFill>
                <a:latin typeface="Arial" charset="0"/>
              </a:rPr>
              <a:t>aux initiatives européennes/internationales de </a:t>
            </a:r>
            <a:r>
              <a:rPr lang="fr-BE" sz="1800" b="1" i="1" dirty="0" smtClean="0">
                <a:solidFill>
                  <a:srgbClr val="0070C0"/>
                </a:solidFill>
                <a:latin typeface="Arial" charset="0"/>
              </a:rPr>
              <a:t>	 	coordination </a:t>
            </a:r>
            <a:r>
              <a:rPr lang="fr-BE" sz="1800" b="1" i="1" dirty="0">
                <a:solidFill>
                  <a:srgbClr val="0070C0"/>
                </a:solidFill>
                <a:latin typeface="Arial" charset="0"/>
              </a:rPr>
              <a:t>de recherche (JPI, ERA-NET</a:t>
            </a:r>
            <a:r>
              <a:rPr lang="fr-BE" sz="1800" b="1" i="1" dirty="0" smtClean="0">
                <a:solidFill>
                  <a:srgbClr val="0070C0"/>
                </a:solidFill>
                <a:latin typeface="Arial" charset="0"/>
              </a:rPr>
              <a:t>…)</a:t>
            </a:r>
          </a:p>
          <a:p>
            <a:pPr marL="0" indent="0">
              <a:buNone/>
            </a:pPr>
            <a:endParaRPr lang="fr-BE" sz="1800" b="1" i="1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buNone/>
            </a:pPr>
            <a:endParaRPr lang="fr-BE" sz="1600" b="1" i="1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buFontTx/>
              <a:buNone/>
            </a:pPr>
            <a:r>
              <a:rPr lang="nl-BE" sz="2000" b="1" i="1" dirty="0" smtClean="0">
                <a:solidFill>
                  <a:srgbClr val="00B050"/>
                </a:solidFill>
                <a:latin typeface="Arial" charset="0"/>
              </a:rPr>
              <a:t>BRAIN-</a:t>
            </a:r>
            <a:r>
              <a:rPr lang="nl-BE" sz="2000" b="1" i="1" dirty="0" err="1" smtClean="0">
                <a:solidFill>
                  <a:srgbClr val="00B050"/>
                </a:solidFill>
                <a:latin typeface="Arial" charset="0"/>
              </a:rPr>
              <a:t>be</a:t>
            </a:r>
            <a:r>
              <a:rPr lang="nl-BE" sz="2000" b="1" i="1" dirty="0" smtClean="0">
                <a:solidFill>
                  <a:srgbClr val="00B050"/>
                </a:solidFill>
                <a:latin typeface="Arial" charset="0"/>
              </a:rPr>
              <a:t> : financiering van onderzoek dat toelaat </a:t>
            </a:r>
            <a:r>
              <a:rPr lang="nl-BE" sz="2000" b="1" i="1" dirty="0">
                <a:solidFill>
                  <a:srgbClr val="00B050"/>
                </a:solidFill>
                <a:latin typeface="Arial" charset="0"/>
              </a:rPr>
              <a:t>om:  </a:t>
            </a:r>
          </a:p>
          <a:p>
            <a:pPr marL="0" indent="0">
              <a:buFontTx/>
              <a:buNone/>
            </a:pPr>
            <a:endParaRPr lang="nl-BE" sz="1000" b="1" i="1" dirty="0">
              <a:solidFill>
                <a:srgbClr val="00B050"/>
              </a:solidFill>
              <a:latin typeface="Arial" charset="0"/>
            </a:endParaRPr>
          </a:p>
          <a:p>
            <a:pPr marL="0" indent="0">
              <a:buFont typeface="Wingdings" charset="0"/>
              <a:buChar char="Ø"/>
              <a:tabLst>
                <a:tab pos="266700" algn="l"/>
              </a:tabLst>
            </a:pPr>
            <a:r>
              <a:rPr lang="nl-BE" sz="1600" b="1" i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BE" sz="1800" b="1" i="1" dirty="0" smtClean="0">
                <a:solidFill>
                  <a:srgbClr val="00B050"/>
                </a:solidFill>
                <a:latin typeface="Arial" charset="0"/>
              </a:rPr>
              <a:t>tegemoet </a:t>
            </a:r>
            <a:r>
              <a:rPr lang="nl-BE" sz="1800" b="1" i="1" dirty="0">
                <a:solidFill>
                  <a:srgbClr val="00B050"/>
                </a:solidFill>
                <a:latin typeface="Arial" charset="0"/>
              </a:rPr>
              <a:t>te komen aan de kennisnoden van de federale </a:t>
            </a:r>
            <a:r>
              <a:rPr lang="nl-BE" sz="1800" b="1" i="1" dirty="0" smtClean="0">
                <a:solidFill>
                  <a:srgbClr val="00B050"/>
                </a:solidFill>
                <a:latin typeface="Arial" charset="0"/>
              </a:rPr>
              <a:t>	departementen</a:t>
            </a:r>
            <a:endParaRPr lang="nl-BE" sz="1800" b="1" i="1" dirty="0">
              <a:solidFill>
                <a:srgbClr val="00B050"/>
              </a:solidFill>
              <a:latin typeface="Arial" charset="0"/>
            </a:endParaRPr>
          </a:p>
          <a:p>
            <a:pPr marL="0" indent="0">
              <a:buFont typeface="Wingdings" charset="0"/>
              <a:buChar char="Ø"/>
            </a:pPr>
            <a:r>
              <a:rPr lang="nl-BE" sz="1800" b="1" i="1" dirty="0" smtClean="0">
                <a:solidFill>
                  <a:srgbClr val="00B050"/>
                </a:solidFill>
                <a:latin typeface="Arial" charset="0"/>
              </a:rPr>
              <a:t> het </a:t>
            </a:r>
            <a:r>
              <a:rPr lang="nl-BE" sz="1800" b="1" i="1" dirty="0">
                <a:solidFill>
                  <a:srgbClr val="00B050"/>
                </a:solidFill>
                <a:latin typeface="Arial" charset="0"/>
              </a:rPr>
              <a:t>wetenschappelijk potentieel van de 15 FWI’s te </a:t>
            </a:r>
            <a:r>
              <a:rPr lang="nl-BE" sz="1800" b="1" i="1" dirty="0" smtClean="0">
                <a:solidFill>
                  <a:srgbClr val="00B050"/>
                </a:solidFill>
                <a:latin typeface="Arial" charset="0"/>
              </a:rPr>
              <a:t>ondersteunen</a:t>
            </a:r>
          </a:p>
          <a:p>
            <a:pPr marL="0" indent="0">
              <a:buNone/>
            </a:pPr>
            <a:endParaRPr lang="nl-BE" sz="1800" b="1" i="1" dirty="0">
              <a:solidFill>
                <a:srgbClr val="00B050"/>
              </a:solidFill>
              <a:latin typeface="Arial" charset="0"/>
            </a:endParaRPr>
          </a:p>
          <a:p>
            <a:pPr marL="0" indent="0">
              <a:buNone/>
              <a:tabLst>
                <a:tab pos="266700" algn="l"/>
              </a:tabLst>
            </a:pPr>
            <a:r>
              <a:rPr lang="nl-BE" sz="1800" b="1" i="1" dirty="0" smtClean="0">
                <a:solidFill>
                  <a:srgbClr val="00B050"/>
                </a:solidFill>
                <a:latin typeface="Arial" charset="0"/>
              </a:rPr>
              <a:t>+ deel </a:t>
            </a:r>
            <a:r>
              <a:rPr lang="nl-BE" sz="1800" b="1" i="1" dirty="0">
                <a:solidFill>
                  <a:srgbClr val="00B050"/>
                </a:solidFill>
                <a:latin typeface="Arial" charset="0"/>
              </a:rPr>
              <a:t>te nemen aan Europese/internationale initiatieven voor </a:t>
            </a:r>
            <a:r>
              <a:rPr lang="nl-BE" sz="1800" b="1" i="1" dirty="0" smtClean="0">
                <a:solidFill>
                  <a:srgbClr val="00B050"/>
                </a:solidFill>
                <a:latin typeface="Arial" charset="0"/>
              </a:rPr>
              <a:t>	</a:t>
            </a:r>
            <a:r>
              <a:rPr lang="nl-BE" sz="1800" b="1" i="1" dirty="0" err="1" smtClean="0">
                <a:solidFill>
                  <a:srgbClr val="00B050"/>
                </a:solidFill>
                <a:latin typeface="Arial" charset="0"/>
              </a:rPr>
              <a:t>onderzoekscoördinatie</a:t>
            </a:r>
            <a:r>
              <a:rPr lang="nl-BE" sz="1800" b="1" i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nl-BE" sz="1800" b="1" i="1" dirty="0">
                <a:solidFill>
                  <a:srgbClr val="00B050"/>
                </a:solidFill>
                <a:latin typeface="Arial" charset="0"/>
              </a:rPr>
              <a:t>(JPI, ERA-NET, …)</a:t>
            </a:r>
          </a:p>
          <a:p>
            <a:pPr marL="0" indent="0">
              <a:buFontTx/>
              <a:buNone/>
            </a:pPr>
            <a:endParaRPr lang="en-US" sz="1800" dirty="0">
              <a:solidFill>
                <a:srgbClr val="009999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55576" y="3356992"/>
            <a:ext cx="8064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1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 bwMode="auto">
          <a:xfrm>
            <a:off x="323850" y="333375"/>
            <a:ext cx="8713788" cy="61198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ts val="600"/>
              </a:spcBef>
              <a:buFontTx/>
              <a:buNone/>
            </a:pP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Deux types </a:t>
            </a:r>
            <a:r>
              <a:rPr lang="fr-BE" sz="2400" b="1" dirty="0">
                <a:solidFill>
                  <a:srgbClr val="0070C0"/>
                </a:solidFill>
                <a:latin typeface="Arial" charset="0"/>
              </a:rPr>
              <a:t>de </a:t>
            </a:r>
            <a:r>
              <a:rPr lang="fr-BE" sz="2400" b="1" dirty="0" smtClean="0">
                <a:solidFill>
                  <a:srgbClr val="0070C0"/>
                </a:solidFill>
                <a:latin typeface="Arial" charset="0"/>
              </a:rPr>
              <a:t>projets financés </a:t>
            </a:r>
            <a:endParaRPr lang="fr-BE" sz="2400" b="1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endParaRPr lang="fr-BE" sz="1600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BE" sz="2200" b="1" dirty="0">
                <a:solidFill>
                  <a:srgbClr val="0070C0"/>
                </a:solidFill>
                <a:latin typeface="Arial" charset="0"/>
              </a:rPr>
              <a:t>Projets en réseau  (95 % du budget</a:t>
            </a:r>
            <a:r>
              <a:rPr lang="fr-BE" sz="2200" b="1" dirty="0" smtClean="0">
                <a:solidFill>
                  <a:srgbClr val="0070C0"/>
                </a:solidFill>
                <a:latin typeface="Arial" charset="0"/>
              </a:rPr>
              <a:t>)</a:t>
            </a: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</a:rPr>
              <a:t> En réponse aux thèmes prioritaires de l’appel de l’année en cours</a:t>
            </a: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  <a:ea typeface="Calibri" charset="0"/>
                <a:cs typeface="Times New Roman" charset="0"/>
              </a:rPr>
              <a:t> Projets de  2 ou 4 ans</a:t>
            </a: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BE" sz="1800" dirty="0" smtClean="0">
                <a:solidFill>
                  <a:srgbClr val="0070C0"/>
                </a:solidFill>
                <a:latin typeface="Arial" charset="0"/>
                <a:ea typeface="Calibri" charset="0"/>
                <a:cs typeface="Times New Roman" charset="0"/>
              </a:rPr>
              <a:t> Réseau interdisciplinaire de </a:t>
            </a:r>
            <a:r>
              <a:rPr lang="fr-BE" sz="1800" dirty="0">
                <a:solidFill>
                  <a:srgbClr val="0070C0"/>
                </a:solidFill>
                <a:latin typeface="Arial" charset="0"/>
                <a:ea typeface="Calibri" charset="0"/>
                <a:cs typeface="Times New Roman" charset="0"/>
              </a:rPr>
              <a:t>min. 2 institutions belges</a:t>
            </a:r>
          </a:p>
          <a:p>
            <a:pPr marL="857250" lvl="1" indent="-457200">
              <a:spcBef>
                <a:spcPts val="600"/>
              </a:spcBef>
              <a:buFont typeface="+mj-lt"/>
              <a:buAutoNum type="arabicPeriod"/>
            </a:pPr>
            <a:endParaRPr lang="fr-BE" sz="1800" dirty="0" smtClean="0">
              <a:solidFill>
                <a:srgbClr val="0070C0"/>
              </a:solidFill>
              <a:latin typeface="Arial" charset="0"/>
            </a:endParaRPr>
          </a:p>
          <a:p>
            <a:pPr marL="355600" lvl="1" indent="0" algn="ctr">
              <a:spcBef>
                <a:spcPts val="600"/>
              </a:spcBef>
              <a:buFontTx/>
              <a:buNone/>
            </a:pPr>
            <a:endParaRPr lang="nl-BE" sz="1200" b="1" dirty="0">
              <a:solidFill>
                <a:srgbClr val="00B050"/>
              </a:solidFill>
              <a:latin typeface="Arial" charset="0"/>
            </a:endParaRPr>
          </a:p>
          <a:p>
            <a:pPr marL="355600" lvl="1" indent="0" algn="ctr">
              <a:spcBef>
                <a:spcPts val="600"/>
              </a:spcBef>
              <a:buFontTx/>
              <a:buNone/>
            </a:pPr>
            <a:r>
              <a:rPr lang="nl-BE" sz="2400" b="1" dirty="0" smtClean="0">
                <a:solidFill>
                  <a:srgbClr val="00B050"/>
                </a:solidFill>
                <a:latin typeface="Arial" charset="0"/>
              </a:rPr>
              <a:t>Twee soorten gefinancierde projecten</a:t>
            </a:r>
            <a:endParaRPr lang="nl-BE" sz="2400" b="1" dirty="0">
              <a:solidFill>
                <a:srgbClr val="00B050"/>
              </a:solidFill>
              <a:latin typeface="Arial" charset="0"/>
            </a:endParaRPr>
          </a:p>
          <a:p>
            <a:pPr marL="355600" lvl="1" indent="0">
              <a:spcBef>
                <a:spcPts val="600"/>
              </a:spcBef>
              <a:buFontTx/>
              <a:buNone/>
            </a:pPr>
            <a:endParaRPr lang="nl-BE" sz="1600" dirty="0">
              <a:solidFill>
                <a:srgbClr val="00B050"/>
              </a:solidFill>
              <a:latin typeface="Arial" charset="0"/>
            </a:endParaRPr>
          </a:p>
          <a:p>
            <a:pPr marL="457200" lvl="1" indent="-457200">
              <a:spcBef>
                <a:spcPts val="600"/>
              </a:spcBef>
              <a:buFont typeface="+mj-lt"/>
              <a:buAutoNum type="arabicPeriod"/>
            </a:pPr>
            <a:r>
              <a:rPr lang="nl-BE" sz="2200" b="1" dirty="0" smtClean="0"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Netwerkprojecten (95 % van het budget)</a:t>
            </a: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In 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  <a:cs typeface="Calibri" charset="0"/>
              </a:rPr>
              <a:t>antwoord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op de prioritaire 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  <a:cs typeface="Calibri" charset="0"/>
              </a:rPr>
              <a:t>thema’s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van de 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  <a:cs typeface="Calibri" charset="0"/>
              </a:rPr>
              <a:t>oproep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van 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  <a:cs typeface="Calibri" charset="0"/>
              </a:rPr>
              <a:t>het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  <a:cs typeface="Calibri" charset="0"/>
              </a:rPr>
              <a:t>lopende</a:t>
            </a:r>
            <a:r>
              <a:rPr lang="fr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</a:t>
            </a:r>
            <a:r>
              <a:rPr lang="fr-BE" sz="1800" dirty="0" err="1" smtClean="0">
                <a:solidFill>
                  <a:srgbClr val="00B050"/>
                </a:solidFill>
                <a:latin typeface="Arial" charset="0"/>
                <a:cs typeface="Calibri" charset="0"/>
              </a:rPr>
              <a:t>jaar</a:t>
            </a:r>
            <a:endParaRPr lang="fr-BE" sz="1800" dirty="0" smtClean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nl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Projecten </a:t>
            </a:r>
            <a:r>
              <a:rPr lang="nl-BE" sz="1800" dirty="0">
                <a:solidFill>
                  <a:srgbClr val="00B050"/>
                </a:solidFill>
                <a:latin typeface="Arial" charset="0"/>
                <a:cs typeface="Calibri" charset="0"/>
              </a:rPr>
              <a:t>van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2 of 4 jaar</a:t>
            </a:r>
            <a:endParaRPr lang="fr-BE" sz="1800" dirty="0">
              <a:solidFill>
                <a:srgbClr val="00B050"/>
              </a:solidFill>
              <a:latin typeface="Arial" charset="0"/>
              <a:cs typeface="Calibri" charset="0"/>
            </a:endParaRPr>
          </a:p>
          <a:p>
            <a:pPr marL="514350" lvl="1" indent="0" defTabSz="1044575">
              <a:spcBef>
                <a:spcPts val="1200"/>
              </a:spcBef>
              <a:tabLst>
                <a:tab pos="2873375" algn="l"/>
              </a:tabLst>
            </a:pPr>
            <a:r>
              <a:rPr lang="fr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 Interdisciplinaire </a:t>
            </a:r>
            <a:r>
              <a:rPr lang="nl-BE" sz="1800" dirty="0">
                <a:solidFill>
                  <a:srgbClr val="00B050"/>
                </a:solidFill>
                <a:latin typeface="Arial" charset="0"/>
                <a:cs typeface="Calibri" charset="0"/>
              </a:rPr>
              <a:t>netwerken</a:t>
            </a:r>
            <a:r>
              <a:rPr lang="fr-BE" sz="1800" dirty="0">
                <a:solidFill>
                  <a:srgbClr val="00B050"/>
                </a:solidFill>
                <a:latin typeface="Arial" charset="0"/>
                <a:cs typeface="Calibri" charset="0"/>
              </a:rPr>
              <a:t> van </a:t>
            </a:r>
            <a:r>
              <a:rPr lang="nl-BE" sz="1800" dirty="0">
                <a:solidFill>
                  <a:srgbClr val="00B050"/>
                </a:solidFill>
                <a:latin typeface="Arial" charset="0"/>
                <a:cs typeface="Calibri" charset="0"/>
              </a:rPr>
              <a:t>min. 2 Belgische </a:t>
            </a:r>
            <a:r>
              <a:rPr lang="nl-BE" sz="1800" dirty="0" smtClean="0">
                <a:solidFill>
                  <a:srgbClr val="00B050"/>
                </a:solidFill>
                <a:latin typeface="Arial" charset="0"/>
                <a:cs typeface="Calibri" charset="0"/>
              </a:rPr>
              <a:t>instellingen</a:t>
            </a:r>
            <a:endParaRPr lang="nl-BE" sz="1800" dirty="0">
              <a:solidFill>
                <a:srgbClr val="00B050"/>
              </a:solidFill>
              <a:latin typeface="Arial" charset="0"/>
              <a:cs typeface="Calibri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1188" y="3212976"/>
            <a:ext cx="8208962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4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lspo_Presentatio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6577</TotalTime>
  <Words>1979</Words>
  <Application>Microsoft Office PowerPoint</Application>
  <PresentationFormat>On-screen Show (4:3)</PresentationFormat>
  <Paragraphs>545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Belspo_Presentation</vt:lpstr>
      <vt:lpstr>Default Design</vt:lpstr>
      <vt:lpstr>BRAIN-be (2012-2017)  Belgian Research Action through Interdisciplinary Networks  Appel à propositions 2014 Session d’information – 3 avril 2014  Axe thématique 3  Patrimoine culturel, historique et scientifique  BRAIN-be (2012-2017)  Belgian Research Action through Interdisciplinary Networks  Oproep tot voorstellen 2014  Informatiesessie - 3 April 2014  Thematische as 3  Cultureel, historisch en wetenschappelijk erfgoed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Calendrier indicatif des appels  Indicatieve kalender van de oproepen</vt:lpstr>
      <vt:lpstr>Budgets de l’appel 2014 Budgetten van de oproep 2014</vt:lpstr>
      <vt:lpstr>PowerPoint Presentation</vt:lpstr>
      <vt:lpstr> Appel 2014  Profil des propositions et Procédures     Oproep 2014   Profiel van de voorstellen en Procedures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Axe thématique 3  Patrimoine culturel, historique et scientifique    Thematische as 3 Cultureel, historisch en wetenschappelijk erfgoed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BELSPO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Belgian Science Policy Federaal Wetenschapsbeleid Politique scientifique fédérale</dc:title>
  <dc:creator>COX David</dc:creator>
  <cp:lastModifiedBy>BELLEFLAMME Claudine</cp:lastModifiedBy>
  <cp:revision>354</cp:revision>
  <cp:lastPrinted>2014-04-02T06:33:51Z</cp:lastPrinted>
  <dcterms:created xsi:type="dcterms:W3CDTF">2011-03-29T12:27:12Z</dcterms:created>
  <dcterms:modified xsi:type="dcterms:W3CDTF">2014-04-02T10:02:51Z</dcterms:modified>
</cp:coreProperties>
</file>