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82" r:id="rId2"/>
    <p:sldId id="323" r:id="rId3"/>
    <p:sldId id="346" r:id="rId4"/>
    <p:sldId id="345" r:id="rId5"/>
    <p:sldId id="347" r:id="rId6"/>
    <p:sldId id="348" r:id="rId7"/>
    <p:sldId id="349" r:id="rId8"/>
    <p:sldId id="335" r:id="rId9"/>
    <p:sldId id="325" r:id="rId10"/>
    <p:sldId id="341" r:id="rId11"/>
    <p:sldId id="350" r:id="rId12"/>
    <p:sldId id="351" r:id="rId13"/>
    <p:sldId id="352" r:id="rId14"/>
    <p:sldId id="353" r:id="rId15"/>
    <p:sldId id="354" r:id="rId16"/>
    <p:sldId id="355" r:id="rId17"/>
    <p:sldId id="356" r:id="rId18"/>
    <p:sldId id="357" r:id="rId19"/>
    <p:sldId id="358" r:id="rId20"/>
    <p:sldId id="359" r:id="rId21"/>
    <p:sldId id="369" r:id="rId22"/>
    <p:sldId id="360" r:id="rId23"/>
    <p:sldId id="361" r:id="rId24"/>
    <p:sldId id="362" r:id="rId25"/>
    <p:sldId id="363" r:id="rId26"/>
    <p:sldId id="364" r:id="rId27"/>
    <p:sldId id="365" r:id="rId28"/>
    <p:sldId id="366" r:id="rId29"/>
    <p:sldId id="367" r:id="rId30"/>
    <p:sldId id="370" r:id="rId31"/>
    <p:sldId id="377" r:id="rId32"/>
    <p:sldId id="378" r:id="rId33"/>
    <p:sldId id="379" r:id="rId34"/>
    <p:sldId id="380" r:id="rId35"/>
    <p:sldId id="381" r:id="rId36"/>
    <p:sldId id="382" r:id="rId37"/>
    <p:sldId id="383" r:id="rId38"/>
    <p:sldId id="387" r:id="rId39"/>
    <p:sldId id="386" r:id="rId40"/>
    <p:sldId id="385" r:id="rId41"/>
    <p:sldId id="392" r:id="rId42"/>
    <p:sldId id="388" r:id="rId43"/>
    <p:sldId id="389" r:id="rId44"/>
    <p:sldId id="390" r:id="rId45"/>
    <p:sldId id="391" r:id="rId46"/>
    <p:sldId id="313"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FF6600"/>
    <a:srgbClr val="009999"/>
    <a:srgbClr val="003399"/>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47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7223512-F777-4CE4-A8A7-FC7BF4A88787}" type="slidenum">
              <a:rPr lang="en-US"/>
              <a:pPr/>
              <a:t>‹#›</a:t>
            </a:fld>
            <a:endParaRPr lang="en-US"/>
          </a:p>
        </p:txBody>
      </p:sp>
    </p:spTree>
    <p:extLst>
      <p:ext uri="{BB962C8B-B14F-4D97-AF65-F5344CB8AC3E}">
        <p14:creationId xmlns:p14="http://schemas.microsoft.com/office/powerpoint/2010/main" val="1186356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21F585-C33B-4803-A56D-46629AF11CB2}" type="datetimeFigureOut">
              <a:rPr lang="en-GB" smtClean="0"/>
              <a:t>18/03/2016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1CD71-4392-4D85-8209-A7209D7AA659}" type="slidenum">
              <a:rPr lang="en-GB" smtClean="0"/>
              <a:t>‹#›</a:t>
            </a:fld>
            <a:endParaRPr lang="en-GB"/>
          </a:p>
        </p:txBody>
      </p:sp>
    </p:spTree>
    <p:extLst>
      <p:ext uri="{BB962C8B-B14F-4D97-AF65-F5344CB8AC3E}">
        <p14:creationId xmlns:p14="http://schemas.microsoft.com/office/powerpoint/2010/main" val="3192397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nl-BE"/>
          </a:p>
        </p:txBody>
      </p:sp>
    </p:spTree>
    <p:extLst>
      <p:ext uri="{BB962C8B-B14F-4D97-AF65-F5344CB8AC3E}">
        <p14:creationId xmlns:p14="http://schemas.microsoft.com/office/powerpoint/2010/main" val="269396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Tree>
    <p:extLst>
      <p:ext uri="{BB962C8B-B14F-4D97-AF65-F5344CB8AC3E}">
        <p14:creationId xmlns:p14="http://schemas.microsoft.com/office/powerpoint/2010/main" val="2580538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Tree>
    <p:extLst>
      <p:ext uri="{BB962C8B-B14F-4D97-AF65-F5344CB8AC3E}">
        <p14:creationId xmlns:p14="http://schemas.microsoft.com/office/powerpoint/2010/main" val="199564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Tree>
    <p:extLst>
      <p:ext uri="{BB962C8B-B14F-4D97-AF65-F5344CB8AC3E}">
        <p14:creationId xmlns:p14="http://schemas.microsoft.com/office/powerpoint/2010/main" val="161013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nl-B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70531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Tree>
    <p:extLst>
      <p:ext uri="{BB962C8B-B14F-4D97-AF65-F5344CB8AC3E}">
        <p14:creationId xmlns:p14="http://schemas.microsoft.com/office/powerpoint/2010/main" val="3907181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Tree>
    <p:extLst>
      <p:ext uri="{BB962C8B-B14F-4D97-AF65-F5344CB8AC3E}">
        <p14:creationId xmlns:p14="http://schemas.microsoft.com/office/powerpoint/2010/main" val="2086182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Tree>
    <p:extLst>
      <p:ext uri="{BB962C8B-B14F-4D97-AF65-F5344CB8AC3E}">
        <p14:creationId xmlns:p14="http://schemas.microsoft.com/office/powerpoint/2010/main" val="33144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4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5303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nl-BE"/>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5739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0"/>
            <a:lum/>
          </a:blip>
          <a:srcRect/>
          <a:tile tx="0" ty="0" sx="100000" sy="100000" flip="none" algn="tl"/>
        </a:blipFill>
        <a:effectLst/>
      </p:bgPr>
    </p:bg>
    <p:spTree>
      <p:nvGrpSpPr>
        <p:cNvPr id="1" name=""/>
        <p:cNvGrpSpPr/>
        <p:nvPr/>
      </p:nvGrpSpPr>
      <p:grpSpPr>
        <a:xfrm>
          <a:off x="0" y="0"/>
          <a:ext cx="0" cy="0"/>
          <a:chOff x="0" y="0"/>
          <a:chExt cx="0" cy="0"/>
        </a:xfrm>
      </p:grpSpPr>
      <p:pic>
        <p:nvPicPr>
          <p:cNvPr id="1047" name="Picture 23" descr="notice_body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350"/>
            <a:ext cx="9144000" cy="686435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Only Logo Belspo Whit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04188" y="6021388"/>
            <a:ext cx="936625" cy="7874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g_logo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339725" cy="68580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cid:image001.png@01D1756D.07B96290"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899592" y="1124745"/>
            <a:ext cx="7632848" cy="215979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r>
              <a:rPr lang="nl-BE" kern="1200" dirty="0" smtClean="0">
                <a:solidFill>
                  <a:srgbClr val="376092"/>
                </a:solidFill>
                <a:latin typeface="CG Omega" pitchFamily="34" charset="0"/>
                <a:ea typeface="Times New Roman" pitchFamily="18" charset="0"/>
                <a:cs typeface="Arial" pitchFamily="34" charset="0"/>
              </a:rPr>
              <a:t/>
            </a:r>
            <a:br>
              <a:rPr lang="nl-BE" kern="1200" dirty="0" smtClean="0">
                <a:solidFill>
                  <a:srgbClr val="376092"/>
                </a:solidFill>
                <a:latin typeface="CG Omega" pitchFamily="34" charset="0"/>
                <a:ea typeface="Times New Roman" pitchFamily="18" charset="0"/>
                <a:cs typeface="Arial" pitchFamily="34" charset="0"/>
              </a:rPr>
            </a:br>
            <a:r>
              <a:rPr lang="nl-BE" kern="1200" dirty="0" smtClean="0">
                <a:solidFill>
                  <a:srgbClr val="376092"/>
                </a:solidFill>
                <a:latin typeface="CG Omega" pitchFamily="34" charset="0"/>
                <a:ea typeface="Times New Roman" pitchFamily="18" charset="0"/>
                <a:cs typeface="Arial" pitchFamily="34" charset="0"/>
              </a:rPr>
              <a:t>Open Access</a:t>
            </a:r>
            <a:br>
              <a:rPr lang="nl-BE" kern="1200" dirty="0" smtClean="0">
                <a:solidFill>
                  <a:srgbClr val="376092"/>
                </a:solidFill>
                <a:latin typeface="CG Omega" pitchFamily="34" charset="0"/>
                <a:ea typeface="Times New Roman" pitchFamily="18" charset="0"/>
                <a:cs typeface="Arial" pitchFamily="34" charset="0"/>
              </a:rPr>
            </a:br>
            <a:r>
              <a:rPr lang="nl-BE" kern="1200" dirty="0" smtClean="0">
                <a:solidFill>
                  <a:srgbClr val="376092"/>
                </a:solidFill>
                <a:latin typeface="CG Omega" pitchFamily="34" charset="0"/>
                <a:ea typeface="Times New Roman" pitchFamily="18" charset="0"/>
                <a:cs typeface="Arial" pitchFamily="34" charset="0"/>
              </a:rPr>
              <a:t>Policy Guidelines</a:t>
            </a:r>
            <a:endParaRPr lang="en-US" sz="4000" kern="1200" dirty="0">
              <a:solidFill>
                <a:srgbClr val="376092"/>
              </a:solidFill>
              <a:latin typeface="CG Omega" pitchFamily="34" charset="0"/>
              <a:ea typeface="Times New Roman" pitchFamily="18" charset="0"/>
              <a:cs typeface="Arial" pitchFamily="34" charset="0"/>
            </a:endParaRPr>
          </a:p>
        </p:txBody>
      </p:sp>
      <p:sp>
        <p:nvSpPr>
          <p:cNvPr id="2053" name="Rectangle 5"/>
          <p:cNvSpPr>
            <a:spLocks noGrp="1" noChangeArrowheads="1"/>
          </p:cNvSpPr>
          <p:nvPr>
            <p:ph type="subTitle" idx="1"/>
          </p:nvPr>
        </p:nvSpPr>
        <p:spPr bwMode="auto">
          <a:xfrm>
            <a:off x="1187624" y="5085184"/>
            <a:ext cx="3456383" cy="108163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spcBef>
                <a:spcPct val="0"/>
              </a:spcBef>
            </a:pPr>
            <a:endParaRPr lang="fr-BE" sz="2800" kern="1200" dirty="0" smtClean="0">
              <a:solidFill>
                <a:srgbClr val="376092"/>
              </a:solidFill>
              <a:latin typeface="CG Omega" pitchFamily="34" charset="0"/>
              <a:ea typeface="Times New Roman" pitchFamily="18" charset="0"/>
              <a:cs typeface="Arial" pitchFamily="34" charset="0"/>
            </a:endParaRPr>
          </a:p>
          <a:p>
            <a:pPr algn="l">
              <a:spcBef>
                <a:spcPct val="0"/>
              </a:spcBef>
            </a:pPr>
            <a:r>
              <a:rPr lang="fr-BE" sz="2000" kern="1200" dirty="0" smtClean="0">
                <a:solidFill>
                  <a:srgbClr val="376092"/>
                </a:solidFill>
                <a:latin typeface="CG Omega" pitchFamily="34" charset="0"/>
                <a:ea typeface="Times New Roman" pitchFamily="18" charset="0"/>
                <a:cs typeface="Arial" pitchFamily="34" charset="0"/>
              </a:rPr>
              <a:t>Eric </a:t>
            </a:r>
            <a:r>
              <a:rPr lang="fr-BE" sz="2000" kern="1200" dirty="0" err="1" smtClean="0">
                <a:solidFill>
                  <a:srgbClr val="376092"/>
                </a:solidFill>
                <a:latin typeface="CG Omega" pitchFamily="34" charset="0"/>
                <a:ea typeface="Times New Roman" pitchFamily="18" charset="0"/>
                <a:cs typeface="Arial" pitchFamily="34" charset="0"/>
              </a:rPr>
              <a:t>Laureys</a:t>
            </a:r>
            <a:endParaRPr lang="fr-BE" sz="2000" kern="1200" dirty="0" smtClean="0">
              <a:solidFill>
                <a:srgbClr val="376092"/>
              </a:solidFill>
              <a:latin typeface="CG Omega" pitchFamily="34" charset="0"/>
              <a:ea typeface="Times New Roman" pitchFamily="18" charset="0"/>
              <a:cs typeface="Arial" pitchFamily="34" charset="0"/>
            </a:endParaRPr>
          </a:p>
          <a:p>
            <a:pPr algn="l">
              <a:spcBef>
                <a:spcPct val="0"/>
              </a:spcBef>
            </a:pPr>
            <a:r>
              <a:rPr lang="nl-BE" sz="2000" kern="1200" dirty="0" smtClean="0">
                <a:solidFill>
                  <a:srgbClr val="376092"/>
                </a:solidFill>
                <a:latin typeface="CG Omega" pitchFamily="34" charset="0"/>
                <a:ea typeface="Times New Roman" pitchFamily="18" charset="0"/>
                <a:cs typeface="Arial" pitchFamily="34" charset="0"/>
              </a:rPr>
              <a:t>18-03-2016</a:t>
            </a:r>
            <a:endParaRPr lang="nl-BE" sz="2000" kern="1200" dirty="0">
              <a:solidFill>
                <a:srgbClr val="376092"/>
              </a:solidFill>
              <a:latin typeface="CG Omega" pitchFamily="34" charset="0"/>
              <a:ea typeface="Times New Roman" pitchFamily="18" charset="0"/>
              <a:cs typeface="Arial" pitchFamily="34" charset="0"/>
            </a:endParaRPr>
          </a:p>
          <a:p>
            <a:pPr algn="l">
              <a:spcBef>
                <a:spcPct val="0"/>
              </a:spcBef>
            </a:pPr>
            <a:endParaRPr lang="en-US" sz="3000" kern="1200" dirty="0">
              <a:solidFill>
                <a:srgbClr val="376092"/>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984" y="3414325"/>
            <a:ext cx="644161"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092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1. </a:t>
            </a:r>
            <a:r>
              <a:rPr lang="en-GB" sz="2000" b="1" kern="1200" dirty="0">
                <a:solidFill>
                  <a:srgbClr val="376092"/>
                </a:solidFill>
                <a:latin typeface="CG Omega" pitchFamily="34" charset="0"/>
                <a:ea typeface="Times New Roman" pitchFamily="18" charset="0"/>
                <a:cs typeface="Arial" pitchFamily="34" charset="0"/>
              </a:rPr>
              <a:t>BELSPO Final Project Reports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B050"/>
                </a:solidFill>
                <a:latin typeface="CG Omega" pitchFamily="34" charset="0"/>
                <a:ea typeface="Times New Roman" pitchFamily="18" charset="0"/>
                <a:cs typeface="Arial" pitchFamily="34" charset="0"/>
              </a:rPr>
              <a:t>Step 1</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The report is required to contain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1. </a:t>
            </a:r>
            <a:r>
              <a:rPr lang="en-GB" sz="2000" kern="1200" dirty="0" smtClean="0">
                <a:solidFill>
                  <a:srgbClr val="376092"/>
                </a:solidFill>
                <a:latin typeface="CG Omega" pitchFamily="34" charset="0"/>
                <a:ea typeface="Times New Roman" pitchFamily="18" charset="0"/>
                <a:cs typeface="Arial" pitchFamily="34" charset="0"/>
              </a:rPr>
              <a:t>An introduction to the research issue</a:t>
            </a: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2. </a:t>
            </a:r>
            <a:r>
              <a:rPr lang="en-GB" sz="2000" kern="1200" dirty="0" smtClean="0">
                <a:solidFill>
                  <a:srgbClr val="376092"/>
                </a:solidFill>
                <a:latin typeface="CG Omega" pitchFamily="34" charset="0"/>
                <a:ea typeface="Times New Roman" pitchFamily="18" charset="0"/>
                <a:cs typeface="Arial" pitchFamily="34" charset="0"/>
              </a:rPr>
              <a:t>A corpus (describing methodology, </a:t>
            </a:r>
            <a:r>
              <a:rPr lang="en-GB" sz="2000" kern="1200" dirty="0">
                <a:solidFill>
                  <a:srgbClr val="376092"/>
                </a:solidFill>
                <a:latin typeface="CG Omega" pitchFamily="34" charset="0"/>
                <a:ea typeface="Times New Roman" pitchFamily="18" charset="0"/>
                <a:cs typeface="Arial" pitchFamily="34" charset="0"/>
              </a:rPr>
              <a:t>sources, arguments)</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3. </a:t>
            </a:r>
            <a:r>
              <a:rPr lang="en-GB" sz="2000" kern="1200" dirty="0" smtClean="0">
                <a:solidFill>
                  <a:srgbClr val="376092"/>
                </a:solidFill>
                <a:latin typeface="CG Omega" pitchFamily="34" charset="0"/>
                <a:ea typeface="Times New Roman" pitchFamily="18" charset="0"/>
                <a:cs typeface="Arial" pitchFamily="34" charset="0"/>
              </a:rPr>
              <a:t>A conclusion</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rgbClr val="DDEBCF"/>
              </a:gs>
              <a:gs pos="50000">
                <a:srgbClr val="00B050"/>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75524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1. </a:t>
            </a:r>
            <a:r>
              <a:rPr lang="en-GB" sz="2000" b="1" kern="1200" dirty="0">
                <a:solidFill>
                  <a:srgbClr val="376092"/>
                </a:solidFill>
                <a:latin typeface="CG Omega" pitchFamily="34" charset="0"/>
                <a:ea typeface="Times New Roman" pitchFamily="18" charset="0"/>
                <a:cs typeface="Arial" pitchFamily="34" charset="0"/>
              </a:rPr>
              <a:t>BELSPO Final Project Reports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B050"/>
                </a:solidFill>
                <a:latin typeface="CG Omega" pitchFamily="34" charset="0"/>
                <a:ea typeface="Times New Roman" pitchFamily="18" charset="0"/>
                <a:cs typeface="Arial" pitchFamily="34" charset="0"/>
              </a:rPr>
              <a:t>Step 2</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Send </a:t>
            </a:r>
            <a:r>
              <a:rPr lang="en-GB" sz="2000" kern="1200" dirty="0">
                <a:solidFill>
                  <a:srgbClr val="376092"/>
                </a:solidFill>
                <a:latin typeface="CG Omega" pitchFamily="34" charset="0"/>
                <a:ea typeface="Times New Roman" pitchFamily="18" charset="0"/>
                <a:cs typeface="Arial" pitchFamily="34" charset="0"/>
              </a:rPr>
              <a:t>your Report to </a:t>
            </a:r>
            <a:r>
              <a:rPr lang="en-GB" sz="2000" kern="1200" dirty="0" smtClean="0">
                <a:solidFill>
                  <a:srgbClr val="376092"/>
                </a:solidFill>
                <a:latin typeface="CG Omega" pitchFamily="34" charset="0"/>
                <a:ea typeface="Times New Roman" pitchFamily="18" charset="0"/>
                <a:cs typeface="Arial" pitchFamily="34" charset="0"/>
              </a:rPr>
              <a:t>BELSPO</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together with the desired Metadata (Key Words).</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rgbClr val="DDEBCF"/>
              </a:gs>
              <a:gs pos="50000">
                <a:srgbClr val="00B050"/>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04159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1. </a:t>
            </a:r>
            <a:r>
              <a:rPr lang="en-GB" sz="2000" b="1" kern="1200" dirty="0">
                <a:solidFill>
                  <a:srgbClr val="376092"/>
                </a:solidFill>
                <a:latin typeface="CG Omega" pitchFamily="34" charset="0"/>
                <a:ea typeface="Times New Roman" pitchFamily="18" charset="0"/>
                <a:cs typeface="Arial" pitchFamily="34" charset="0"/>
              </a:rPr>
              <a:t>BELSPO Final Project Reports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B050"/>
                </a:solidFill>
                <a:latin typeface="CG Omega" pitchFamily="34" charset="0"/>
                <a:ea typeface="Times New Roman" pitchFamily="18" charset="0"/>
                <a:cs typeface="Arial" pitchFamily="34" charset="0"/>
              </a:rPr>
              <a:t>Step 3</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Does your Report need exceptional Protection ?</a:t>
            </a: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Inform your </a:t>
            </a:r>
            <a:r>
              <a:rPr lang="en-GB" sz="2000" kern="1200" dirty="0">
                <a:solidFill>
                  <a:srgbClr val="FF6600"/>
                </a:solidFill>
                <a:latin typeface="CG Omega" pitchFamily="34" charset="0"/>
                <a:ea typeface="Times New Roman" pitchFamily="18" charset="0"/>
                <a:cs typeface="Arial" pitchFamily="34" charset="0"/>
              </a:rPr>
              <a:t>Open Access </a:t>
            </a:r>
            <a:r>
              <a:rPr lang="en-GB" sz="2000" kern="1200" dirty="0" smtClean="0">
                <a:solidFill>
                  <a:srgbClr val="FF6600"/>
                </a:solidFill>
                <a:latin typeface="CG Omega" pitchFamily="34" charset="0"/>
                <a:ea typeface="Times New Roman" pitchFamily="18" charset="0"/>
                <a:cs typeface="Arial" pitchFamily="34" charset="0"/>
              </a:rPr>
              <a:t>Contact Person </a:t>
            </a:r>
            <a:r>
              <a:rPr lang="en-GB" sz="2000" kern="1200" dirty="0" smtClean="0">
                <a:solidFill>
                  <a:srgbClr val="376092"/>
                </a:solidFill>
                <a:latin typeface="CG Omega" pitchFamily="34" charset="0"/>
                <a:ea typeface="Times New Roman" pitchFamily="18" charset="0"/>
                <a:cs typeface="Arial" pitchFamily="34" charset="0"/>
              </a:rPr>
              <a:t>(OACP).</a:t>
            </a: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t>
            </a:r>
            <a:r>
              <a:rPr lang="en-GB" sz="1400" dirty="0" smtClean="0">
                <a:solidFill>
                  <a:srgbClr val="376092"/>
                </a:solidFill>
              </a:rPr>
              <a:t>Protection </a:t>
            </a:r>
            <a:r>
              <a:rPr lang="en-GB" sz="1400" dirty="0">
                <a:solidFill>
                  <a:srgbClr val="376092"/>
                </a:solidFill>
              </a:rPr>
              <a:t>can be invoked on bases of quality, strategic, security, </a:t>
            </a:r>
            <a:r>
              <a:rPr lang="en-GB" sz="1400" dirty="0" smtClean="0">
                <a:solidFill>
                  <a:srgbClr val="376092"/>
                </a:solidFill>
              </a:rPr>
              <a:t>commercial</a:t>
            </a:r>
            <a:br>
              <a:rPr lang="en-GB" sz="1400" dirty="0" smtClean="0">
                <a:solidFill>
                  <a:srgbClr val="376092"/>
                </a:solidFill>
              </a:rPr>
            </a:br>
            <a:r>
              <a:rPr lang="en-GB" sz="1400" dirty="0">
                <a:solidFill>
                  <a:srgbClr val="376092"/>
                </a:solidFill>
              </a:rPr>
              <a:t>	</a:t>
            </a:r>
            <a:r>
              <a:rPr lang="en-GB" sz="1400" dirty="0" smtClean="0">
                <a:solidFill>
                  <a:srgbClr val="376092"/>
                </a:solidFill>
              </a:rPr>
              <a:t>(patent-related</a:t>
            </a:r>
            <a:r>
              <a:rPr lang="en-GB" sz="1400" dirty="0">
                <a:solidFill>
                  <a:srgbClr val="376092"/>
                </a:solidFill>
              </a:rPr>
              <a:t>) or privacy reasons</a:t>
            </a:r>
            <a:r>
              <a:rPr lang="en-GB" sz="1400" dirty="0" smtClean="0">
                <a:solidFill>
                  <a:srgbClr val="376092"/>
                </a:solidFill>
              </a:rPr>
              <a:t>.</a:t>
            </a:r>
            <a:br>
              <a:rPr lang="en-GB" sz="1400" dirty="0" smtClean="0">
                <a:solidFill>
                  <a:srgbClr val="376092"/>
                </a:solidFill>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The OACP submits your request to the </a:t>
            </a:r>
            <a:r>
              <a:rPr lang="en-GB" sz="2000" kern="1200" dirty="0" err="1" smtClean="0">
                <a:solidFill>
                  <a:srgbClr val="FF6600"/>
                </a:solidFill>
                <a:latin typeface="CG Omega" pitchFamily="34" charset="0"/>
                <a:ea typeface="Times New Roman" pitchFamily="18" charset="0"/>
                <a:cs typeface="Arial" pitchFamily="34" charset="0"/>
              </a:rPr>
              <a:t>Orfeo</a:t>
            </a:r>
            <a:r>
              <a:rPr lang="en-GB" sz="2000" kern="1200" dirty="0" smtClean="0">
                <a:solidFill>
                  <a:srgbClr val="FF6600"/>
                </a:solidFill>
                <a:latin typeface="CG Omega" pitchFamily="34" charset="0"/>
                <a:ea typeface="Times New Roman" pitchFamily="18" charset="0"/>
                <a:cs typeface="Arial" pitchFamily="34" charset="0"/>
              </a:rPr>
              <a:t> Helpdesk</a:t>
            </a:r>
            <a:r>
              <a:rPr lang="en-GB" sz="2000" kern="1200" dirty="0" smtClean="0">
                <a:solidFill>
                  <a:srgbClr val="376092"/>
                </a:solidFill>
                <a:latin typeface="CG Omega" pitchFamily="34" charset="0"/>
                <a:ea typeface="Times New Roman" pitchFamily="18" charset="0"/>
                <a:cs typeface="Arial" pitchFamily="34" charset="0"/>
              </a:rPr>
              <a: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477584"/>
            <a:ext cx="648072" cy="936103"/>
          </a:xfrm>
          <a:prstGeom prst="downArrow">
            <a:avLst/>
          </a:prstGeom>
          <a:gradFill>
            <a:gsLst>
              <a:gs pos="0">
                <a:srgbClr val="DDEBCF"/>
              </a:gs>
              <a:gs pos="50000">
                <a:srgbClr val="00B050"/>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311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1. </a:t>
            </a:r>
            <a:r>
              <a:rPr lang="en-GB" sz="2000" b="1" kern="1200" dirty="0">
                <a:solidFill>
                  <a:srgbClr val="376092"/>
                </a:solidFill>
                <a:latin typeface="CG Omega" pitchFamily="34" charset="0"/>
                <a:ea typeface="Times New Roman" pitchFamily="18" charset="0"/>
                <a:cs typeface="Arial" pitchFamily="34" charset="0"/>
              </a:rPr>
              <a:t>BELSPO Final Project Reports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B050"/>
                </a:solidFill>
                <a:latin typeface="CG Omega" pitchFamily="34" charset="0"/>
                <a:ea typeface="Times New Roman" pitchFamily="18" charset="0"/>
                <a:cs typeface="Arial" pitchFamily="34" charset="0"/>
              </a:rPr>
              <a:t>Step 4</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The BELSPO</a:t>
            </a: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librarian deposits the Report and it’s</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Metadata in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rgbClr val="DDEBCF"/>
              </a:gs>
              <a:gs pos="50000">
                <a:srgbClr val="00B050"/>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49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2. </a:t>
            </a:r>
            <a:r>
              <a:rPr lang="en-GB" sz="2000" b="1" kern="1200" dirty="0" smtClean="0">
                <a:solidFill>
                  <a:srgbClr val="376092"/>
                </a:solidFill>
                <a:latin typeface="CG Omega" pitchFamily="34" charset="0"/>
                <a:ea typeface="Times New Roman" pitchFamily="18" charset="0"/>
                <a:cs typeface="Arial" pitchFamily="34" charset="0"/>
              </a:rPr>
              <a:t>Grey Literature</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400" dirty="0">
                <a:solidFill>
                  <a:srgbClr val="376092"/>
                </a:solidFill>
              </a:rPr>
              <a:t> </a:t>
            </a:r>
            <a:r>
              <a:rPr lang="en-GB" sz="1400" dirty="0" smtClean="0">
                <a:solidFill>
                  <a:srgbClr val="376092"/>
                </a:solidFill>
              </a:rPr>
              <a:t>     Comprises pre prints, post prints, chapters </a:t>
            </a:r>
            <a:r>
              <a:rPr lang="en-GB" sz="1400" dirty="0">
                <a:solidFill>
                  <a:srgbClr val="376092"/>
                </a:solidFill>
              </a:rPr>
              <a:t>of books, conference proceedings, </a:t>
            </a:r>
            <a:r>
              <a:rPr lang="en-GB" sz="1400" dirty="0" smtClean="0">
                <a:solidFill>
                  <a:srgbClr val="376092"/>
                </a:solidFill>
              </a:rPr>
              <a:t>bachelor,</a:t>
            </a:r>
            <a:br>
              <a:rPr lang="en-GB" sz="1400" dirty="0" smtClean="0">
                <a:solidFill>
                  <a:srgbClr val="376092"/>
                </a:solidFill>
              </a:rPr>
            </a:br>
            <a:r>
              <a:rPr lang="en-GB" sz="1400" dirty="0" smtClean="0">
                <a:solidFill>
                  <a:srgbClr val="376092"/>
                </a:solidFill>
              </a:rPr>
              <a:t>      master </a:t>
            </a:r>
            <a:r>
              <a:rPr lang="en-GB" sz="1400" dirty="0">
                <a:solidFill>
                  <a:srgbClr val="376092"/>
                </a:solidFill>
              </a:rPr>
              <a:t>and </a:t>
            </a:r>
            <a:r>
              <a:rPr lang="en-GB" sz="1400" dirty="0" smtClean="0">
                <a:solidFill>
                  <a:srgbClr val="376092"/>
                </a:solidFill>
              </a:rPr>
              <a:t>doctoral</a:t>
            </a:r>
            <a:r>
              <a:rPr lang="en-GB" sz="1400" dirty="0">
                <a:solidFill>
                  <a:srgbClr val="376092"/>
                </a:solidFill>
              </a:rPr>
              <a:t> </a:t>
            </a:r>
            <a:r>
              <a:rPr lang="en-GB" sz="1400" dirty="0" smtClean="0">
                <a:solidFill>
                  <a:srgbClr val="376092"/>
                </a:solidFill>
              </a:rPr>
              <a:t>theses</a:t>
            </a:r>
            <a:r>
              <a:rPr lang="en-GB" sz="1400" dirty="0">
                <a:solidFill>
                  <a:srgbClr val="376092"/>
                </a:solidFill>
              </a:rPr>
              <a:t>, reviews, working papers and </a:t>
            </a:r>
            <a:r>
              <a:rPr lang="en-GB" sz="1400" dirty="0" smtClean="0">
                <a:solidFill>
                  <a:srgbClr val="376092"/>
                </a:solidFill>
              </a:rPr>
              <a:t>lectures.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70C0"/>
                </a:solidFill>
                <a:latin typeface="CG Omega" pitchFamily="34" charset="0"/>
                <a:ea typeface="Times New Roman" pitchFamily="18" charset="0"/>
                <a:cs typeface="Arial" pitchFamily="34" charset="0"/>
              </a:rPr>
              <a:t>Step 1</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If it has been convened that the </a:t>
            </a:r>
            <a:r>
              <a:rPr lang="en-GB" sz="2000" kern="1200" dirty="0" smtClean="0">
                <a:solidFill>
                  <a:srgbClr val="376092"/>
                </a:solidFill>
                <a:latin typeface="CG Omega" pitchFamily="34" charset="0"/>
                <a:ea typeface="Times New Roman" pitchFamily="18" charset="0"/>
                <a:cs typeface="Arial" pitchFamily="34" charset="0"/>
              </a:rPr>
              <a:t>GL </a:t>
            </a:r>
            <a:r>
              <a:rPr lang="en-GB" sz="2000" kern="1200" dirty="0">
                <a:solidFill>
                  <a:srgbClr val="376092"/>
                </a:solidFill>
                <a:latin typeface="CG Omega" pitchFamily="34" charset="0"/>
                <a:ea typeface="Times New Roman" pitchFamily="18" charset="0"/>
                <a:cs typeface="Arial" pitchFamily="34" charset="0"/>
              </a:rPr>
              <a:t>be deposited in </a:t>
            </a:r>
            <a:r>
              <a:rPr lang="en-GB" sz="2000" kern="1200" dirty="0" smtClean="0">
                <a:solidFill>
                  <a:srgbClr val="376092"/>
                </a:solidFill>
                <a:latin typeface="CG Omega" pitchFamily="34" charset="0"/>
                <a:ea typeface="Times New Roman" pitchFamily="18" charset="0"/>
                <a:cs typeface="Arial" pitchFamily="34" charset="0"/>
              </a:rPr>
              <a:t>a</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co-funder’s </a:t>
            </a:r>
            <a:r>
              <a:rPr lang="en-GB" sz="2000" kern="1200" dirty="0">
                <a:solidFill>
                  <a:srgbClr val="376092"/>
                </a:solidFill>
                <a:latin typeface="CG Omega" pitchFamily="34" charset="0"/>
                <a:ea typeface="Times New Roman" pitchFamily="18" charset="0"/>
                <a:cs typeface="Arial" pitchFamily="34" charset="0"/>
              </a:rPr>
              <a:t>OA repository, go ahead</a:t>
            </a:r>
            <a:r>
              <a:rPr lang="en-GB" sz="2000" kern="1200" dirty="0" smtClean="0">
                <a:solidFill>
                  <a:srgbClr val="376092"/>
                </a:solidFill>
                <a:latin typeface="CG Omega" pitchFamily="34" charset="0"/>
                <a:ea typeface="Times New Roman" pitchFamily="18" charset="0"/>
                <a:cs typeface="Arial" pitchFamily="34" charset="0"/>
              </a:rPr>
              <a: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Establish </a:t>
            </a:r>
            <a:r>
              <a:rPr lang="en-GB" sz="2000" kern="1200" dirty="0">
                <a:solidFill>
                  <a:srgbClr val="376092"/>
                </a:solidFill>
                <a:latin typeface="CG Omega" pitchFamily="34" charset="0"/>
                <a:ea typeface="Times New Roman" pitchFamily="18" charset="0"/>
                <a:cs typeface="Arial" pitchFamily="34" charset="0"/>
              </a:rPr>
              <a:t>a link with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Inform your OACP</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alpha val="0"/>
                </a:schemeClr>
              </a:gs>
              <a:gs pos="50000">
                <a:srgbClr val="0070C0"/>
              </a:gs>
              <a:gs pos="100000">
                <a:srgbClr val="0070C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3300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2. </a:t>
            </a:r>
            <a:r>
              <a:rPr lang="en-GB" sz="2000" b="1" kern="1200" dirty="0" smtClean="0">
                <a:solidFill>
                  <a:srgbClr val="376092"/>
                </a:solidFill>
                <a:latin typeface="CG Omega" pitchFamily="34" charset="0"/>
                <a:ea typeface="Times New Roman" pitchFamily="18" charset="0"/>
                <a:cs typeface="Arial" pitchFamily="34" charset="0"/>
              </a:rPr>
              <a:t>Grey Literature</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400" dirty="0">
                <a:solidFill>
                  <a:srgbClr val="376092"/>
                </a:solidFill>
              </a:rPr>
              <a:t> </a:t>
            </a:r>
            <a:r>
              <a:rPr lang="en-GB" sz="1400" dirty="0" smtClean="0">
                <a:solidFill>
                  <a:srgbClr val="376092"/>
                </a:solidFill>
              </a:rPr>
              <a:t>     Comprises pre prints, post prints, chapters </a:t>
            </a:r>
            <a:r>
              <a:rPr lang="en-GB" sz="1400" dirty="0">
                <a:solidFill>
                  <a:srgbClr val="376092"/>
                </a:solidFill>
              </a:rPr>
              <a:t>of books, conference proceedings, </a:t>
            </a:r>
            <a:r>
              <a:rPr lang="en-GB" sz="1400" dirty="0" smtClean="0">
                <a:solidFill>
                  <a:srgbClr val="376092"/>
                </a:solidFill>
              </a:rPr>
              <a:t>bachelor,</a:t>
            </a:r>
            <a:br>
              <a:rPr lang="en-GB" sz="1400" dirty="0" smtClean="0">
                <a:solidFill>
                  <a:srgbClr val="376092"/>
                </a:solidFill>
              </a:rPr>
            </a:br>
            <a:r>
              <a:rPr lang="en-GB" sz="1400" dirty="0" smtClean="0">
                <a:solidFill>
                  <a:srgbClr val="376092"/>
                </a:solidFill>
              </a:rPr>
              <a:t>      master </a:t>
            </a:r>
            <a:r>
              <a:rPr lang="en-GB" sz="1400" dirty="0">
                <a:solidFill>
                  <a:srgbClr val="376092"/>
                </a:solidFill>
              </a:rPr>
              <a:t>and </a:t>
            </a:r>
            <a:r>
              <a:rPr lang="en-GB" sz="1400" dirty="0" smtClean="0">
                <a:solidFill>
                  <a:srgbClr val="376092"/>
                </a:solidFill>
              </a:rPr>
              <a:t>doctoral</a:t>
            </a:r>
            <a:r>
              <a:rPr lang="en-GB" sz="1400" dirty="0">
                <a:solidFill>
                  <a:srgbClr val="376092"/>
                </a:solidFill>
              </a:rPr>
              <a:t> </a:t>
            </a:r>
            <a:r>
              <a:rPr lang="en-GB" sz="1400" dirty="0" smtClean="0">
                <a:solidFill>
                  <a:srgbClr val="376092"/>
                </a:solidFill>
              </a:rPr>
              <a:t>theses</a:t>
            </a:r>
            <a:r>
              <a:rPr lang="en-GB" sz="1400" dirty="0">
                <a:solidFill>
                  <a:srgbClr val="376092"/>
                </a:solidFill>
              </a:rPr>
              <a:t>, reviews, working papers and </a:t>
            </a:r>
            <a:r>
              <a:rPr lang="en-GB" sz="1400" dirty="0" smtClean="0">
                <a:solidFill>
                  <a:srgbClr val="376092"/>
                </a:solidFill>
              </a:rPr>
              <a:t>lectures.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70C0"/>
                </a:solidFill>
                <a:latin typeface="CG Omega" pitchFamily="34" charset="0"/>
                <a:ea typeface="Times New Roman" pitchFamily="18" charset="0"/>
                <a:cs typeface="Arial" pitchFamily="34" charset="0"/>
              </a:rPr>
              <a:t>Step 2</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your institution requires </a:t>
            </a:r>
            <a:r>
              <a:rPr lang="en-GB" sz="2000" kern="1200" dirty="0">
                <a:solidFill>
                  <a:srgbClr val="376092"/>
                </a:solidFill>
                <a:latin typeface="CG Omega" pitchFamily="34" charset="0"/>
                <a:ea typeface="Times New Roman" pitchFamily="18" charset="0"/>
                <a:cs typeface="Arial" pitchFamily="34" charset="0"/>
              </a:rPr>
              <a:t>the </a:t>
            </a:r>
            <a:r>
              <a:rPr lang="en-GB" sz="2000" kern="1200" dirty="0" smtClean="0">
                <a:solidFill>
                  <a:srgbClr val="376092"/>
                </a:solidFill>
                <a:latin typeface="CG Omega" pitchFamily="34" charset="0"/>
                <a:ea typeface="Times New Roman" pitchFamily="18" charset="0"/>
                <a:cs typeface="Arial" pitchFamily="34" charset="0"/>
              </a:rPr>
              <a:t>GL to be </a:t>
            </a:r>
            <a:r>
              <a:rPr lang="en-GB" sz="2000" kern="1200" dirty="0">
                <a:solidFill>
                  <a:srgbClr val="376092"/>
                </a:solidFill>
                <a:latin typeface="CG Omega" pitchFamily="34" charset="0"/>
                <a:ea typeface="Times New Roman" pitchFamily="18" charset="0"/>
                <a:cs typeface="Arial" pitchFamily="34" charset="0"/>
              </a:rPr>
              <a:t>deposited in </a:t>
            </a:r>
            <a:r>
              <a:rPr lang="en-GB" sz="2000" kern="1200" dirty="0" smtClean="0">
                <a:solidFill>
                  <a:srgbClr val="376092"/>
                </a:solidFill>
                <a:latin typeface="CG Omega" pitchFamily="34" charset="0"/>
                <a:ea typeface="Times New Roman" pitchFamily="18" charset="0"/>
                <a:cs typeface="Arial" pitchFamily="34" charset="0"/>
              </a:rPr>
              <a:t>the</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institution’s </a:t>
            </a:r>
            <a:r>
              <a:rPr lang="en-GB" sz="2000" kern="1200" dirty="0">
                <a:solidFill>
                  <a:srgbClr val="376092"/>
                </a:solidFill>
                <a:latin typeface="CG Omega" pitchFamily="34" charset="0"/>
                <a:ea typeface="Times New Roman" pitchFamily="18" charset="0"/>
                <a:cs typeface="Arial" pitchFamily="34" charset="0"/>
              </a:rPr>
              <a:t>repository, go ahead</a:t>
            </a:r>
            <a:r>
              <a:rPr lang="en-GB" sz="2000" kern="1200" dirty="0" smtClean="0">
                <a:solidFill>
                  <a:srgbClr val="376092"/>
                </a:solidFill>
                <a:latin typeface="CG Omega" pitchFamily="34" charset="0"/>
                <a:ea typeface="Times New Roman" pitchFamily="18" charset="0"/>
                <a:cs typeface="Arial" pitchFamily="34" charset="0"/>
              </a:rPr>
              <a: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Establish </a:t>
            </a:r>
            <a:r>
              <a:rPr lang="en-GB" sz="2000" kern="1200" dirty="0">
                <a:solidFill>
                  <a:srgbClr val="376092"/>
                </a:solidFill>
                <a:latin typeface="CG Omega" pitchFamily="34" charset="0"/>
                <a:ea typeface="Times New Roman" pitchFamily="18" charset="0"/>
                <a:cs typeface="Arial" pitchFamily="34" charset="0"/>
              </a:rPr>
              <a:t>a link with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Inform your OACP</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alpha val="0"/>
                </a:schemeClr>
              </a:gs>
              <a:gs pos="50000">
                <a:srgbClr val="0070C0"/>
              </a:gs>
              <a:gs pos="100000">
                <a:srgbClr val="0070C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4979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2. </a:t>
            </a:r>
            <a:r>
              <a:rPr lang="en-GB" sz="2000" b="1" kern="1200" dirty="0" smtClean="0">
                <a:solidFill>
                  <a:srgbClr val="376092"/>
                </a:solidFill>
                <a:latin typeface="CG Omega" pitchFamily="34" charset="0"/>
                <a:ea typeface="Times New Roman" pitchFamily="18" charset="0"/>
                <a:cs typeface="Arial" pitchFamily="34" charset="0"/>
              </a:rPr>
              <a:t>Grey Literature</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400" dirty="0">
                <a:solidFill>
                  <a:srgbClr val="376092"/>
                </a:solidFill>
              </a:rPr>
              <a:t> </a:t>
            </a:r>
            <a:r>
              <a:rPr lang="en-GB" sz="1400" dirty="0" smtClean="0">
                <a:solidFill>
                  <a:srgbClr val="376092"/>
                </a:solidFill>
              </a:rPr>
              <a:t>     Comprises pre prints, post prints, chapters </a:t>
            </a:r>
            <a:r>
              <a:rPr lang="en-GB" sz="1400" dirty="0">
                <a:solidFill>
                  <a:srgbClr val="376092"/>
                </a:solidFill>
              </a:rPr>
              <a:t>of books, conference proceedings, </a:t>
            </a:r>
            <a:r>
              <a:rPr lang="en-GB" sz="1400" dirty="0" smtClean="0">
                <a:solidFill>
                  <a:srgbClr val="376092"/>
                </a:solidFill>
              </a:rPr>
              <a:t>bachelor,</a:t>
            </a:r>
            <a:br>
              <a:rPr lang="en-GB" sz="1400" dirty="0" smtClean="0">
                <a:solidFill>
                  <a:srgbClr val="376092"/>
                </a:solidFill>
              </a:rPr>
            </a:br>
            <a:r>
              <a:rPr lang="en-GB" sz="1400" dirty="0" smtClean="0">
                <a:solidFill>
                  <a:srgbClr val="376092"/>
                </a:solidFill>
              </a:rPr>
              <a:t>      master </a:t>
            </a:r>
            <a:r>
              <a:rPr lang="en-GB" sz="1400" dirty="0">
                <a:solidFill>
                  <a:srgbClr val="376092"/>
                </a:solidFill>
              </a:rPr>
              <a:t>and </a:t>
            </a:r>
            <a:r>
              <a:rPr lang="en-GB" sz="1400" dirty="0" smtClean="0">
                <a:solidFill>
                  <a:srgbClr val="376092"/>
                </a:solidFill>
              </a:rPr>
              <a:t>doctoral</a:t>
            </a:r>
            <a:r>
              <a:rPr lang="en-GB" sz="1400" dirty="0">
                <a:solidFill>
                  <a:srgbClr val="376092"/>
                </a:solidFill>
              </a:rPr>
              <a:t> </a:t>
            </a:r>
            <a:r>
              <a:rPr lang="en-GB" sz="1400" dirty="0" smtClean="0">
                <a:solidFill>
                  <a:srgbClr val="376092"/>
                </a:solidFill>
              </a:rPr>
              <a:t>theses</a:t>
            </a:r>
            <a:r>
              <a:rPr lang="en-GB" sz="1400" dirty="0">
                <a:solidFill>
                  <a:srgbClr val="376092"/>
                </a:solidFill>
              </a:rPr>
              <a:t>, reviews, working papers and </a:t>
            </a:r>
            <a:r>
              <a:rPr lang="en-GB" sz="1400" dirty="0" smtClean="0">
                <a:solidFill>
                  <a:srgbClr val="376092"/>
                </a:solidFill>
              </a:rPr>
              <a:t>lectures.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70C0"/>
                </a:solidFill>
                <a:latin typeface="CG Omega" pitchFamily="34" charset="0"/>
                <a:ea typeface="Times New Roman" pitchFamily="18" charset="0"/>
                <a:cs typeface="Arial" pitchFamily="34" charset="0"/>
              </a:rPr>
              <a:t>Step 3</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you did not deposit with a co-funder or your institution,</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check if </a:t>
            </a:r>
            <a:r>
              <a:rPr lang="en-GB" sz="2000" kern="1200" dirty="0">
                <a:solidFill>
                  <a:srgbClr val="376092"/>
                </a:solidFill>
                <a:latin typeface="CG Omega" pitchFamily="34" charset="0"/>
                <a:ea typeface="Times New Roman" pitchFamily="18" charset="0"/>
                <a:cs typeface="Arial" pitchFamily="34" charset="0"/>
              </a:rPr>
              <a:t>your institution’s OA policy decided for </a:t>
            </a:r>
            <a:r>
              <a:rPr lang="en-GB" sz="2000" kern="1200" dirty="0" smtClean="0">
                <a:solidFill>
                  <a:srgbClr val="376092"/>
                </a:solidFill>
                <a:latin typeface="CG Omega" pitchFamily="34" charset="0"/>
                <a:ea typeface="Times New Roman" pitchFamily="18" charset="0"/>
                <a:cs typeface="Arial" pitchFamily="34" charset="0"/>
              </a:rPr>
              <a:t>consolidated</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batch </a:t>
            </a:r>
            <a:r>
              <a:rPr lang="en-GB" sz="2000" kern="1200" dirty="0">
                <a:solidFill>
                  <a:srgbClr val="376092"/>
                </a:solidFill>
                <a:latin typeface="CG Omega" pitchFamily="34" charset="0"/>
                <a:ea typeface="Times New Roman" pitchFamily="18" charset="0"/>
                <a:cs typeface="Arial" pitchFamily="34" charset="0"/>
              </a:rPr>
              <a:t>(by the OACP) or individual (by you) imports </a:t>
            </a:r>
            <a:r>
              <a:rPr lang="en-GB" sz="2000" kern="1200" dirty="0" smtClean="0">
                <a:solidFill>
                  <a:srgbClr val="376092"/>
                </a:solidFill>
                <a:latin typeface="CG Omega" pitchFamily="34" charset="0"/>
                <a:ea typeface="Times New Roman" pitchFamily="18" charset="0"/>
                <a:cs typeface="Arial" pitchFamily="34" charset="0"/>
              </a:rPr>
              <a:t>into</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 and import your GL with Metadata.</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alpha val="0"/>
                </a:schemeClr>
              </a:gs>
              <a:gs pos="50000">
                <a:srgbClr val="0070C0"/>
              </a:gs>
              <a:gs pos="100000">
                <a:srgbClr val="0070C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53335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2. </a:t>
            </a:r>
            <a:r>
              <a:rPr lang="en-GB" sz="2000" b="1" kern="1200" dirty="0" smtClean="0">
                <a:solidFill>
                  <a:srgbClr val="376092"/>
                </a:solidFill>
                <a:latin typeface="CG Omega" pitchFamily="34" charset="0"/>
                <a:ea typeface="Times New Roman" pitchFamily="18" charset="0"/>
                <a:cs typeface="Arial" pitchFamily="34" charset="0"/>
              </a:rPr>
              <a:t>Grey Literature</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400" dirty="0">
                <a:solidFill>
                  <a:srgbClr val="376092"/>
                </a:solidFill>
              </a:rPr>
              <a:t> </a:t>
            </a:r>
            <a:r>
              <a:rPr lang="en-GB" sz="1400" dirty="0" smtClean="0">
                <a:solidFill>
                  <a:srgbClr val="376092"/>
                </a:solidFill>
              </a:rPr>
              <a:t>     Comprises pre prints, post prints, chapters </a:t>
            </a:r>
            <a:r>
              <a:rPr lang="en-GB" sz="1400" dirty="0">
                <a:solidFill>
                  <a:srgbClr val="376092"/>
                </a:solidFill>
              </a:rPr>
              <a:t>of books, conference proceedings, </a:t>
            </a:r>
            <a:r>
              <a:rPr lang="en-GB" sz="1400" dirty="0" smtClean="0">
                <a:solidFill>
                  <a:srgbClr val="376092"/>
                </a:solidFill>
              </a:rPr>
              <a:t>bachelor,</a:t>
            </a:r>
            <a:br>
              <a:rPr lang="en-GB" sz="1400" dirty="0" smtClean="0">
                <a:solidFill>
                  <a:srgbClr val="376092"/>
                </a:solidFill>
              </a:rPr>
            </a:br>
            <a:r>
              <a:rPr lang="en-GB" sz="1400" dirty="0" smtClean="0">
                <a:solidFill>
                  <a:srgbClr val="376092"/>
                </a:solidFill>
              </a:rPr>
              <a:t>      master </a:t>
            </a:r>
            <a:r>
              <a:rPr lang="en-GB" sz="1400" dirty="0">
                <a:solidFill>
                  <a:srgbClr val="376092"/>
                </a:solidFill>
              </a:rPr>
              <a:t>and </a:t>
            </a:r>
            <a:r>
              <a:rPr lang="en-GB" sz="1400" dirty="0" smtClean="0">
                <a:solidFill>
                  <a:srgbClr val="376092"/>
                </a:solidFill>
              </a:rPr>
              <a:t>doctoral</a:t>
            </a:r>
            <a:r>
              <a:rPr lang="en-GB" sz="1400" dirty="0">
                <a:solidFill>
                  <a:srgbClr val="376092"/>
                </a:solidFill>
              </a:rPr>
              <a:t> </a:t>
            </a:r>
            <a:r>
              <a:rPr lang="en-GB" sz="1400" dirty="0" smtClean="0">
                <a:solidFill>
                  <a:srgbClr val="376092"/>
                </a:solidFill>
              </a:rPr>
              <a:t>theses</a:t>
            </a:r>
            <a:r>
              <a:rPr lang="en-GB" sz="1400" dirty="0">
                <a:solidFill>
                  <a:srgbClr val="376092"/>
                </a:solidFill>
              </a:rPr>
              <a:t>, reviews, working papers and </a:t>
            </a:r>
            <a:r>
              <a:rPr lang="en-GB" sz="1400" dirty="0" smtClean="0">
                <a:solidFill>
                  <a:srgbClr val="376092"/>
                </a:solidFill>
              </a:rPr>
              <a:t>lectures.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0070C0"/>
                </a:solidFill>
                <a:latin typeface="CG Omega" pitchFamily="34" charset="0"/>
                <a:ea typeface="Times New Roman" pitchFamily="18" charset="0"/>
                <a:cs typeface="Arial" pitchFamily="34" charset="0"/>
              </a:rPr>
              <a:t>Step 4</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Does </a:t>
            </a:r>
            <a:r>
              <a:rPr lang="en-GB" sz="2000" kern="1200" dirty="0">
                <a:solidFill>
                  <a:srgbClr val="376092"/>
                </a:solidFill>
                <a:latin typeface="CG Omega" pitchFamily="34" charset="0"/>
                <a:ea typeface="Times New Roman" pitchFamily="18" charset="0"/>
                <a:cs typeface="Arial" pitchFamily="34" charset="0"/>
              </a:rPr>
              <a:t>your </a:t>
            </a:r>
            <a:r>
              <a:rPr lang="en-GB" sz="2000" kern="1200" dirty="0" smtClean="0">
                <a:solidFill>
                  <a:srgbClr val="376092"/>
                </a:solidFill>
                <a:latin typeface="CG Omega" pitchFamily="34" charset="0"/>
                <a:ea typeface="Times New Roman" pitchFamily="18" charset="0"/>
                <a:cs typeface="Arial" pitchFamily="34" charset="0"/>
              </a:rPr>
              <a:t>GL </a:t>
            </a:r>
            <a:r>
              <a:rPr lang="en-GB" sz="2000" kern="1200" dirty="0">
                <a:solidFill>
                  <a:srgbClr val="376092"/>
                </a:solidFill>
                <a:latin typeface="CG Omega" pitchFamily="34" charset="0"/>
                <a:ea typeface="Times New Roman" pitchFamily="18" charset="0"/>
                <a:cs typeface="Arial" pitchFamily="34" charset="0"/>
              </a:rPr>
              <a:t>need exceptional Protection ?	</a:t>
            </a: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376092"/>
                </a:solidFill>
                <a:latin typeface="CG Omega" pitchFamily="34" charset="0"/>
                <a:ea typeface="Times New Roman" pitchFamily="18" charset="0"/>
                <a:cs typeface="Arial" pitchFamily="34" charset="0"/>
              </a:rPr>
              <a:t>Inform your </a:t>
            </a:r>
            <a:r>
              <a:rPr lang="en-GB" sz="2000" kern="1200" dirty="0">
                <a:solidFill>
                  <a:srgbClr val="FF6600"/>
                </a:solidFill>
                <a:latin typeface="CG Omega" pitchFamily="34" charset="0"/>
                <a:ea typeface="Times New Roman" pitchFamily="18" charset="0"/>
                <a:cs typeface="Arial" pitchFamily="34" charset="0"/>
              </a:rPr>
              <a:t>Open Access Contact Person </a:t>
            </a:r>
            <a:r>
              <a:rPr lang="en-GB" sz="2000" kern="1200" dirty="0">
                <a:solidFill>
                  <a:srgbClr val="376092"/>
                </a:solidFill>
                <a:latin typeface="CG Omega" pitchFamily="34" charset="0"/>
                <a:ea typeface="Times New Roman" pitchFamily="18" charset="0"/>
                <a:cs typeface="Arial" pitchFamily="34" charset="0"/>
              </a:rPr>
              <a:t>(OACP).</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1400" dirty="0">
                <a:solidFill>
                  <a:srgbClr val="376092"/>
                </a:solidFill>
              </a:rPr>
              <a:t>Protection can be invoked on bases of quality, strategic, security, commercial</a:t>
            </a:r>
            <a:br>
              <a:rPr lang="en-GB" sz="1400" dirty="0">
                <a:solidFill>
                  <a:srgbClr val="376092"/>
                </a:solidFill>
              </a:rPr>
            </a:br>
            <a:r>
              <a:rPr lang="en-GB" sz="1400" dirty="0">
                <a:solidFill>
                  <a:srgbClr val="376092"/>
                </a:solidFill>
              </a:rPr>
              <a:t>	(patent-related) or privacy reasons.</a:t>
            </a:r>
            <a:br>
              <a:rPr lang="en-GB" sz="1400" dirty="0">
                <a:solidFill>
                  <a:srgbClr val="376092"/>
                </a:solidFill>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The OACP submits your request to the </a:t>
            </a:r>
            <a:r>
              <a:rPr lang="en-GB" sz="2000" kern="1200" dirty="0" err="1" smtClean="0">
                <a:solidFill>
                  <a:srgbClr val="FF6600"/>
                </a:solidFill>
                <a:latin typeface="CG Omega" pitchFamily="34" charset="0"/>
                <a:ea typeface="Times New Roman" pitchFamily="18" charset="0"/>
                <a:cs typeface="Arial" pitchFamily="34" charset="0"/>
              </a:rPr>
              <a:t>Orfeo</a:t>
            </a:r>
            <a:r>
              <a:rPr lang="en-GB" sz="2000" kern="1200" dirty="0" smtClean="0">
                <a:solidFill>
                  <a:srgbClr val="FF6600"/>
                </a:solidFill>
                <a:latin typeface="CG Omega" pitchFamily="34" charset="0"/>
                <a:ea typeface="Times New Roman" pitchFamily="18" charset="0"/>
                <a:cs typeface="Arial" pitchFamily="34" charset="0"/>
              </a:rPr>
              <a:t> Helpdesk</a:t>
            </a:r>
            <a:r>
              <a:rPr lang="en-GB" sz="2000" kern="1200" dirty="0" smtClean="0">
                <a:solidFill>
                  <a:srgbClr val="376092"/>
                </a:solidFill>
                <a:latin typeface="CG Omega" pitchFamily="34" charset="0"/>
                <a:ea typeface="Times New Roman" pitchFamily="18" charset="0"/>
                <a:cs typeface="Arial" pitchFamily="34" charset="0"/>
              </a:rPr>
              <a: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553235"/>
            <a:ext cx="648072" cy="936103"/>
          </a:xfrm>
          <a:prstGeom prst="downArrow">
            <a:avLst/>
          </a:prstGeom>
          <a:gradFill>
            <a:gsLst>
              <a:gs pos="0">
                <a:schemeClr val="bg1">
                  <a:alpha val="0"/>
                </a:schemeClr>
              </a:gs>
              <a:gs pos="50000">
                <a:srgbClr val="0070C0"/>
              </a:gs>
              <a:gs pos="100000">
                <a:srgbClr val="0070C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2277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1</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376092"/>
                </a:solidFill>
                <a:latin typeface="CG Omega" pitchFamily="34" charset="0"/>
                <a:ea typeface="Times New Roman" pitchFamily="18" charset="0"/>
                <a:cs typeface="Arial" pitchFamily="34" charset="0"/>
              </a:rPr>
              <a:t>If you decided to publish digitally, you may retrieve up to </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6000 </a:t>
            </a:r>
            <a:r>
              <a:rPr lang="en-GB" sz="2000" kern="1200" dirty="0">
                <a:solidFill>
                  <a:srgbClr val="376092"/>
                </a:solidFill>
                <a:latin typeface="CG Omega" pitchFamily="34" charset="0"/>
                <a:ea typeface="Times New Roman" pitchFamily="18" charset="0"/>
                <a:cs typeface="Arial" pitchFamily="34" charset="0"/>
              </a:rPr>
              <a:t>€ + 20% of the outstanding sum from your </a:t>
            </a:r>
            <a:r>
              <a:rPr lang="en-GB" sz="2000" kern="1200" dirty="0" smtClean="0">
                <a:solidFill>
                  <a:srgbClr val="376092"/>
                </a:solidFill>
                <a:latin typeface="CG Omega" pitchFamily="34" charset="0"/>
                <a:ea typeface="Times New Roman" pitchFamily="18" charset="0"/>
                <a:cs typeface="Arial" pitchFamily="34" charset="0"/>
              </a:rPr>
              <a:t>BELSPO</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Grant </a:t>
            </a:r>
            <a:r>
              <a:rPr lang="en-GB" sz="2000" kern="1200" dirty="0">
                <a:solidFill>
                  <a:srgbClr val="376092"/>
                </a:solidFill>
                <a:latin typeface="CG Omega" pitchFamily="34" charset="0"/>
                <a:ea typeface="Times New Roman" pitchFamily="18" charset="0"/>
                <a:cs typeface="Arial" pitchFamily="34" charset="0"/>
              </a:rPr>
              <a:t>to pay for </a:t>
            </a:r>
            <a:r>
              <a:rPr lang="en-GB" sz="2000" kern="1200" dirty="0" smtClean="0">
                <a:solidFill>
                  <a:srgbClr val="376092"/>
                </a:solidFill>
                <a:latin typeface="CG Omega" pitchFamily="34" charset="0"/>
                <a:ea typeface="Times New Roman" pitchFamily="18" charset="0"/>
                <a:cs typeface="Arial" pitchFamily="34" charset="0"/>
              </a:rPr>
              <a:t>APC provided some conditions </a:t>
            </a:r>
            <a:r>
              <a:rPr lang="en-GB" sz="2000" kern="1200" dirty="0">
                <a:solidFill>
                  <a:srgbClr val="376092"/>
                </a:solidFill>
                <a:latin typeface="CG Omega" pitchFamily="34" charset="0"/>
                <a:ea typeface="Times New Roman" pitchFamily="18" charset="0"/>
                <a:cs typeface="Arial" pitchFamily="34" charset="0"/>
              </a:rPr>
              <a:t>are met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1400" dirty="0" smtClean="0">
                <a:solidFill>
                  <a:srgbClr val="376092"/>
                </a:solidFill>
              </a:rPr>
              <a:t>a. Publisher basic </a:t>
            </a:r>
            <a:r>
              <a:rPr lang="en-GB" sz="1400" dirty="0">
                <a:solidFill>
                  <a:srgbClr val="376092"/>
                </a:solidFill>
              </a:rPr>
              <a:t>technical information, </a:t>
            </a:r>
            <a:r>
              <a:rPr lang="en-GB" sz="1400" dirty="0" smtClean="0">
                <a:solidFill>
                  <a:srgbClr val="376092"/>
                </a:solidFill>
              </a:rPr>
              <a:t>APC and </a:t>
            </a:r>
            <a:r>
              <a:rPr lang="en-GB" sz="1400" dirty="0">
                <a:solidFill>
                  <a:srgbClr val="376092"/>
                </a:solidFill>
              </a:rPr>
              <a:t>peer review procedures </a:t>
            </a:r>
            <a:r>
              <a:rPr lang="en-GB" sz="1400" dirty="0" smtClean="0">
                <a:solidFill>
                  <a:srgbClr val="376092"/>
                </a:solidFill>
              </a:rPr>
              <a:t>are</a:t>
            </a:r>
            <a:r>
              <a:rPr lang="en-GB" sz="1400" dirty="0">
                <a:solidFill>
                  <a:srgbClr val="376092"/>
                </a:solidFill>
              </a:rPr>
              <a:t> </a:t>
            </a:r>
            <a:r>
              <a:rPr lang="en-GB" sz="1400" dirty="0" smtClean="0">
                <a:solidFill>
                  <a:srgbClr val="376092"/>
                </a:solidFill>
              </a:rPr>
              <a:t>known.</a:t>
            </a:r>
            <a:r>
              <a:rPr lang="en-GB" sz="1400" dirty="0">
                <a:solidFill>
                  <a:srgbClr val="376092"/>
                </a:solidFill>
              </a:rPr>
              <a:t/>
            </a:r>
            <a:br>
              <a:rPr lang="en-GB" sz="1400" dirty="0">
                <a:solidFill>
                  <a:srgbClr val="376092"/>
                </a:solidFill>
              </a:rPr>
            </a:br>
            <a:r>
              <a:rPr lang="en-GB" sz="1400" dirty="0" smtClean="0">
                <a:solidFill>
                  <a:srgbClr val="376092"/>
                </a:solidFill>
              </a:rPr>
              <a:t>	b. No differential </a:t>
            </a:r>
            <a:r>
              <a:rPr lang="en-GB" sz="1400" dirty="0">
                <a:solidFill>
                  <a:srgbClr val="376092"/>
                </a:solidFill>
              </a:rPr>
              <a:t>charges for Creative Commons (</a:t>
            </a:r>
            <a:r>
              <a:rPr lang="en-GB" sz="1400" dirty="0" smtClean="0">
                <a:solidFill>
                  <a:srgbClr val="376092"/>
                </a:solidFill>
              </a:rPr>
              <a:t>CC) licenses</a:t>
            </a:r>
            <a:r>
              <a:rPr lang="en-GB" sz="1400" dirty="0" smtClean="0">
                <a:solidFill>
                  <a:srgbClr val="376092"/>
                </a:solidFill>
              </a:rPr>
              <a:t>.</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4258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2</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Once your digital publication has been made Open Access,</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deposit a copy in your institution’s Repository (with link to</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 or in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 for</a:t>
            </a: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archiving.</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2197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1344613" algn="l"/>
              </a:tabLst>
            </a:pPr>
            <a:r>
              <a:rPr lang="fr-BE" sz="3400" kern="1200" dirty="0" err="1" smtClean="0">
                <a:solidFill>
                  <a:srgbClr val="FF6600"/>
                </a:solidFill>
                <a:latin typeface="CG Omega" pitchFamily="34" charset="0"/>
                <a:ea typeface="Times New Roman" pitchFamily="18" charset="0"/>
                <a:cs typeface="Arial" pitchFamily="34" charset="0"/>
              </a:rPr>
              <a:t>What</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is</a:t>
            </a:r>
            <a:r>
              <a:rPr lang="fr-BE" sz="3400" kern="1200" dirty="0" smtClean="0">
                <a:solidFill>
                  <a:srgbClr val="FF6600"/>
                </a:solidFill>
                <a:latin typeface="CG Omega" pitchFamily="34" charset="0"/>
                <a:ea typeface="Times New Roman" pitchFamily="18" charset="0"/>
                <a:cs typeface="Arial" pitchFamily="34" charset="0"/>
              </a:rPr>
              <a:t> Open Access for BELSPO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For </a:t>
            </a:r>
            <a:r>
              <a:rPr lang="fr-BE" sz="2400" kern="1200" dirty="0" err="1">
                <a:solidFill>
                  <a:srgbClr val="376092"/>
                </a:solidFill>
                <a:latin typeface="CG Omega" pitchFamily="34" charset="0"/>
                <a:ea typeface="Times New Roman" pitchFamily="18" charset="0"/>
                <a:cs typeface="Arial" pitchFamily="34" charset="0"/>
              </a:rPr>
              <a:t>researchers</a:t>
            </a:r>
            <a:r>
              <a:rPr lang="fr-BE" sz="2400" kern="1200" dirty="0">
                <a:solidFill>
                  <a:srgbClr val="376092"/>
                </a:solidFill>
                <a:latin typeface="CG Omega" pitchFamily="34" charset="0"/>
                <a:ea typeface="Times New Roman" pitchFamily="18" charset="0"/>
                <a:cs typeface="Arial" pitchFamily="34" charset="0"/>
              </a:rPr>
              <a:t> in institutions </a:t>
            </a:r>
            <a:r>
              <a:rPr lang="fr-BE" sz="2400" kern="1200" dirty="0" err="1">
                <a:solidFill>
                  <a:srgbClr val="376092"/>
                </a:solidFill>
                <a:latin typeface="CG Omega" pitchFamily="34" charset="0"/>
                <a:ea typeface="Times New Roman" pitchFamily="18" charset="0"/>
                <a:cs typeface="Arial" pitchFamily="34" charset="0"/>
              </a:rPr>
              <a:t>under</a:t>
            </a:r>
            <a:r>
              <a:rPr lang="fr-BE" sz="2400" kern="1200" dirty="0">
                <a:solidFill>
                  <a:srgbClr val="376092"/>
                </a:solidFill>
                <a:latin typeface="CG Omega" pitchFamily="34" charset="0"/>
                <a:ea typeface="Times New Roman" pitchFamily="18" charset="0"/>
                <a:cs typeface="Arial" pitchFamily="34" charset="0"/>
              </a:rPr>
              <a:t> </a:t>
            </a:r>
            <a:r>
              <a:rPr lang="fr-BE" sz="2400" kern="1200" dirty="0" err="1">
                <a:solidFill>
                  <a:srgbClr val="376092"/>
                </a:solidFill>
                <a:latin typeface="CG Omega" pitchFamily="34" charset="0"/>
                <a:ea typeface="Times New Roman" pitchFamily="18" charset="0"/>
                <a:cs typeface="Arial" pitchFamily="34" charset="0"/>
              </a:rPr>
              <a:t>Federal</a:t>
            </a:r>
            <a:r>
              <a:rPr lang="fr-BE" sz="2400" kern="1200" dirty="0">
                <a:solidFill>
                  <a:srgbClr val="376092"/>
                </a:solidFill>
                <a:latin typeface="CG Omega" pitchFamily="34" charset="0"/>
                <a:ea typeface="Times New Roman" pitchFamily="18" charset="0"/>
                <a:cs typeface="Arial" pitchFamily="34" charset="0"/>
              </a:rPr>
              <a:t> Science </a:t>
            </a:r>
            <a:r>
              <a:rPr lang="fr-BE" sz="2400" kern="1200" dirty="0" smtClean="0">
                <a:solidFill>
                  <a:srgbClr val="376092"/>
                </a:solidFill>
                <a:latin typeface="CG Omega" pitchFamily="34" charset="0"/>
                <a:ea typeface="Times New Roman" pitchFamily="18" charset="0"/>
                <a:cs typeface="Arial" pitchFamily="34" charset="0"/>
              </a:rPr>
              <a:t>Policy, </a:t>
            </a:r>
            <a:r>
              <a:rPr lang="fr-BE" sz="2400" kern="1200" dirty="0">
                <a:solidFill>
                  <a:srgbClr val="376092"/>
                </a:solidFill>
                <a:latin typeface="CG Omega" pitchFamily="34" charset="0"/>
                <a:ea typeface="Times New Roman" pitchFamily="18" charset="0"/>
                <a:cs typeface="Arial" pitchFamily="34" charset="0"/>
              </a:rPr>
              <a:t>Open Access </a:t>
            </a:r>
            <a:r>
              <a:rPr lang="fr-BE" sz="2400" kern="1200" dirty="0" err="1">
                <a:solidFill>
                  <a:srgbClr val="376092"/>
                </a:solidFill>
                <a:latin typeface="CG Omega" pitchFamily="34" charset="0"/>
                <a:ea typeface="Times New Roman" pitchFamily="18" charset="0"/>
                <a:cs typeface="Arial" pitchFamily="34" charset="0"/>
              </a:rPr>
              <a:t>applies</a:t>
            </a:r>
            <a:r>
              <a:rPr lang="fr-BE" sz="2400" kern="1200" dirty="0">
                <a:solidFill>
                  <a:srgbClr val="376092"/>
                </a:solidFill>
                <a:latin typeface="CG Omega" pitchFamily="34" charset="0"/>
                <a:ea typeface="Times New Roman" pitchFamily="18" charset="0"/>
                <a:cs typeface="Arial" pitchFamily="34" charset="0"/>
              </a:rPr>
              <a:t> to </a:t>
            </a:r>
            <a:r>
              <a:rPr lang="fr-BE" sz="2400" kern="1200" dirty="0" smtClean="0">
                <a:solidFill>
                  <a:srgbClr val="376092"/>
                </a:solidFill>
                <a:latin typeface="CG Omega" pitchFamily="34" charset="0"/>
                <a:ea typeface="Times New Roman" pitchFamily="18" charset="0"/>
                <a:cs typeface="Arial" pitchFamily="34" charset="0"/>
              </a:rPr>
              <a:t>:</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000" kern="1200" dirty="0" err="1" smtClean="0">
                <a:solidFill>
                  <a:srgbClr val="00B050"/>
                </a:solidFill>
                <a:latin typeface="CG Omega" pitchFamily="34" charset="0"/>
                <a:ea typeface="Times New Roman" pitchFamily="18" charset="0"/>
                <a:cs typeface="Arial" pitchFamily="34" charset="0"/>
              </a:rPr>
              <a:t>Edited</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a:solidFill>
                  <a:srgbClr val="00B050"/>
                </a:solidFill>
                <a:latin typeface="CG Omega" pitchFamily="34" charset="0"/>
                <a:ea typeface="Times New Roman" pitchFamily="18" charset="0"/>
                <a:cs typeface="Arial" pitchFamily="34" charset="0"/>
              </a:rPr>
              <a:t>research</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err="1">
                <a:solidFill>
                  <a:srgbClr val="00B050"/>
                </a:solidFill>
                <a:latin typeface="CG Omega" pitchFamily="34" charset="0"/>
                <a:ea typeface="Times New Roman" pitchFamily="18" charset="0"/>
                <a:cs typeface="Arial" pitchFamily="34" charset="0"/>
              </a:rPr>
              <a:t>results</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smtClean="0">
                <a:solidFill>
                  <a:srgbClr val="00B050"/>
                </a:solidFill>
                <a:latin typeface="CG Omega" pitchFamily="34" charset="0"/>
                <a:ea typeface="Times New Roman" pitchFamily="18" charset="0"/>
                <a:cs typeface="Arial" pitchFamily="34" charset="0"/>
              </a:rPr>
              <a:t>(</a:t>
            </a:r>
            <a:r>
              <a:rPr lang="fr-BE" sz="2000" kern="1200" dirty="0" err="1" smtClean="0">
                <a:solidFill>
                  <a:srgbClr val="00B050"/>
                </a:solidFill>
                <a:latin typeface="CG Omega" pitchFamily="34" charset="0"/>
                <a:ea typeface="Times New Roman" pitchFamily="18" charset="0"/>
                <a:cs typeface="Arial" pitchFamily="34" charset="0"/>
              </a:rPr>
              <a:t>texts</a:t>
            </a:r>
            <a:r>
              <a:rPr lang="fr-BE"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which </a:t>
            </a:r>
            <a:r>
              <a:rPr lang="en-GB" sz="2000" kern="1200" dirty="0">
                <a:solidFill>
                  <a:srgbClr val="00B050"/>
                </a:solidFill>
                <a:latin typeface="CG Omega" pitchFamily="34" charset="0"/>
                <a:ea typeface="Times New Roman" pitchFamily="18" charset="0"/>
                <a:cs typeface="Arial" pitchFamily="34" charset="0"/>
              </a:rPr>
              <a:t>emanate from research wholly or partially financed by BELSPO research programs or from research performed by the scientific staff as part of its assignment in organisations under BELSPO </a:t>
            </a:r>
            <a:r>
              <a:rPr lang="en-GB" sz="2000" kern="1200" dirty="0" smtClean="0">
                <a:solidFill>
                  <a:srgbClr val="00B050"/>
                </a:solidFill>
                <a:latin typeface="CG Omega" pitchFamily="34" charset="0"/>
                <a:ea typeface="Times New Roman" pitchFamily="18" charset="0"/>
                <a:cs typeface="Arial" pitchFamily="34" charset="0"/>
              </a:rPr>
              <a:t>tutelage.</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a:r>
            <a:br>
              <a:rPr lang="fr-BE"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430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3</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376092"/>
                </a:solidFill>
                <a:latin typeface="CG Omega" pitchFamily="34" charset="0"/>
                <a:ea typeface="Times New Roman" pitchFamily="18" charset="0"/>
                <a:cs typeface="Arial" pitchFamily="34" charset="0"/>
              </a:rPr>
              <a:t>Did you decide to publish the Monograph or Catalogue in</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print ? Then a digital copy will have to be deposited in a</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co-funder’s Repository, your institution’s Repository (with</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links to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or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0728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3</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Negotiate </a:t>
            </a:r>
            <a:r>
              <a:rPr lang="en-GB" sz="2000" kern="1200" dirty="0">
                <a:solidFill>
                  <a:srgbClr val="376092"/>
                </a:solidFill>
                <a:latin typeface="CG Omega" pitchFamily="34" charset="0"/>
                <a:ea typeface="Times New Roman" pitchFamily="18" charset="0"/>
                <a:cs typeface="Arial" pitchFamily="34" charset="0"/>
              </a:rPr>
              <a:t>the shortest possible </a:t>
            </a:r>
            <a:r>
              <a:rPr lang="en-GB" sz="2000" kern="1200" dirty="0" smtClean="0">
                <a:solidFill>
                  <a:srgbClr val="376092"/>
                </a:solidFill>
                <a:latin typeface="CG Omega" pitchFamily="34" charset="0"/>
                <a:ea typeface="Times New Roman" pitchFamily="18" charset="0"/>
                <a:cs typeface="Arial" pitchFamily="34" charset="0"/>
              </a:rPr>
              <a:t>embargo </a:t>
            </a:r>
            <a:r>
              <a:rPr lang="en-GB" sz="2000" kern="1200" dirty="0">
                <a:solidFill>
                  <a:srgbClr val="376092"/>
                </a:solidFill>
                <a:latin typeface="CG Omega" pitchFamily="34" charset="0"/>
                <a:ea typeface="Times New Roman" pitchFamily="18" charset="0"/>
                <a:cs typeface="Arial" pitchFamily="34" charset="0"/>
              </a:rPr>
              <a:t>period for </a:t>
            </a:r>
            <a:r>
              <a:rPr lang="en-GB" sz="2000" kern="1200" dirty="0" smtClean="0">
                <a:solidFill>
                  <a:srgbClr val="376092"/>
                </a:solidFill>
                <a:latin typeface="CG Omega" pitchFamily="34" charset="0"/>
                <a:ea typeface="Times New Roman" pitchFamily="18" charset="0"/>
                <a:cs typeface="Arial" pitchFamily="34" charset="0"/>
              </a:rPr>
              <a:t>your</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archived digital</a:t>
            </a: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copy </a:t>
            </a:r>
            <a:r>
              <a:rPr lang="en-GB" sz="2000" kern="1200" dirty="0">
                <a:solidFill>
                  <a:srgbClr val="376092"/>
                </a:solidFill>
                <a:latin typeface="CG Omega" pitchFamily="34" charset="0"/>
                <a:ea typeface="Times New Roman" pitchFamily="18" charset="0"/>
                <a:cs typeface="Arial" pitchFamily="34" charset="0"/>
              </a:rPr>
              <a:t>and encode the embargo period </a:t>
            </a:r>
            <a:r>
              <a:rPr lang="en-GB" sz="2000" kern="1200" dirty="0" smtClean="0">
                <a:solidFill>
                  <a:srgbClr val="376092"/>
                </a:solidFill>
                <a:latin typeface="CG Omega" pitchFamily="34" charset="0"/>
                <a:ea typeface="Times New Roman" pitchFamily="18" charset="0"/>
                <a:cs typeface="Arial" pitchFamily="34" charset="0"/>
              </a:rPr>
              <a:t>in</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the </a:t>
            </a:r>
            <a:r>
              <a:rPr lang="en-GB" sz="2000" kern="1200" dirty="0">
                <a:solidFill>
                  <a:srgbClr val="376092"/>
                </a:solidFill>
                <a:latin typeface="CG Omega" pitchFamily="34" charset="0"/>
                <a:ea typeface="Times New Roman" pitchFamily="18" charset="0"/>
                <a:cs typeface="Arial" pitchFamily="34" charset="0"/>
              </a:rPr>
              <a:t>Repository.</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1400" dirty="0">
                <a:solidFill>
                  <a:srgbClr val="376092"/>
                </a:solidFill>
              </a:rPr>
              <a:t>There are no </a:t>
            </a:r>
            <a:r>
              <a:rPr lang="en-GB" sz="1400" dirty="0" smtClean="0">
                <a:solidFill>
                  <a:srgbClr val="376092"/>
                </a:solidFill>
              </a:rPr>
              <a:t>requirements </a:t>
            </a:r>
            <a:r>
              <a:rPr lang="en-GB" sz="1400" dirty="0">
                <a:solidFill>
                  <a:srgbClr val="376092"/>
                </a:solidFill>
              </a:rPr>
              <a:t>as to the embargo </a:t>
            </a:r>
            <a:r>
              <a:rPr lang="en-GB" sz="1400" dirty="0" smtClean="0">
                <a:solidFill>
                  <a:srgbClr val="376092"/>
                </a:solidFill>
              </a:rPr>
              <a:t>duration.</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026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4</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a:t>
            </a:r>
            <a:r>
              <a:rPr lang="en-GB" sz="2000" kern="1200" dirty="0">
                <a:solidFill>
                  <a:srgbClr val="376092"/>
                </a:solidFill>
                <a:latin typeface="CG Omega" pitchFamily="34" charset="0"/>
                <a:ea typeface="Times New Roman" pitchFamily="18" charset="0"/>
                <a:cs typeface="Arial" pitchFamily="34" charset="0"/>
              </a:rPr>
              <a:t>it has been convened that the </a:t>
            </a:r>
            <a:r>
              <a:rPr lang="en-GB" sz="2000" kern="1200" dirty="0" smtClean="0">
                <a:solidFill>
                  <a:srgbClr val="376092"/>
                </a:solidFill>
                <a:latin typeface="CG Omega" pitchFamily="34" charset="0"/>
                <a:ea typeface="Times New Roman" pitchFamily="18" charset="0"/>
                <a:cs typeface="Arial" pitchFamily="34" charset="0"/>
              </a:rPr>
              <a:t>Monograph or Catalogue</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be </a:t>
            </a:r>
            <a:r>
              <a:rPr lang="en-GB" sz="2000" kern="1200" dirty="0">
                <a:solidFill>
                  <a:srgbClr val="376092"/>
                </a:solidFill>
                <a:latin typeface="CG Omega" pitchFamily="34" charset="0"/>
                <a:ea typeface="Times New Roman" pitchFamily="18" charset="0"/>
                <a:cs typeface="Arial" pitchFamily="34" charset="0"/>
              </a:rPr>
              <a:t>deposited in </a:t>
            </a:r>
            <a:r>
              <a:rPr lang="en-GB" sz="2000" kern="1200" dirty="0" smtClean="0">
                <a:solidFill>
                  <a:srgbClr val="376092"/>
                </a:solidFill>
                <a:latin typeface="CG Omega" pitchFamily="34" charset="0"/>
                <a:ea typeface="Times New Roman" pitchFamily="18" charset="0"/>
                <a:cs typeface="Arial" pitchFamily="34" charset="0"/>
              </a:rPr>
              <a:t>a co-funder’s </a:t>
            </a:r>
            <a:r>
              <a:rPr lang="en-GB" sz="2000" kern="1200" dirty="0">
                <a:solidFill>
                  <a:srgbClr val="376092"/>
                </a:solidFill>
                <a:latin typeface="CG Omega" pitchFamily="34" charset="0"/>
                <a:ea typeface="Times New Roman" pitchFamily="18" charset="0"/>
                <a:cs typeface="Arial" pitchFamily="34" charset="0"/>
              </a:rPr>
              <a:t>OA repository, go ahead.</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Establish a link with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Inform your OACP</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7438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5</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a:t>
            </a:r>
            <a:r>
              <a:rPr lang="en-GB" sz="2000" kern="1200" dirty="0">
                <a:solidFill>
                  <a:srgbClr val="376092"/>
                </a:solidFill>
                <a:latin typeface="CG Omega" pitchFamily="34" charset="0"/>
                <a:ea typeface="Times New Roman" pitchFamily="18" charset="0"/>
                <a:cs typeface="Arial" pitchFamily="34" charset="0"/>
              </a:rPr>
              <a:t>your institution requires the Monograph or Catalogue</a:t>
            </a:r>
            <a:r>
              <a:rPr lang="en-GB" sz="2000" kern="1200" dirty="0" smtClean="0">
                <a:solidFill>
                  <a:srgbClr val="376092"/>
                </a:solidFill>
                <a:latin typeface="CG Omega" pitchFamily="34" charset="0"/>
                <a:ea typeface="Times New Roman" pitchFamily="18" charset="0"/>
                <a:cs typeface="Arial" pitchFamily="34" charset="0"/>
              </a:rPr>
              <a:t> to</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be </a:t>
            </a:r>
            <a:r>
              <a:rPr lang="en-GB" sz="2000" kern="1200" dirty="0">
                <a:solidFill>
                  <a:srgbClr val="376092"/>
                </a:solidFill>
                <a:latin typeface="CG Omega" pitchFamily="34" charset="0"/>
                <a:ea typeface="Times New Roman" pitchFamily="18" charset="0"/>
                <a:cs typeface="Arial" pitchFamily="34" charset="0"/>
              </a:rPr>
              <a:t>deposited in </a:t>
            </a:r>
            <a:r>
              <a:rPr lang="en-GB" sz="2000" kern="1200" dirty="0" smtClean="0">
                <a:solidFill>
                  <a:srgbClr val="376092"/>
                </a:solidFill>
                <a:latin typeface="CG Omega" pitchFamily="34" charset="0"/>
                <a:ea typeface="Times New Roman" pitchFamily="18" charset="0"/>
                <a:cs typeface="Arial" pitchFamily="34" charset="0"/>
              </a:rPr>
              <a:t>the institution’s </a:t>
            </a:r>
            <a:r>
              <a:rPr lang="en-GB" sz="2000" kern="1200" dirty="0">
                <a:solidFill>
                  <a:srgbClr val="376092"/>
                </a:solidFill>
                <a:latin typeface="CG Omega" pitchFamily="34" charset="0"/>
                <a:ea typeface="Times New Roman" pitchFamily="18" charset="0"/>
                <a:cs typeface="Arial" pitchFamily="34" charset="0"/>
              </a:rPr>
              <a:t>repository, go ahead.</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Establish a link with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Inform your OACP</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11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6</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a:t>
            </a:r>
            <a:r>
              <a:rPr lang="en-GB" sz="2000" kern="1200" dirty="0">
                <a:solidFill>
                  <a:srgbClr val="376092"/>
                </a:solidFill>
                <a:latin typeface="CG Omega" pitchFamily="34" charset="0"/>
                <a:ea typeface="Times New Roman" pitchFamily="18" charset="0"/>
                <a:cs typeface="Arial" pitchFamily="34" charset="0"/>
              </a:rPr>
              <a:t>you did not deposit with a co-funder or your institution,</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check if your institution’s OA policy decided for consolidated</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batch (by the OACP) or individual (by you) imports into</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and import </a:t>
            </a:r>
            <a:r>
              <a:rPr lang="en-GB" sz="2000" kern="1200" dirty="0" smtClean="0">
                <a:solidFill>
                  <a:srgbClr val="376092"/>
                </a:solidFill>
                <a:latin typeface="CG Omega" pitchFamily="34" charset="0"/>
                <a:ea typeface="Times New Roman" pitchFamily="18" charset="0"/>
                <a:cs typeface="Arial" pitchFamily="34" charset="0"/>
              </a:rPr>
              <a:t>the </a:t>
            </a:r>
            <a:r>
              <a:rPr lang="en-GB" sz="2000" kern="1200" dirty="0">
                <a:solidFill>
                  <a:srgbClr val="376092"/>
                </a:solidFill>
                <a:latin typeface="CG Omega" pitchFamily="34" charset="0"/>
                <a:ea typeface="Times New Roman" pitchFamily="18" charset="0"/>
                <a:cs typeface="Arial" pitchFamily="34" charset="0"/>
              </a:rPr>
              <a:t>Monograph or Catalogue </a:t>
            </a:r>
            <a:r>
              <a:rPr lang="en-GB" sz="2000" kern="1200" dirty="0" smtClean="0">
                <a:solidFill>
                  <a:srgbClr val="376092"/>
                </a:solidFill>
                <a:latin typeface="CG Omega" pitchFamily="34" charset="0"/>
                <a:ea typeface="Times New Roman" pitchFamily="18" charset="0"/>
                <a:cs typeface="Arial" pitchFamily="34" charset="0"/>
              </a:rPr>
              <a:t>with</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Metadata within </a:t>
            </a:r>
            <a:r>
              <a:rPr lang="en-GB" sz="2000" kern="1200" dirty="0">
                <a:solidFill>
                  <a:srgbClr val="376092"/>
                </a:solidFill>
                <a:latin typeface="CG Omega" pitchFamily="34" charset="0"/>
                <a:ea typeface="Times New Roman" pitchFamily="18" charset="0"/>
                <a:cs typeface="Arial" pitchFamily="34" charset="0"/>
              </a:rPr>
              <a:t>3 </a:t>
            </a:r>
            <a:r>
              <a:rPr lang="en-GB" sz="2000" kern="1200" dirty="0" smtClean="0">
                <a:solidFill>
                  <a:srgbClr val="376092"/>
                </a:solidFill>
                <a:latin typeface="CG Omega" pitchFamily="34" charset="0"/>
                <a:ea typeface="Times New Roman" pitchFamily="18" charset="0"/>
                <a:cs typeface="Arial" pitchFamily="34" charset="0"/>
              </a:rPr>
              <a:t>months</a:t>
            </a: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after </a:t>
            </a:r>
            <a:r>
              <a:rPr lang="en-GB" sz="2000" kern="1200" dirty="0">
                <a:solidFill>
                  <a:srgbClr val="376092"/>
                </a:solidFill>
                <a:latin typeface="CG Omega" pitchFamily="34" charset="0"/>
                <a:ea typeface="Times New Roman" pitchFamily="18" charset="0"/>
                <a:cs typeface="Arial" pitchFamily="34" charset="0"/>
              </a:rPr>
              <a:t>acceptance </a:t>
            </a:r>
            <a:r>
              <a:rPr lang="en-GB" sz="2000" kern="1200" dirty="0" smtClean="0">
                <a:solidFill>
                  <a:srgbClr val="376092"/>
                </a:solidFill>
                <a:latin typeface="CG Omega" pitchFamily="34" charset="0"/>
                <a:ea typeface="Times New Roman" pitchFamily="18" charset="0"/>
                <a:cs typeface="Arial" pitchFamily="34" charset="0"/>
              </a:rPr>
              <a:t>for publication</a:t>
            </a:r>
            <a:r>
              <a:rPr lang="en-GB" sz="2000" kern="1200" dirty="0">
                <a:solidFill>
                  <a:srgbClr val="376092"/>
                </a:solidFill>
                <a:latin typeface="CG Omega" pitchFamily="34" charset="0"/>
                <a:ea typeface="Times New Roman" pitchFamily="18" charset="0"/>
                <a:cs typeface="Arial" pitchFamily="34" charset="0"/>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65612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3. </a:t>
            </a:r>
            <a:r>
              <a:rPr lang="en-GB" sz="2000" b="1" kern="1200" dirty="0" smtClean="0">
                <a:solidFill>
                  <a:srgbClr val="376092"/>
                </a:solidFill>
                <a:latin typeface="CG Omega" pitchFamily="34" charset="0"/>
                <a:ea typeface="Times New Roman" pitchFamily="18" charset="0"/>
                <a:cs typeface="Arial" pitchFamily="34" charset="0"/>
              </a:rPr>
              <a:t>Monographs and Catalogues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7030A0"/>
                </a:solidFill>
                <a:latin typeface="CG Omega" pitchFamily="34" charset="0"/>
                <a:ea typeface="Times New Roman" pitchFamily="18" charset="0"/>
                <a:cs typeface="Arial" pitchFamily="34" charset="0"/>
              </a:rPr>
              <a:t>Step 7</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br>
              <a:rPr lang="en-GB" sz="2000" kern="1200" dirty="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376092"/>
                </a:solidFill>
                <a:latin typeface="CG Omega" pitchFamily="34" charset="0"/>
                <a:ea typeface="Times New Roman" pitchFamily="18" charset="0"/>
                <a:cs typeface="Arial" pitchFamily="34" charset="0"/>
              </a:rPr>
              <a:t>Does </a:t>
            </a:r>
            <a:r>
              <a:rPr lang="en-GB" sz="2000" kern="1200" dirty="0" smtClean="0">
                <a:solidFill>
                  <a:srgbClr val="376092"/>
                </a:solidFill>
                <a:latin typeface="CG Omega" pitchFamily="34" charset="0"/>
                <a:ea typeface="Times New Roman" pitchFamily="18" charset="0"/>
                <a:cs typeface="Arial" pitchFamily="34" charset="0"/>
              </a:rPr>
              <a:t>the Monograph or Catalogue need exceptional</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Protection ? Inform </a:t>
            </a:r>
            <a:r>
              <a:rPr lang="en-GB" sz="2000" kern="1200" dirty="0">
                <a:solidFill>
                  <a:srgbClr val="376092"/>
                </a:solidFill>
                <a:latin typeface="CG Omega" pitchFamily="34" charset="0"/>
                <a:ea typeface="Times New Roman" pitchFamily="18" charset="0"/>
                <a:cs typeface="Arial" pitchFamily="34" charset="0"/>
              </a:rPr>
              <a:t>your </a:t>
            </a:r>
            <a:r>
              <a:rPr lang="en-GB" sz="2000" kern="1200" dirty="0">
                <a:solidFill>
                  <a:srgbClr val="FF6600"/>
                </a:solidFill>
                <a:latin typeface="CG Omega" pitchFamily="34" charset="0"/>
                <a:ea typeface="Times New Roman" pitchFamily="18" charset="0"/>
                <a:cs typeface="Arial" pitchFamily="34" charset="0"/>
              </a:rPr>
              <a:t>Open Access Contact </a:t>
            </a:r>
            <a:r>
              <a:rPr lang="en-GB" sz="2000" kern="1200" dirty="0" smtClean="0">
                <a:solidFill>
                  <a:srgbClr val="FF6600"/>
                </a:solidFill>
                <a:latin typeface="CG Omega" pitchFamily="34" charset="0"/>
                <a:ea typeface="Times New Roman" pitchFamily="18" charset="0"/>
                <a:cs typeface="Arial" pitchFamily="34" charset="0"/>
              </a:rPr>
              <a:t>Person.</a:t>
            </a: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1400" dirty="0">
                <a:solidFill>
                  <a:srgbClr val="376092"/>
                </a:solidFill>
              </a:rPr>
              <a:t>Protection can be invoked on bases of quality, strategic, security, commercial</a:t>
            </a:r>
            <a:br>
              <a:rPr lang="en-GB" sz="1400" dirty="0">
                <a:solidFill>
                  <a:srgbClr val="376092"/>
                </a:solidFill>
              </a:rPr>
            </a:br>
            <a:r>
              <a:rPr lang="en-GB" sz="1400" dirty="0">
                <a:solidFill>
                  <a:srgbClr val="376092"/>
                </a:solidFill>
              </a:rPr>
              <a:t>	(patent-related) or privacy reasons.</a:t>
            </a:r>
            <a:br>
              <a:rPr lang="en-GB" sz="1400" dirty="0">
                <a:solidFill>
                  <a:srgbClr val="376092"/>
                </a:solidFill>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The OACP submits your request to the </a:t>
            </a:r>
            <a:r>
              <a:rPr lang="en-GB" sz="2000" kern="1200" dirty="0" err="1" smtClean="0">
                <a:solidFill>
                  <a:srgbClr val="FF6600"/>
                </a:solidFill>
                <a:latin typeface="CG Omega" pitchFamily="34" charset="0"/>
                <a:ea typeface="Times New Roman" pitchFamily="18" charset="0"/>
                <a:cs typeface="Arial" pitchFamily="34" charset="0"/>
              </a:rPr>
              <a:t>Orfeo</a:t>
            </a:r>
            <a:r>
              <a:rPr lang="en-GB" sz="2000" kern="1200" dirty="0" smtClean="0">
                <a:solidFill>
                  <a:srgbClr val="FF6600"/>
                </a:solidFill>
                <a:latin typeface="CG Omega" pitchFamily="34" charset="0"/>
                <a:ea typeface="Times New Roman" pitchFamily="18" charset="0"/>
                <a:cs typeface="Arial" pitchFamily="34" charset="0"/>
              </a:rPr>
              <a:t> Helpdesk</a:t>
            </a:r>
            <a:r>
              <a:rPr lang="en-GB" sz="2000" kern="1200" dirty="0" smtClean="0">
                <a:solidFill>
                  <a:srgbClr val="376092"/>
                </a:solidFill>
                <a:latin typeface="CG Omega" pitchFamily="34" charset="0"/>
                <a:ea typeface="Times New Roman" pitchFamily="18" charset="0"/>
                <a:cs typeface="Arial" pitchFamily="34" charset="0"/>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448539"/>
            <a:ext cx="648072" cy="936103"/>
          </a:xfrm>
          <a:prstGeom prst="downArrow">
            <a:avLst/>
          </a:prstGeom>
          <a:gradFill>
            <a:gsLst>
              <a:gs pos="0">
                <a:schemeClr val="bg1"/>
              </a:gs>
              <a:gs pos="50000">
                <a:srgbClr val="7030A0"/>
              </a:gs>
              <a:gs pos="100000">
                <a:srgbClr val="7030A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992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1</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a:t>
            </a:r>
            <a:r>
              <a:rPr lang="en-GB" sz="2000" kern="1200" dirty="0">
                <a:solidFill>
                  <a:srgbClr val="376092"/>
                </a:solidFill>
                <a:latin typeface="CG Omega" pitchFamily="34" charset="0"/>
                <a:ea typeface="Times New Roman" pitchFamily="18" charset="0"/>
                <a:cs typeface="Arial" pitchFamily="34" charset="0"/>
              </a:rPr>
              <a:t>you decided to publish digitally, you may retrieve up to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1.300 </a:t>
            </a:r>
            <a:r>
              <a:rPr lang="en-GB" sz="2000" kern="1200" dirty="0">
                <a:solidFill>
                  <a:srgbClr val="376092"/>
                </a:solidFill>
                <a:latin typeface="CG Omega" pitchFamily="34" charset="0"/>
                <a:ea typeface="Times New Roman" pitchFamily="18" charset="0"/>
                <a:cs typeface="Arial" pitchFamily="34" charset="0"/>
              </a:rPr>
              <a:t>€ + 20% of the outstanding sum from your BELSPO</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Grant to pay for APC provided some conditions are met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58238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400" dirty="0">
                <a:solidFill>
                  <a:srgbClr val="376092"/>
                </a:solidFill>
              </a:rPr>
              <a:t/>
            </a:r>
            <a:br>
              <a:rPr lang="en-GB" sz="1400" dirty="0">
                <a:solidFill>
                  <a:srgbClr val="376092"/>
                </a:solidFill>
              </a:rPr>
            </a:br>
            <a:r>
              <a:rPr lang="en-GB" sz="1400" dirty="0" smtClean="0">
                <a:solidFill>
                  <a:srgbClr val="376092"/>
                </a:solidFill>
              </a:rPr>
              <a:t>a.  The </a:t>
            </a:r>
            <a:r>
              <a:rPr lang="en-GB" sz="1400" dirty="0">
                <a:solidFill>
                  <a:srgbClr val="376092"/>
                </a:solidFill>
              </a:rPr>
              <a:t>journal of your choice has to be listed in recognised online directories  that index </a:t>
            </a:r>
            <a:r>
              <a:rPr lang="en-GB" sz="1400" dirty="0" smtClean="0">
                <a:solidFill>
                  <a:srgbClr val="376092"/>
                </a:solidFill>
              </a:rPr>
              <a:t>high</a:t>
            </a:r>
            <a:br>
              <a:rPr lang="en-GB" sz="1400" dirty="0" smtClean="0">
                <a:solidFill>
                  <a:srgbClr val="376092"/>
                </a:solidFill>
              </a:rPr>
            </a:br>
            <a:r>
              <a:rPr lang="en-GB" sz="1400" dirty="0" smtClean="0">
                <a:solidFill>
                  <a:srgbClr val="376092"/>
                </a:solidFill>
              </a:rPr>
              <a:t>     quality </a:t>
            </a:r>
            <a:r>
              <a:rPr lang="en-GB" sz="1400" dirty="0">
                <a:solidFill>
                  <a:srgbClr val="376092"/>
                </a:solidFill>
              </a:rPr>
              <a:t>Open Access peer-reviewed </a:t>
            </a:r>
            <a:r>
              <a:rPr lang="en-GB" sz="1400" dirty="0" smtClean="0">
                <a:solidFill>
                  <a:srgbClr val="376092"/>
                </a:solidFill>
              </a:rPr>
              <a:t>journals.</a:t>
            </a:r>
            <a:br>
              <a:rPr lang="en-GB" sz="1400" dirty="0" smtClean="0">
                <a:solidFill>
                  <a:srgbClr val="376092"/>
                </a:solidFill>
              </a:rPr>
            </a:br>
            <a:r>
              <a:rPr lang="en-GB" sz="1400" dirty="0">
                <a:solidFill>
                  <a:srgbClr val="376092"/>
                </a:solidFill>
              </a:rPr>
              <a:t/>
            </a:r>
            <a:br>
              <a:rPr lang="en-GB" sz="1400" dirty="0">
                <a:solidFill>
                  <a:srgbClr val="376092"/>
                </a:solidFill>
              </a:rPr>
            </a:br>
            <a:r>
              <a:rPr lang="en-GB" sz="1400" dirty="0" smtClean="0">
                <a:solidFill>
                  <a:srgbClr val="376092"/>
                </a:solidFill>
              </a:rPr>
              <a:t>b.  The </a:t>
            </a:r>
            <a:r>
              <a:rPr lang="en-GB" sz="1400" dirty="0">
                <a:solidFill>
                  <a:srgbClr val="376092"/>
                </a:solidFill>
              </a:rPr>
              <a:t>journal of your choice must meet the Principles of Transparency and Best Practice </a:t>
            </a:r>
            <a:r>
              <a:rPr lang="en-GB" sz="1400" dirty="0" smtClean="0">
                <a:solidFill>
                  <a:srgbClr val="376092"/>
                </a:solidFill>
              </a:rPr>
              <a:t>in</a:t>
            </a:r>
            <a:br>
              <a:rPr lang="en-GB" sz="1400" dirty="0" smtClean="0">
                <a:solidFill>
                  <a:srgbClr val="376092"/>
                </a:solidFill>
              </a:rPr>
            </a:br>
            <a:r>
              <a:rPr lang="en-GB" sz="1400" dirty="0">
                <a:solidFill>
                  <a:srgbClr val="376092"/>
                </a:solidFill>
              </a:rPr>
              <a:t> </a:t>
            </a:r>
            <a:r>
              <a:rPr lang="en-GB" sz="1400" dirty="0" smtClean="0">
                <a:solidFill>
                  <a:srgbClr val="376092"/>
                </a:solidFill>
              </a:rPr>
              <a:t>    Scholarly Publishing.</a:t>
            </a:r>
            <a:br>
              <a:rPr lang="en-GB" sz="1400" dirty="0" smtClean="0">
                <a:solidFill>
                  <a:srgbClr val="376092"/>
                </a:solidFill>
              </a:rPr>
            </a:br>
            <a:r>
              <a:rPr lang="en-GB" sz="1400" dirty="0">
                <a:solidFill>
                  <a:srgbClr val="376092"/>
                </a:solidFill>
              </a:rPr>
              <a:t/>
            </a:r>
            <a:br>
              <a:rPr lang="en-GB" sz="1400" dirty="0">
                <a:solidFill>
                  <a:srgbClr val="376092"/>
                </a:solidFill>
              </a:rPr>
            </a:br>
            <a:r>
              <a:rPr lang="en-GB" sz="1400" dirty="0" smtClean="0">
                <a:solidFill>
                  <a:srgbClr val="376092"/>
                </a:solidFill>
              </a:rPr>
              <a:t>c.  The </a:t>
            </a:r>
            <a:r>
              <a:rPr lang="en-GB" sz="1400" dirty="0">
                <a:solidFill>
                  <a:srgbClr val="376092"/>
                </a:solidFill>
              </a:rPr>
              <a:t>publisher must divulge the average APC paid for the journal of your choice. </a:t>
            </a:r>
            <a:r>
              <a:rPr lang="en-GB" sz="1400" dirty="0" smtClean="0">
                <a:solidFill>
                  <a:srgbClr val="376092"/>
                </a:solidFill>
              </a:rPr>
              <a:t/>
            </a:r>
            <a:br>
              <a:rPr lang="en-GB" sz="1400" dirty="0" smtClean="0">
                <a:solidFill>
                  <a:srgbClr val="376092"/>
                </a:solidFill>
              </a:rPr>
            </a:br>
            <a:r>
              <a:rPr lang="en-GB" sz="1400" dirty="0">
                <a:solidFill>
                  <a:srgbClr val="376092"/>
                </a:solidFill>
              </a:rPr>
              <a:t/>
            </a:r>
            <a:br>
              <a:rPr lang="en-GB" sz="1400" dirty="0">
                <a:solidFill>
                  <a:srgbClr val="376092"/>
                </a:solidFill>
              </a:rPr>
            </a:br>
            <a:r>
              <a:rPr lang="en-GB" sz="1400" dirty="0" smtClean="0">
                <a:solidFill>
                  <a:srgbClr val="376092"/>
                </a:solidFill>
              </a:rPr>
              <a:t>d.  The </a:t>
            </a:r>
            <a:r>
              <a:rPr lang="en-GB" sz="1400" dirty="0">
                <a:solidFill>
                  <a:srgbClr val="376092"/>
                </a:solidFill>
              </a:rPr>
              <a:t>journal of your choice may not be a hybrid </a:t>
            </a:r>
            <a:r>
              <a:rPr lang="en-GB" sz="1400" dirty="0" smtClean="0">
                <a:solidFill>
                  <a:srgbClr val="376092"/>
                </a:solidFill>
              </a:rPr>
              <a:t>journal </a:t>
            </a:r>
            <a:r>
              <a:rPr lang="en-GB" sz="1400" dirty="0">
                <a:solidFill>
                  <a:srgbClr val="376092"/>
                </a:solidFill>
              </a:rPr>
              <a:t>unless you can submit proof </a:t>
            </a:r>
            <a:r>
              <a:rPr lang="en-GB" sz="1400" dirty="0" smtClean="0">
                <a:solidFill>
                  <a:srgbClr val="376092"/>
                </a:solidFill>
              </a:rPr>
              <a:t>that</a:t>
            </a:r>
            <a:br>
              <a:rPr lang="en-GB" sz="1400" dirty="0" smtClean="0">
                <a:solidFill>
                  <a:srgbClr val="376092"/>
                </a:solidFill>
              </a:rPr>
            </a:br>
            <a:r>
              <a:rPr lang="en-GB" sz="1400" dirty="0" smtClean="0">
                <a:solidFill>
                  <a:srgbClr val="376092"/>
                </a:solidFill>
              </a:rPr>
              <a:t>     'double </a:t>
            </a:r>
            <a:r>
              <a:rPr lang="en-GB" sz="1400" dirty="0">
                <a:solidFill>
                  <a:srgbClr val="376092"/>
                </a:solidFill>
              </a:rPr>
              <a:t>dipping' does not occur with any library under BELSPO tutelage. </a:t>
            </a:r>
            <a:r>
              <a:rPr lang="en-GB" sz="1400" dirty="0" smtClean="0">
                <a:solidFill>
                  <a:srgbClr val="376092"/>
                </a:solidFill>
              </a:rPr>
              <a:t/>
            </a:r>
            <a:br>
              <a:rPr lang="en-GB" sz="1400" dirty="0" smtClean="0">
                <a:solidFill>
                  <a:srgbClr val="376092"/>
                </a:solidFill>
              </a:rPr>
            </a:br>
            <a:r>
              <a:rPr lang="en-GB" sz="1400" dirty="0">
                <a:solidFill>
                  <a:srgbClr val="376092"/>
                </a:solidFill>
              </a:rPr>
              <a:t/>
            </a:r>
            <a:br>
              <a:rPr lang="en-GB" sz="1400" dirty="0">
                <a:solidFill>
                  <a:srgbClr val="376092"/>
                </a:solidFill>
              </a:rPr>
            </a:br>
            <a:r>
              <a:rPr lang="en-GB" sz="1400" dirty="0" smtClean="0">
                <a:solidFill>
                  <a:srgbClr val="376092"/>
                </a:solidFill>
              </a:rPr>
              <a:t>e.  The </a:t>
            </a:r>
            <a:r>
              <a:rPr lang="en-GB" sz="1400" dirty="0">
                <a:solidFill>
                  <a:srgbClr val="376092"/>
                </a:solidFill>
              </a:rPr>
              <a:t>publisher does not have differential charges for Creative Commons (CC) licenses</a:t>
            </a:r>
            <a:r>
              <a:rPr lang="en-GB" sz="1400" dirty="0" smtClean="0">
                <a:solidFill>
                  <a:srgbClr val="376092"/>
                </a:solidFill>
              </a:rPr>
              <a:t>.</a:t>
            </a:r>
            <a:br>
              <a:rPr lang="en-GB" sz="1400" dirty="0" smtClean="0">
                <a:solidFill>
                  <a:srgbClr val="376092"/>
                </a:solidFill>
              </a:rPr>
            </a:br>
            <a:r>
              <a:rPr lang="en-GB" sz="1400" dirty="0">
                <a:solidFill>
                  <a:srgbClr val="376092"/>
                </a:solidFill>
              </a:rPr>
              <a:t/>
            </a:r>
            <a:br>
              <a:rPr lang="en-GB" sz="1400" dirty="0">
                <a:solidFill>
                  <a:srgbClr val="376092"/>
                </a:solidFill>
              </a:rPr>
            </a:br>
            <a:r>
              <a:rPr lang="en-GB" sz="1400" dirty="0" smtClean="0">
                <a:solidFill>
                  <a:srgbClr val="376092"/>
                </a:solidFill>
              </a:rPr>
              <a:t>f.   No bundled </a:t>
            </a:r>
            <a:r>
              <a:rPr lang="en-GB" sz="1400" dirty="0">
                <a:solidFill>
                  <a:srgbClr val="376092"/>
                </a:solidFill>
              </a:rPr>
              <a:t>APC deal at a fixed sum per timeframe with the journal of your choice</a:t>
            </a:r>
            <a:r>
              <a:rPr lang="en-GB" sz="1400" dirty="0" smtClean="0">
                <a:solidFill>
                  <a:srgbClr val="376092"/>
                </a:solidFill>
              </a:rPr>
              <a:t>.</a:t>
            </a:r>
            <a:endParaRPr lang="en-GB"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7312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2</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Negotiate </a:t>
            </a:r>
            <a:r>
              <a:rPr lang="en-GB" sz="2000" kern="1200" dirty="0">
                <a:solidFill>
                  <a:srgbClr val="376092"/>
                </a:solidFill>
                <a:latin typeface="CG Omega" pitchFamily="34" charset="0"/>
                <a:ea typeface="Times New Roman" pitchFamily="18" charset="0"/>
                <a:cs typeface="Arial" pitchFamily="34" charset="0"/>
              </a:rPr>
              <a:t>a preliminary publication of the Article’s Pre </a:t>
            </a:r>
            <a:r>
              <a:rPr lang="en-GB" sz="2000" kern="1200" dirty="0" smtClean="0">
                <a:solidFill>
                  <a:srgbClr val="376092"/>
                </a:solidFill>
                <a:latin typeface="CG Omega" pitchFamily="34" charset="0"/>
                <a:ea typeface="Times New Roman" pitchFamily="18" charset="0"/>
                <a:cs typeface="Arial" pitchFamily="34" charset="0"/>
              </a:rPr>
              <a:t>Print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or </a:t>
            </a:r>
            <a:r>
              <a:rPr lang="en-GB" sz="2000" kern="1200" dirty="0">
                <a:solidFill>
                  <a:srgbClr val="376092"/>
                </a:solidFill>
                <a:latin typeface="CG Omega" pitchFamily="34" charset="0"/>
                <a:ea typeface="Times New Roman" pitchFamily="18" charset="0"/>
                <a:cs typeface="Arial" pitchFamily="34" charset="0"/>
              </a:rPr>
              <a:t>Post Print in an Institutional Open Access </a:t>
            </a:r>
            <a:r>
              <a:rPr lang="en-GB" sz="2000" kern="1200" dirty="0" smtClean="0">
                <a:solidFill>
                  <a:srgbClr val="376092"/>
                </a:solidFill>
                <a:latin typeface="CG Omega" pitchFamily="34" charset="0"/>
                <a:ea typeface="Times New Roman" pitchFamily="18" charset="0"/>
                <a:cs typeface="Arial" pitchFamily="34" charset="0"/>
              </a:rPr>
              <a:t>Repository</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upon </a:t>
            </a:r>
            <a:r>
              <a:rPr lang="en-GB" sz="2000" kern="1200" dirty="0">
                <a:solidFill>
                  <a:srgbClr val="376092"/>
                </a:solidFill>
                <a:latin typeface="CG Omega" pitchFamily="34" charset="0"/>
                <a:ea typeface="Times New Roman" pitchFamily="18" charset="0"/>
                <a:cs typeface="Arial" pitchFamily="34" charset="0"/>
              </a:rPr>
              <a:t>acceptance of publication.</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6705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3</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Once </a:t>
            </a:r>
            <a:r>
              <a:rPr lang="en-GB" sz="2000" kern="1200" dirty="0">
                <a:solidFill>
                  <a:srgbClr val="376092"/>
                </a:solidFill>
                <a:latin typeface="CG Omega" pitchFamily="34" charset="0"/>
                <a:ea typeface="Times New Roman" pitchFamily="18" charset="0"/>
                <a:cs typeface="Arial" pitchFamily="34" charset="0"/>
              </a:rPr>
              <a:t>your digital publication has been made Open Access,</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deposit a copy in your institution’s Repository (with link to</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or in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for archiving.</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7440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err="1" smtClean="0">
                <a:solidFill>
                  <a:srgbClr val="FF6600"/>
                </a:solidFill>
                <a:latin typeface="CG Omega" pitchFamily="34" charset="0"/>
                <a:ea typeface="Times New Roman" pitchFamily="18" charset="0"/>
                <a:cs typeface="Arial" pitchFamily="34" charset="0"/>
              </a:rPr>
              <a:t>What</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is</a:t>
            </a:r>
            <a:r>
              <a:rPr lang="fr-BE" sz="3400" kern="1200" dirty="0" smtClean="0">
                <a:solidFill>
                  <a:srgbClr val="FF6600"/>
                </a:solidFill>
                <a:latin typeface="CG Omega" pitchFamily="34" charset="0"/>
                <a:ea typeface="Times New Roman" pitchFamily="18" charset="0"/>
                <a:cs typeface="Arial" pitchFamily="34" charset="0"/>
              </a:rPr>
              <a:t> Open Access for BELSPO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en-GB" sz="2400" kern="1200" dirty="0">
                <a:solidFill>
                  <a:srgbClr val="376092"/>
                </a:solidFill>
                <a:latin typeface="CG Omega" pitchFamily="34" charset="0"/>
                <a:ea typeface="Times New Roman" pitchFamily="18" charset="0"/>
                <a:cs typeface="Arial" pitchFamily="34" charset="0"/>
              </a:rPr>
              <a:t>These research results are being made available in compliance with international OA principles :</a:t>
            </a:r>
            <a:br>
              <a:rPr lang="en-GB" sz="2400" kern="1200" dirty="0">
                <a:solidFill>
                  <a:srgbClr val="376092"/>
                </a:solidFill>
                <a:latin typeface="CG Omega" pitchFamily="34" charset="0"/>
                <a:ea typeface="Times New Roman" pitchFamily="18" charset="0"/>
                <a:cs typeface="Arial" pitchFamily="34" charset="0"/>
              </a:rPr>
            </a:br>
            <a:r>
              <a:rPr lang="en-GB" sz="2400" kern="1200" dirty="0">
                <a:solidFill>
                  <a:srgbClr val="376092"/>
                </a:solidFill>
                <a:latin typeface="CG Omega" pitchFamily="34" charset="0"/>
                <a:ea typeface="Times New Roman" pitchFamily="18" charset="0"/>
                <a:cs typeface="Arial" pitchFamily="34" charset="0"/>
              </a:rPr>
              <a:t/>
            </a:r>
            <a:br>
              <a:rPr lang="en-GB" sz="2400" kern="1200" dirty="0">
                <a:solidFill>
                  <a:srgbClr val="376092"/>
                </a:solidFill>
                <a:latin typeface="CG Omega" pitchFamily="34" charset="0"/>
                <a:ea typeface="Times New Roman" pitchFamily="18" charset="0"/>
                <a:cs typeface="Arial" pitchFamily="34" charset="0"/>
              </a:rPr>
            </a:br>
            <a:r>
              <a:rPr lang="en-GB" sz="1600" kern="1200" dirty="0" smtClean="0">
                <a:solidFill>
                  <a:srgbClr val="376092"/>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a:solidFill>
                  <a:srgbClr val="00B050"/>
                </a:solidFill>
                <a:latin typeface="CG Omega" pitchFamily="34" charset="0"/>
                <a:ea typeface="Times New Roman" pitchFamily="18" charset="0"/>
                <a:cs typeface="Arial" pitchFamily="34" charset="0"/>
              </a:rPr>
              <a:t>On line</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a:t>
            </a:r>
            <a:r>
              <a:rPr lang="en-GB" sz="2000" kern="1200" dirty="0">
                <a:solidFill>
                  <a:srgbClr val="00B050"/>
                </a:solidFill>
                <a:latin typeface="CG Omega" pitchFamily="34" charset="0"/>
                <a:ea typeface="Times New Roman" pitchFamily="18" charset="0"/>
                <a:cs typeface="Arial" pitchFamily="34" charset="0"/>
              </a:rPr>
              <a:t>Free</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a:t>
            </a:r>
            <a:r>
              <a:rPr lang="en-GB" sz="2000" kern="1200" dirty="0">
                <a:solidFill>
                  <a:srgbClr val="00B050"/>
                </a:solidFill>
                <a:latin typeface="CG Omega" pitchFamily="34" charset="0"/>
                <a:ea typeface="Times New Roman" pitchFamily="18" charset="0"/>
                <a:cs typeface="Arial" pitchFamily="34" charset="0"/>
              </a:rPr>
              <a:t>In full text</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a:t>
            </a:r>
            <a:r>
              <a:rPr lang="en-GB" sz="2000" kern="1200" dirty="0">
                <a:solidFill>
                  <a:srgbClr val="00B050"/>
                </a:solidFill>
                <a:latin typeface="CG Omega" pitchFamily="34" charset="0"/>
                <a:ea typeface="Times New Roman" pitchFamily="18" charset="0"/>
                <a:cs typeface="Arial" pitchFamily="34" charset="0"/>
              </a:rPr>
              <a:t>To be shared </a:t>
            </a:r>
            <a:r>
              <a:rPr lang="en-GB" sz="2000" kern="1200" dirty="0" smtClean="0">
                <a:solidFill>
                  <a:srgbClr val="00B050"/>
                </a:solidFill>
                <a:latin typeface="CG Omega" pitchFamily="34" charset="0"/>
                <a:ea typeface="Times New Roman" pitchFamily="18" charset="0"/>
                <a:cs typeface="Arial" pitchFamily="34" charset="0"/>
              </a:rPr>
              <a:t>automatically with the </a:t>
            </a:r>
            <a:r>
              <a:rPr lang="en-GB" sz="2000" kern="1200" dirty="0">
                <a:solidFill>
                  <a:srgbClr val="00B050"/>
                </a:solidFill>
                <a:latin typeface="CG Omega" pitchFamily="34" charset="0"/>
                <a:ea typeface="Times New Roman" pitchFamily="18" charset="0"/>
                <a:cs typeface="Arial" pitchFamily="34" charset="0"/>
              </a:rPr>
              <a:t>OAI-PMH-protocol</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a:t>
            </a:r>
            <a:r>
              <a:rPr lang="en-GB" sz="2000" kern="1200" dirty="0">
                <a:solidFill>
                  <a:srgbClr val="00B050"/>
                </a:solidFill>
                <a:latin typeface="CG Omega" pitchFamily="34" charset="0"/>
                <a:ea typeface="Times New Roman" pitchFamily="18" charset="0"/>
                <a:cs typeface="Arial" pitchFamily="34" charset="0"/>
              </a:rPr>
              <a:t>… and thanks to the use of standard Dublin </a:t>
            </a:r>
            <a:r>
              <a:rPr lang="en-GB" sz="2000" kern="1200" dirty="0" smtClean="0">
                <a:solidFill>
                  <a:srgbClr val="00B050"/>
                </a:solidFill>
                <a:latin typeface="CG Omega" pitchFamily="34" charset="0"/>
                <a:ea typeface="Times New Roman" pitchFamily="18" charset="0"/>
                <a:cs typeface="Arial" pitchFamily="34" charset="0"/>
              </a:rPr>
              <a:t>Core Metadata</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a:r>
            <a:br>
              <a:rPr lang="fr-BE"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378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4</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Did </a:t>
            </a:r>
            <a:r>
              <a:rPr lang="en-GB" sz="2000" kern="1200" dirty="0">
                <a:solidFill>
                  <a:srgbClr val="376092"/>
                </a:solidFill>
                <a:latin typeface="CG Omega" pitchFamily="34" charset="0"/>
                <a:ea typeface="Times New Roman" pitchFamily="18" charset="0"/>
                <a:cs typeface="Arial" pitchFamily="34" charset="0"/>
              </a:rPr>
              <a:t>you decide to publish the </a:t>
            </a:r>
            <a:r>
              <a:rPr lang="en-GB" sz="2000" kern="1200" dirty="0" smtClean="0">
                <a:solidFill>
                  <a:srgbClr val="376092"/>
                </a:solidFill>
                <a:latin typeface="CG Omega" pitchFamily="34" charset="0"/>
                <a:ea typeface="Times New Roman" pitchFamily="18" charset="0"/>
                <a:cs typeface="Arial" pitchFamily="34" charset="0"/>
              </a:rPr>
              <a:t>Article in print </a:t>
            </a:r>
            <a:r>
              <a:rPr lang="en-GB" sz="2000" kern="1200" dirty="0">
                <a:solidFill>
                  <a:srgbClr val="376092"/>
                </a:solidFill>
                <a:latin typeface="CG Omega" pitchFamily="34" charset="0"/>
                <a:ea typeface="Times New Roman" pitchFamily="18" charset="0"/>
                <a:cs typeface="Arial" pitchFamily="34" charset="0"/>
              </a:rPr>
              <a:t>? Then a </a:t>
            </a:r>
            <a:r>
              <a:rPr lang="en-GB" sz="2000" kern="1200" dirty="0" smtClean="0">
                <a:solidFill>
                  <a:srgbClr val="376092"/>
                </a:solidFill>
                <a:latin typeface="CG Omega" pitchFamily="34" charset="0"/>
                <a:ea typeface="Times New Roman" pitchFamily="18" charset="0"/>
                <a:cs typeface="Arial" pitchFamily="34" charset="0"/>
              </a:rPr>
              <a:t>digital</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copy </a:t>
            </a:r>
            <a:r>
              <a:rPr lang="en-GB" sz="2000" kern="1200" dirty="0">
                <a:solidFill>
                  <a:srgbClr val="376092"/>
                </a:solidFill>
                <a:latin typeface="CG Omega" pitchFamily="34" charset="0"/>
                <a:ea typeface="Times New Roman" pitchFamily="18" charset="0"/>
                <a:cs typeface="Arial" pitchFamily="34" charset="0"/>
              </a:rPr>
              <a:t>will have to be deposited in </a:t>
            </a:r>
            <a:r>
              <a:rPr lang="en-GB" sz="2000" kern="1200" dirty="0" smtClean="0">
                <a:solidFill>
                  <a:srgbClr val="376092"/>
                </a:solidFill>
                <a:latin typeface="CG Omega" pitchFamily="34" charset="0"/>
                <a:ea typeface="Times New Roman" pitchFamily="18" charset="0"/>
                <a:cs typeface="Arial" pitchFamily="34" charset="0"/>
              </a:rPr>
              <a:t>a co-funder’s Repository,</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your </a:t>
            </a:r>
            <a:r>
              <a:rPr lang="en-GB" sz="2000" kern="1200" dirty="0">
                <a:solidFill>
                  <a:srgbClr val="376092"/>
                </a:solidFill>
                <a:latin typeface="CG Omega" pitchFamily="34" charset="0"/>
                <a:ea typeface="Times New Roman" pitchFamily="18" charset="0"/>
                <a:cs typeface="Arial" pitchFamily="34" charset="0"/>
              </a:rPr>
              <a:t>institution’s Repository (</a:t>
            </a:r>
            <a:r>
              <a:rPr lang="en-GB" sz="2000" kern="1200" dirty="0" smtClean="0">
                <a:solidFill>
                  <a:srgbClr val="376092"/>
                </a:solidFill>
                <a:latin typeface="CG Omega" pitchFamily="34" charset="0"/>
                <a:ea typeface="Times New Roman" pitchFamily="18" charset="0"/>
                <a:cs typeface="Arial" pitchFamily="34" charset="0"/>
              </a:rPr>
              <a:t>with links </a:t>
            </a:r>
            <a:r>
              <a:rPr lang="en-GB" sz="2000" kern="1200" dirty="0">
                <a:solidFill>
                  <a:srgbClr val="376092"/>
                </a:solidFill>
                <a:latin typeface="CG Omega" pitchFamily="34" charset="0"/>
                <a:ea typeface="Times New Roman" pitchFamily="18" charset="0"/>
                <a:cs typeface="Arial" pitchFamily="34" charset="0"/>
              </a:rPr>
              <a:t>to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or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805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5</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Check </a:t>
            </a:r>
            <a:r>
              <a:rPr lang="en-GB" sz="2000" kern="1200" dirty="0">
                <a:solidFill>
                  <a:srgbClr val="376092"/>
                </a:solidFill>
                <a:latin typeface="CG Omega" pitchFamily="34" charset="0"/>
                <a:ea typeface="Times New Roman" pitchFamily="18" charset="0"/>
                <a:cs typeface="Arial" pitchFamily="34" charset="0"/>
              </a:rPr>
              <a:t>the Sherpa-Romeo website for your journal’s </a:t>
            </a:r>
            <a:r>
              <a:rPr lang="en-GB" sz="2000" kern="1200" dirty="0" smtClean="0">
                <a:solidFill>
                  <a:srgbClr val="376092"/>
                </a:solidFill>
                <a:latin typeface="CG Omega" pitchFamily="34" charset="0"/>
                <a:ea typeface="Times New Roman" pitchFamily="18" charset="0"/>
                <a:cs typeface="Arial" pitchFamily="34" charset="0"/>
              </a:rPr>
              <a:t>Open</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Access Policy.</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1400" dirty="0">
                <a:solidFill>
                  <a:srgbClr val="376092"/>
                </a:solidFill>
              </a:rPr>
              <a:t>75% of them agree to Open Access to a Pre-Print, Post-Print or even the </a:t>
            </a:r>
            <a:r>
              <a:rPr lang="en-GB" sz="1400" dirty="0" smtClean="0">
                <a:solidFill>
                  <a:srgbClr val="376092"/>
                </a:solidFill>
              </a:rPr>
              <a:t>Publisher</a:t>
            </a:r>
            <a:br>
              <a:rPr lang="en-GB" sz="1400" dirty="0" smtClean="0">
                <a:solidFill>
                  <a:srgbClr val="376092"/>
                </a:solidFill>
              </a:rPr>
            </a:br>
            <a:r>
              <a:rPr lang="en-GB" sz="1400" dirty="0">
                <a:solidFill>
                  <a:srgbClr val="376092"/>
                </a:solidFill>
              </a:rPr>
              <a:t>	</a:t>
            </a:r>
            <a:r>
              <a:rPr lang="en-GB" sz="1400" dirty="0" smtClean="0">
                <a:solidFill>
                  <a:srgbClr val="376092"/>
                </a:solidFill>
              </a:rPr>
              <a:t>Version</a:t>
            </a:r>
            <a:r>
              <a:rPr lang="en-GB" sz="1400" dirty="0">
                <a:solidFill>
                  <a:srgbClr val="376092"/>
                </a:solidFill>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9213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6</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Tell </a:t>
            </a:r>
            <a:r>
              <a:rPr lang="en-GB" sz="2000" kern="1200" dirty="0">
                <a:solidFill>
                  <a:srgbClr val="376092"/>
                </a:solidFill>
                <a:latin typeface="CG Omega" pitchFamily="34" charset="0"/>
                <a:ea typeface="Times New Roman" pitchFamily="18" charset="0"/>
                <a:cs typeface="Arial" pitchFamily="34" charset="0"/>
              </a:rPr>
              <a:t>your journal that only the rights necessary for </a:t>
            </a:r>
            <a:r>
              <a:rPr lang="en-GB" sz="2000" kern="1200" dirty="0" smtClean="0">
                <a:solidFill>
                  <a:srgbClr val="376092"/>
                </a:solidFill>
                <a:latin typeface="CG Omega" pitchFamily="34" charset="0"/>
                <a:ea typeface="Times New Roman" pitchFamily="18" charset="0"/>
                <a:cs typeface="Arial" pitchFamily="34" charset="0"/>
              </a:rPr>
              <a:t>print</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publication </a:t>
            </a:r>
            <a:r>
              <a:rPr lang="en-GB" sz="2000" kern="1200" dirty="0">
                <a:solidFill>
                  <a:srgbClr val="376092"/>
                </a:solidFill>
                <a:latin typeface="CG Omega" pitchFamily="34" charset="0"/>
                <a:ea typeface="Times New Roman" pitchFamily="18" charset="0"/>
                <a:cs typeface="Arial" pitchFamily="34" charset="0"/>
              </a:rPr>
              <a:t>will be </a:t>
            </a:r>
            <a:r>
              <a:rPr lang="en-GB" sz="2000" kern="1200" dirty="0" smtClean="0">
                <a:solidFill>
                  <a:srgbClr val="376092"/>
                </a:solidFill>
                <a:latin typeface="CG Omega" pitchFamily="34" charset="0"/>
                <a:ea typeface="Times New Roman" pitchFamily="18" charset="0"/>
                <a:cs typeface="Arial" pitchFamily="34" charset="0"/>
              </a:rPr>
              <a:t>ceded.</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If </a:t>
            </a:r>
            <a:r>
              <a:rPr lang="en-GB" sz="2000" kern="1200" dirty="0">
                <a:solidFill>
                  <a:srgbClr val="376092"/>
                </a:solidFill>
                <a:latin typeface="CG Omega" pitchFamily="34" charset="0"/>
                <a:ea typeface="Times New Roman" pitchFamily="18" charset="0"/>
                <a:cs typeface="Arial" pitchFamily="34" charset="0"/>
              </a:rPr>
              <a:t>such is not possible grant the journal a </a:t>
            </a:r>
            <a:r>
              <a:rPr lang="en-GB" sz="2000" kern="1200" dirty="0" smtClean="0">
                <a:solidFill>
                  <a:srgbClr val="376092"/>
                </a:solidFill>
                <a:latin typeface="CG Omega" pitchFamily="34" charset="0"/>
                <a:ea typeface="Times New Roman" pitchFamily="18" charset="0"/>
                <a:cs typeface="Arial" pitchFamily="34" charset="0"/>
              </a:rPr>
              <a:t>nonexclusive</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licence </a:t>
            </a:r>
            <a:r>
              <a:rPr lang="en-GB" sz="2000" kern="1200" dirty="0">
                <a:solidFill>
                  <a:srgbClr val="376092"/>
                </a:solidFill>
                <a:latin typeface="CG Omega" pitchFamily="34" charset="0"/>
                <a:ea typeface="Times New Roman" pitchFamily="18" charset="0"/>
                <a:cs typeface="Arial" pitchFamily="34" charset="0"/>
              </a:rPr>
              <a:t>or add the Open Access Helpdesk provided </a:t>
            </a:r>
            <a:r>
              <a:rPr lang="en-GB" sz="2000" kern="1200" dirty="0" smtClean="0">
                <a:solidFill>
                  <a:srgbClr val="376092"/>
                </a:solidFill>
                <a:latin typeface="CG Omega" pitchFamily="34" charset="0"/>
                <a:ea typeface="Times New Roman" pitchFamily="18" charset="0"/>
                <a:cs typeface="Arial" pitchFamily="34" charset="0"/>
              </a:rPr>
              <a:t>annex</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to </a:t>
            </a:r>
            <a:r>
              <a:rPr lang="en-GB" sz="2000" kern="1200" dirty="0">
                <a:solidFill>
                  <a:srgbClr val="376092"/>
                </a:solidFill>
                <a:latin typeface="CG Omega" pitchFamily="34" charset="0"/>
                <a:ea typeface="Times New Roman" pitchFamily="18" charset="0"/>
                <a:cs typeface="Arial" pitchFamily="34" charset="0"/>
              </a:rPr>
              <a:t>the publication contract.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022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7</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376092"/>
                </a:solidFill>
                <a:latin typeface="CG Omega" pitchFamily="34" charset="0"/>
                <a:ea typeface="Times New Roman" pitchFamily="18" charset="0"/>
                <a:cs typeface="Arial" pitchFamily="34" charset="0"/>
              </a:rPr>
              <a:t>Negotiate the shortest </a:t>
            </a:r>
            <a:r>
              <a:rPr lang="en-GB" sz="2000" kern="1200" dirty="0" smtClean="0">
                <a:solidFill>
                  <a:srgbClr val="376092"/>
                </a:solidFill>
                <a:latin typeface="CG Omega" pitchFamily="34" charset="0"/>
                <a:ea typeface="Times New Roman" pitchFamily="18" charset="0"/>
                <a:cs typeface="Arial" pitchFamily="34" charset="0"/>
              </a:rPr>
              <a:t>possible embargo </a:t>
            </a:r>
            <a:r>
              <a:rPr lang="en-GB" sz="2000" kern="1200" dirty="0">
                <a:solidFill>
                  <a:srgbClr val="376092"/>
                </a:solidFill>
                <a:latin typeface="CG Omega" pitchFamily="34" charset="0"/>
                <a:ea typeface="Times New Roman" pitchFamily="18" charset="0"/>
                <a:cs typeface="Arial" pitchFamily="34" charset="0"/>
              </a:rPr>
              <a:t>period for </a:t>
            </a:r>
            <a:r>
              <a:rPr lang="en-GB" sz="2000" kern="1200" dirty="0" smtClean="0">
                <a:solidFill>
                  <a:srgbClr val="376092"/>
                </a:solidFill>
                <a:latin typeface="CG Omega" pitchFamily="34" charset="0"/>
                <a:ea typeface="Times New Roman" pitchFamily="18" charset="0"/>
                <a:cs typeface="Arial" pitchFamily="34" charset="0"/>
              </a:rPr>
              <a:t>your</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archived digital </a:t>
            </a:r>
            <a:r>
              <a:rPr lang="en-GB" sz="2000" kern="1200" dirty="0">
                <a:solidFill>
                  <a:srgbClr val="376092"/>
                </a:solidFill>
                <a:latin typeface="CG Omega" pitchFamily="34" charset="0"/>
                <a:ea typeface="Times New Roman" pitchFamily="18" charset="0"/>
                <a:cs typeface="Arial" pitchFamily="34" charset="0"/>
              </a:rPr>
              <a:t>copy and encode the embargo period </a:t>
            </a:r>
            <a:r>
              <a:rPr lang="en-GB" sz="2000" kern="1200" dirty="0" smtClean="0">
                <a:solidFill>
                  <a:srgbClr val="376092"/>
                </a:solidFill>
                <a:latin typeface="CG Omega" pitchFamily="34" charset="0"/>
                <a:ea typeface="Times New Roman" pitchFamily="18" charset="0"/>
                <a:cs typeface="Arial" pitchFamily="34" charset="0"/>
              </a:rPr>
              <a:t>in</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the Repository</a:t>
            </a:r>
            <a:r>
              <a:rPr lang="en-GB" sz="2000" kern="1200" dirty="0">
                <a:solidFill>
                  <a:srgbClr val="376092"/>
                </a:solidFill>
                <a:latin typeface="CG Omega" pitchFamily="34" charset="0"/>
                <a:ea typeface="Times New Roman" pitchFamily="18" charset="0"/>
                <a:cs typeface="Arial" pitchFamily="34" charset="0"/>
              </a:rPr>
              <a:t>.</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1400" dirty="0">
                <a:solidFill>
                  <a:srgbClr val="376092"/>
                </a:solidFill>
              </a:rPr>
              <a:t>Embargoes will in any case not be longer than 6 months for scientific, technical and</a:t>
            </a:r>
            <a:br>
              <a:rPr lang="en-GB" sz="1400" dirty="0">
                <a:solidFill>
                  <a:srgbClr val="376092"/>
                </a:solidFill>
              </a:rPr>
            </a:br>
            <a:r>
              <a:rPr lang="en-GB" sz="1400" dirty="0">
                <a:solidFill>
                  <a:srgbClr val="376092"/>
                </a:solidFill>
              </a:rPr>
              <a:t>	medical fields or of 12 months for humanities, arts and social sciences.</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421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8</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376092"/>
                </a:solidFill>
                <a:latin typeface="CG Omega" pitchFamily="34" charset="0"/>
                <a:ea typeface="Times New Roman" pitchFamily="18" charset="0"/>
                <a:cs typeface="Arial" pitchFamily="34" charset="0"/>
              </a:rPr>
              <a:t>I</a:t>
            </a:r>
            <a:r>
              <a:rPr lang="en-GB" sz="2000" kern="1200" dirty="0" smtClean="0">
                <a:solidFill>
                  <a:srgbClr val="376092"/>
                </a:solidFill>
                <a:latin typeface="CG Omega" pitchFamily="34" charset="0"/>
                <a:ea typeface="Times New Roman" pitchFamily="18" charset="0"/>
                <a:cs typeface="Arial" pitchFamily="34" charset="0"/>
              </a:rPr>
              <a:t>f </a:t>
            </a:r>
            <a:r>
              <a:rPr lang="en-GB" sz="2000" kern="1200" dirty="0">
                <a:solidFill>
                  <a:srgbClr val="376092"/>
                </a:solidFill>
                <a:latin typeface="CG Omega" pitchFamily="34" charset="0"/>
                <a:ea typeface="Times New Roman" pitchFamily="18" charset="0"/>
                <a:cs typeface="Arial" pitchFamily="34" charset="0"/>
              </a:rPr>
              <a:t>it has been convened that the Article be deposited in </a:t>
            </a:r>
            <a:r>
              <a:rPr lang="en-GB" sz="2000" kern="1200" dirty="0" smtClean="0">
                <a:solidFill>
                  <a:srgbClr val="376092"/>
                </a:solidFill>
                <a:latin typeface="CG Omega" pitchFamily="34" charset="0"/>
                <a:ea typeface="Times New Roman" pitchFamily="18" charset="0"/>
                <a:cs typeface="Arial" pitchFamily="34" charset="0"/>
              </a:rPr>
              <a:t>a</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co-funder’s </a:t>
            </a:r>
            <a:r>
              <a:rPr lang="en-GB" sz="2000" kern="1200" dirty="0">
                <a:solidFill>
                  <a:srgbClr val="376092"/>
                </a:solidFill>
                <a:latin typeface="CG Omega" pitchFamily="34" charset="0"/>
                <a:ea typeface="Times New Roman" pitchFamily="18" charset="0"/>
                <a:cs typeface="Arial" pitchFamily="34" charset="0"/>
              </a:rPr>
              <a:t>OA repository, go ahead.</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Establish a link with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Inform your </a:t>
            </a:r>
            <a:r>
              <a:rPr lang="en-GB" sz="2000" kern="1200" dirty="0" smtClean="0">
                <a:solidFill>
                  <a:srgbClr val="376092"/>
                </a:solidFill>
                <a:latin typeface="CG Omega" pitchFamily="34" charset="0"/>
                <a:ea typeface="Times New Roman" pitchFamily="18" charset="0"/>
                <a:cs typeface="Arial" pitchFamily="34" charset="0"/>
              </a:rPr>
              <a:t>OACP.</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3396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9</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a:t>
            </a:r>
            <a:r>
              <a:rPr lang="en-GB" sz="2000" kern="1200" dirty="0">
                <a:solidFill>
                  <a:srgbClr val="376092"/>
                </a:solidFill>
                <a:latin typeface="CG Omega" pitchFamily="34" charset="0"/>
                <a:ea typeface="Times New Roman" pitchFamily="18" charset="0"/>
                <a:cs typeface="Arial" pitchFamily="34" charset="0"/>
              </a:rPr>
              <a:t>your institution requires the Article to be deposited in the</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institution’s repository, go ahead.</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Establish a link with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Inform your OACP</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710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10</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If </a:t>
            </a:r>
            <a:r>
              <a:rPr lang="en-GB" sz="2000" kern="1200" dirty="0">
                <a:solidFill>
                  <a:srgbClr val="376092"/>
                </a:solidFill>
                <a:latin typeface="CG Omega" pitchFamily="34" charset="0"/>
                <a:ea typeface="Times New Roman" pitchFamily="18" charset="0"/>
                <a:cs typeface="Arial" pitchFamily="34" charset="0"/>
              </a:rPr>
              <a:t>you did not deposit with a co-funder or your institution,</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check if your institution’s OA policy decided for consolidated</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batch (by the OACP) or individual (by you) imports into</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err="1">
                <a:solidFill>
                  <a:srgbClr val="376092"/>
                </a:solidFill>
                <a:latin typeface="CG Omega" pitchFamily="34" charset="0"/>
                <a:ea typeface="Times New Roman" pitchFamily="18" charset="0"/>
                <a:cs typeface="Arial" pitchFamily="34" charset="0"/>
              </a:rPr>
              <a:t>Orfeo</a:t>
            </a:r>
            <a:r>
              <a:rPr lang="en-GB" sz="2000" kern="1200" dirty="0">
                <a:solidFill>
                  <a:srgbClr val="376092"/>
                </a:solidFill>
                <a:latin typeface="CG Omega" pitchFamily="34" charset="0"/>
                <a:ea typeface="Times New Roman" pitchFamily="18" charset="0"/>
                <a:cs typeface="Arial" pitchFamily="34" charset="0"/>
              </a:rPr>
              <a:t> and import the Article with Metadata within 3 months</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after acceptance for publication.</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085184"/>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378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600" kern="1200" dirty="0" smtClean="0">
                <a:solidFill>
                  <a:srgbClr val="FF6600"/>
                </a:solidFill>
                <a:latin typeface="CG Omega" pitchFamily="34" charset="0"/>
                <a:ea typeface="Times New Roman" pitchFamily="18" charset="0"/>
                <a:cs typeface="Arial" pitchFamily="34" charset="0"/>
              </a:rPr>
              <a:t>Guideline to the </a:t>
            </a:r>
            <a:r>
              <a:rPr lang="fr-BE" sz="3600" kern="1200" dirty="0" err="1" smtClean="0">
                <a:solidFill>
                  <a:srgbClr val="FF6600"/>
                </a:solidFill>
                <a:latin typeface="CG Omega" pitchFamily="34" charset="0"/>
                <a:ea typeface="Times New Roman" pitchFamily="18" charset="0"/>
                <a:cs typeface="Arial" pitchFamily="34" charset="0"/>
              </a:rPr>
              <a:t>deposit</a:t>
            </a:r>
            <a:r>
              <a:rPr lang="fr-BE" sz="3600" kern="1200" dirty="0" smtClean="0">
                <a:solidFill>
                  <a:srgbClr val="FF6600"/>
                </a:solidFill>
                <a:latin typeface="CG Omega" pitchFamily="34" charset="0"/>
                <a:ea typeface="Times New Roman" pitchFamily="18" charset="0"/>
                <a:cs typeface="Arial" pitchFamily="34" charset="0"/>
              </a:rPr>
              <a:t> of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a:solidFill>
                  <a:srgbClr val="376092"/>
                </a:solidFill>
                <a:latin typeface="CG Omega" pitchFamily="34" charset="0"/>
                <a:ea typeface="Times New Roman" pitchFamily="18" charset="0"/>
                <a:cs typeface="Arial" pitchFamily="34" charset="0"/>
              </a:rPr>
              <a:t/>
            </a:r>
            <a:br>
              <a:rPr lang="fr-BE" sz="25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4. </a:t>
            </a:r>
            <a:r>
              <a:rPr lang="en-GB" sz="2000" b="1" kern="1200" dirty="0" smtClean="0">
                <a:solidFill>
                  <a:srgbClr val="376092"/>
                </a:solidFill>
                <a:latin typeface="CG Omega" pitchFamily="34" charset="0"/>
                <a:ea typeface="Times New Roman" pitchFamily="18" charset="0"/>
                <a:cs typeface="Arial" pitchFamily="34" charset="0"/>
              </a:rPr>
              <a:t>Articles</a:t>
            </a: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1200" kern="1200" dirty="0">
                <a:solidFill>
                  <a:srgbClr val="00B050"/>
                </a:solidFill>
                <a:latin typeface="CG Omega" pitchFamily="34" charset="0"/>
                <a:ea typeface="Times New Roman" pitchFamily="18" charset="0"/>
                <a:cs typeface="Arial" pitchFamily="34" charset="0"/>
              </a:rPr>
              <a:t/>
            </a:r>
            <a:br>
              <a:rPr lang="en-GB" sz="12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2800" kern="1200" dirty="0" smtClean="0">
                <a:solidFill>
                  <a:srgbClr val="C00000"/>
                </a:solidFill>
                <a:latin typeface="CG Omega" pitchFamily="34" charset="0"/>
                <a:ea typeface="Times New Roman" pitchFamily="18" charset="0"/>
                <a:cs typeface="Arial" pitchFamily="34" charset="0"/>
              </a:rPr>
              <a:t>Step 11</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Does </a:t>
            </a:r>
            <a:r>
              <a:rPr lang="en-GB" sz="2000" kern="1200" dirty="0">
                <a:solidFill>
                  <a:srgbClr val="376092"/>
                </a:solidFill>
                <a:latin typeface="CG Omega" pitchFamily="34" charset="0"/>
                <a:ea typeface="Times New Roman" pitchFamily="18" charset="0"/>
                <a:cs typeface="Arial" pitchFamily="34" charset="0"/>
              </a:rPr>
              <a:t>the Article need exceptional Protection ? Inform your</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a:solidFill>
                  <a:srgbClr val="FF6600"/>
                </a:solidFill>
                <a:latin typeface="CG Omega" pitchFamily="34" charset="0"/>
                <a:ea typeface="Times New Roman" pitchFamily="18" charset="0"/>
                <a:cs typeface="Arial" pitchFamily="34" charset="0"/>
              </a:rPr>
              <a:t>Open Access Contact Person.</a:t>
            </a: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1400" dirty="0">
                <a:solidFill>
                  <a:srgbClr val="376092"/>
                </a:solidFill>
              </a:rPr>
              <a:t>Protection can be invoked on bases of quality, strategic, security, commercial</a:t>
            </a:r>
            <a:br>
              <a:rPr lang="en-GB" sz="1400" dirty="0">
                <a:solidFill>
                  <a:srgbClr val="376092"/>
                </a:solidFill>
              </a:rPr>
            </a:br>
            <a:r>
              <a:rPr lang="en-GB" sz="1400" dirty="0">
                <a:solidFill>
                  <a:srgbClr val="376092"/>
                </a:solidFill>
              </a:rPr>
              <a:t>	(patent-related) or privacy reasons.</a:t>
            </a:r>
            <a:br>
              <a:rPr lang="en-GB" sz="1400" dirty="0">
                <a:solidFill>
                  <a:srgbClr val="376092"/>
                </a:solidFill>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The OACP submits your request to the </a:t>
            </a:r>
            <a:r>
              <a:rPr lang="en-GB" sz="2000" kern="1200" dirty="0" err="1" smtClean="0">
                <a:solidFill>
                  <a:srgbClr val="FF6600"/>
                </a:solidFill>
                <a:latin typeface="CG Omega" pitchFamily="34" charset="0"/>
                <a:ea typeface="Times New Roman" pitchFamily="18" charset="0"/>
                <a:cs typeface="Arial" pitchFamily="34" charset="0"/>
              </a:rPr>
              <a:t>Orfeo</a:t>
            </a:r>
            <a:r>
              <a:rPr lang="en-GB" sz="2000" kern="1200" dirty="0" smtClean="0">
                <a:solidFill>
                  <a:srgbClr val="FF6600"/>
                </a:solidFill>
                <a:latin typeface="CG Omega" pitchFamily="34" charset="0"/>
                <a:ea typeface="Times New Roman" pitchFamily="18" charset="0"/>
                <a:cs typeface="Arial" pitchFamily="34" charset="0"/>
              </a:rPr>
              <a:t> Helpdesk</a:t>
            </a:r>
            <a:r>
              <a:rPr lang="en-GB" sz="2000" kern="1200" dirty="0" smtClean="0">
                <a:solidFill>
                  <a:srgbClr val="376092"/>
                </a:solidFill>
                <a:latin typeface="CG Omega" pitchFamily="34" charset="0"/>
                <a:ea typeface="Times New Roman" pitchFamily="18" charset="0"/>
                <a:cs typeface="Arial" pitchFamily="34" charset="0"/>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own Arrow 1"/>
          <p:cNvSpPr/>
          <p:nvPr/>
        </p:nvSpPr>
        <p:spPr>
          <a:xfrm>
            <a:off x="4283968" y="5421327"/>
            <a:ext cx="648072" cy="936103"/>
          </a:xfrm>
          <a:prstGeom prst="downArrow">
            <a:avLst/>
          </a:prstGeom>
          <a:gradFill>
            <a:gsLst>
              <a:gs pos="0">
                <a:schemeClr val="bg1"/>
              </a:gs>
              <a:gs pos="50000">
                <a:srgbClr val="C00000"/>
              </a:gs>
              <a:gs pos="100000">
                <a:srgbClr val="C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515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en-GB" sz="2400" kern="1200" dirty="0">
                <a:solidFill>
                  <a:srgbClr val="376092"/>
                </a:solidFill>
                <a:latin typeface="CG Omega" pitchFamily="34" charset="0"/>
                <a:ea typeface="Times New Roman" pitchFamily="18" charset="0"/>
                <a:cs typeface="Arial" pitchFamily="34" charset="0"/>
              </a:rPr>
              <a:t/>
            </a:r>
            <a:br>
              <a:rPr lang="en-GB" sz="24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1. </a:t>
            </a:r>
            <a:r>
              <a:rPr lang="en-GB" sz="2000" kern="1200" dirty="0">
                <a:solidFill>
                  <a:srgbClr val="376092"/>
                </a:solidFill>
                <a:latin typeface="CG Omega" pitchFamily="34" charset="0"/>
                <a:ea typeface="Times New Roman" pitchFamily="18" charset="0"/>
                <a:cs typeface="Arial" pitchFamily="34" charset="0"/>
              </a:rPr>
              <a:t>I</a:t>
            </a:r>
            <a:r>
              <a:rPr lang="en-GB" sz="2000" kern="1200" dirty="0" smtClean="0">
                <a:solidFill>
                  <a:srgbClr val="376092"/>
                </a:solidFill>
                <a:latin typeface="CG Omega" pitchFamily="34" charset="0"/>
                <a:ea typeface="Times New Roman" pitchFamily="18" charset="0"/>
                <a:cs typeface="Arial" pitchFamily="34" charset="0"/>
              </a:rPr>
              <a:t>nstitutional Open Access Contact Person (OACP)</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2.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 Helpdesk</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3.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 Server Manager</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4. </a:t>
            </a:r>
            <a:r>
              <a:rPr lang="en-GB" sz="2000" kern="1200" dirty="0" err="1" smtClean="0">
                <a:solidFill>
                  <a:srgbClr val="376092"/>
                </a:solidFill>
                <a:latin typeface="CG Omega" pitchFamily="34" charset="0"/>
                <a:ea typeface="Times New Roman" pitchFamily="18" charset="0"/>
                <a:cs typeface="Arial" pitchFamily="34" charset="0"/>
              </a:rPr>
              <a:t>Orfeo</a:t>
            </a:r>
            <a:r>
              <a:rPr lang="en-GB" sz="2000" kern="1200" dirty="0" smtClean="0">
                <a:solidFill>
                  <a:srgbClr val="376092"/>
                </a:solidFill>
                <a:latin typeface="CG Omega" pitchFamily="34" charset="0"/>
                <a:ea typeface="Times New Roman" pitchFamily="18" charset="0"/>
                <a:cs typeface="Arial" pitchFamily="34" charset="0"/>
              </a:rPr>
              <a:t> Board</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5. Open Access Advisory Committee</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r>
            <a:br>
              <a:rPr lang="en-GB" sz="2000" kern="1200" dirty="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6. Open Access Project Administrator</a:t>
            </a:r>
            <a:endParaRPr lang="fr-BE" sz="2000" kern="1200" dirty="0">
              <a:solidFill>
                <a:srgbClr val="376092"/>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3285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1. </a:t>
            </a:r>
            <a:r>
              <a:rPr lang="fr-BE" sz="2400" kern="1200" dirty="0" err="1">
                <a:solidFill>
                  <a:srgbClr val="376092"/>
                </a:solidFill>
                <a:latin typeface="CG Omega" pitchFamily="34" charset="0"/>
                <a:ea typeface="Times New Roman" pitchFamily="18" charset="0"/>
                <a:cs typeface="Arial" pitchFamily="34" charset="0"/>
              </a:rPr>
              <a:t>Institutional</a:t>
            </a:r>
            <a:r>
              <a:rPr lang="fr-BE" sz="2400" kern="1200" dirty="0">
                <a:solidFill>
                  <a:srgbClr val="376092"/>
                </a:solidFill>
                <a:latin typeface="CG Omega" pitchFamily="34" charset="0"/>
                <a:ea typeface="Times New Roman" pitchFamily="18" charset="0"/>
                <a:cs typeface="Arial" pitchFamily="34" charset="0"/>
              </a:rPr>
              <a:t> Open Access Contact Person (OACP)</a:t>
            </a:r>
            <a:br>
              <a:rPr lang="fr-BE" sz="2400" kern="1200" dirty="0">
                <a:solidFill>
                  <a:srgbClr val="376092"/>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Assigned</a:t>
            </a:r>
            <a:r>
              <a:rPr lang="fr-BE" sz="2000" kern="1200" dirty="0" smtClean="0">
                <a:solidFill>
                  <a:srgbClr val="00B050"/>
                </a:solidFill>
                <a:latin typeface="CG Omega" pitchFamily="34" charset="0"/>
                <a:ea typeface="Times New Roman" pitchFamily="18" charset="0"/>
                <a:cs typeface="Arial" pitchFamily="34" charset="0"/>
              </a:rPr>
              <a:t> by the </a:t>
            </a:r>
            <a:r>
              <a:rPr lang="fr-BE" sz="2000" kern="1200" dirty="0" err="1" smtClean="0">
                <a:solidFill>
                  <a:srgbClr val="00B050"/>
                </a:solidFill>
                <a:latin typeface="CG Omega" pitchFamily="34" charset="0"/>
                <a:ea typeface="Times New Roman" pitchFamily="18" charset="0"/>
                <a:cs typeface="Arial" pitchFamily="34" charset="0"/>
              </a:rPr>
              <a:t>partner</a:t>
            </a:r>
            <a:r>
              <a:rPr lang="fr-BE" sz="2000" kern="1200" dirty="0" smtClean="0">
                <a:solidFill>
                  <a:srgbClr val="00B050"/>
                </a:solidFill>
                <a:latin typeface="CG Omega" pitchFamily="34" charset="0"/>
                <a:ea typeface="Times New Roman" pitchFamily="18" charset="0"/>
                <a:cs typeface="Arial" pitchFamily="34" charset="0"/>
              </a:rPr>
              <a:t> institution</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Member</a:t>
            </a:r>
            <a:r>
              <a:rPr lang="fr-BE" sz="2000" kern="1200" dirty="0" smtClean="0">
                <a:solidFill>
                  <a:srgbClr val="00B050"/>
                </a:solidFill>
                <a:latin typeface="CG Omega" pitchFamily="34" charset="0"/>
                <a:ea typeface="Times New Roman" pitchFamily="18" charset="0"/>
                <a:cs typeface="Arial" pitchFamily="34" charset="0"/>
              </a:rPr>
              <a:t> of the </a:t>
            </a:r>
            <a:r>
              <a:rPr lang="fr-BE" sz="2000" kern="1200" dirty="0" err="1" smtClean="0">
                <a:solidFill>
                  <a:srgbClr val="FF6600"/>
                </a:solidFill>
                <a:latin typeface="CG Omega" pitchFamily="34" charset="0"/>
                <a:ea typeface="Times New Roman" pitchFamily="18" charset="0"/>
                <a:cs typeface="Arial" pitchFamily="34" charset="0"/>
              </a:rPr>
              <a:t>Orfeo</a:t>
            </a:r>
            <a:r>
              <a:rPr lang="fr-BE" sz="2000" kern="1200" dirty="0" smtClean="0">
                <a:solidFill>
                  <a:srgbClr val="FF6600"/>
                </a:solidFill>
                <a:latin typeface="CG Omega" pitchFamily="34" charset="0"/>
                <a:ea typeface="Times New Roman" pitchFamily="18" charset="0"/>
                <a:cs typeface="Arial" pitchFamily="34" charset="0"/>
              </a:rPr>
              <a:t> </a:t>
            </a:r>
            <a:r>
              <a:rPr lang="fr-BE" sz="2000" kern="1200" dirty="0" err="1" smtClean="0">
                <a:solidFill>
                  <a:srgbClr val="FF6600"/>
                </a:solidFill>
                <a:latin typeface="CG Omega" pitchFamily="34" charset="0"/>
                <a:ea typeface="Times New Roman" pitchFamily="18" charset="0"/>
                <a:cs typeface="Arial" pitchFamily="34" charset="0"/>
              </a:rPr>
              <a:t>Board</a:t>
            </a:r>
            <a:r>
              <a:rPr lang="fr-BE" sz="2000" kern="1200" dirty="0" smtClean="0">
                <a:solidFill>
                  <a:srgbClr val="FF6600"/>
                </a:solidFill>
                <a:latin typeface="CG Omega" pitchFamily="34" charset="0"/>
                <a:ea typeface="Times New Roman" pitchFamily="18" charset="0"/>
                <a:cs typeface="Arial" pitchFamily="34" charset="0"/>
              </a:rPr>
              <a:t/>
            </a:r>
            <a:br>
              <a:rPr lang="fr-BE" sz="2000" kern="1200" dirty="0" smtClean="0">
                <a:solidFill>
                  <a:srgbClr val="FF660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Handles</a:t>
            </a:r>
            <a:r>
              <a:rPr lang="fr-BE" sz="2000" kern="1200" dirty="0" smtClean="0">
                <a:solidFill>
                  <a:srgbClr val="00B050"/>
                </a:solidFill>
                <a:latin typeface="CG Omega" pitchFamily="34" charset="0"/>
                <a:ea typeface="Times New Roman" pitchFamily="18" charset="0"/>
                <a:cs typeface="Arial" pitchFamily="34" charset="0"/>
              </a:rPr>
              <a:t> questions </a:t>
            </a:r>
            <a:r>
              <a:rPr lang="fr-BE" sz="2000" kern="1200" dirty="0" err="1" smtClean="0">
                <a:solidFill>
                  <a:srgbClr val="00B050"/>
                </a:solidFill>
                <a:latin typeface="CG Omega" pitchFamily="34" charset="0"/>
                <a:ea typeface="Times New Roman" pitchFamily="18" charset="0"/>
                <a:cs typeface="Arial" pitchFamily="34" charset="0"/>
              </a:rPr>
              <a:t>from</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internal</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users</a:t>
            </a:r>
            <a:r>
              <a:rPr lang="fr-BE" sz="2000" kern="1200" dirty="0" smtClean="0">
                <a:solidFill>
                  <a:srgbClr val="00B050"/>
                </a:solidFill>
                <a:latin typeface="CG Omega" pitchFamily="34" charset="0"/>
                <a:ea typeface="Times New Roman" pitchFamily="18" charset="0"/>
                <a:cs typeface="Arial" pitchFamily="34" charset="0"/>
              </a:rPr>
              <a:t> and </a:t>
            </a:r>
            <a:r>
              <a:rPr lang="fr-BE" sz="2000" kern="1200" dirty="0" err="1" smtClean="0">
                <a:solidFill>
                  <a:srgbClr val="00B050"/>
                </a:solidFill>
                <a:latin typeface="CG Omega" pitchFamily="34" charset="0"/>
                <a:ea typeface="Times New Roman" pitchFamily="18" charset="0"/>
                <a:cs typeface="Arial" pitchFamily="34" charset="0"/>
              </a:rPr>
              <a:t>encoders</a:t>
            </a: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Collects</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requests</a:t>
            </a:r>
            <a:r>
              <a:rPr lang="fr-BE" sz="2000" kern="1200" dirty="0" smtClean="0">
                <a:solidFill>
                  <a:srgbClr val="00B050"/>
                </a:solidFill>
                <a:latin typeface="CG Omega" pitchFamily="34" charset="0"/>
                <a:ea typeface="Times New Roman" pitchFamily="18" charset="0"/>
                <a:cs typeface="Arial" pitchFamily="34" charset="0"/>
              </a:rPr>
              <a:t> for protection or </a:t>
            </a:r>
            <a:r>
              <a:rPr lang="fr-BE" sz="2000" kern="1200" dirty="0" err="1" smtClean="0">
                <a:solidFill>
                  <a:srgbClr val="00B050"/>
                </a:solidFill>
                <a:latin typeface="CG Omega" pitchFamily="34" charset="0"/>
                <a:ea typeface="Times New Roman" pitchFamily="18" charset="0"/>
                <a:cs typeface="Arial" pitchFamily="34" charset="0"/>
              </a:rPr>
              <a:t>other</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derogations</a:t>
            </a:r>
            <a:r>
              <a:rPr lang="fr-BE" sz="2000" kern="1200" dirty="0" smtClean="0">
                <a:solidFill>
                  <a:srgbClr val="00B050"/>
                </a:solidFill>
                <a:latin typeface="CG Omega" pitchFamily="34" charset="0"/>
                <a:ea typeface="Times New Roman" pitchFamily="18" charset="0"/>
                <a:cs typeface="Arial" pitchFamily="34" charset="0"/>
              </a:rPr>
              <a:t> and</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submits</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them</a:t>
            </a:r>
            <a:r>
              <a:rPr lang="fr-BE" sz="2000" kern="1200" dirty="0" smtClean="0">
                <a:solidFill>
                  <a:srgbClr val="00B050"/>
                </a:solidFill>
                <a:latin typeface="CG Omega" pitchFamily="34" charset="0"/>
                <a:ea typeface="Times New Roman" pitchFamily="18" charset="0"/>
                <a:cs typeface="Arial" pitchFamily="34" charset="0"/>
              </a:rPr>
              <a:t> to the </a:t>
            </a:r>
            <a:r>
              <a:rPr lang="fr-BE" sz="2000" kern="1200" dirty="0" err="1" smtClean="0">
                <a:solidFill>
                  <a:srgbClr val="FF6600"/>
                </a:solidFill>
                <a:latin typeface="CG Omega" pitchFamily="34" charset="0"/>
                <a:ea typeface="Times New Roman" pitchFamily="18" charset="0"/>
                <a:cs typeface="Arial" pitchFamily="34" charset="0"/>
              </a:rPr>
              <a:t>Orfeo</a:t>
            </a:r>
            <a:r>
              <a:rPr lang="fr-BE" sz="2000" kern="1200" dirty="0" smtClean="0">
                <a:solidFill>
                  <a:srgbClr val="FF6600"/>
                </a:solidFill>
                <a:latin typeface="CG Omega" pitchFamily="34" charset="0"/>
                <a:ea typeface="Times New Roman" pitchFamily="18" charset="0"/>
                <a:cs typeface="Arial" pitchFamily="34" charset="0"/>
              </a:rPr>
              <a:t> Helpdesk</a:t>
            </a:r>
            <a:br>
              <a:rPr lang="fr-BE" sz="2000" kern="1200" dirty="0" smtClean="0">
                <a:solidFill>
                  <a:srgbClr val="FF660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fr-BE" sz="2000" kern="1200" dirty="0" err="1">
                <a:solidFill>
                  <a:srgbClr val="00B050"/>
                </a:solidFill>
                <a:latin typeface="CG Omega" pitchFamily="34" charset="0"/>
                <a:ea typeface="Times New Roman" pitchFamily="18" charset="0"/>
                <a:cs typeface="Arial" pitchFamily="34" charset="0"/>
              </a:rPr>
              <a:t>Collects</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policy</a:t>
            </a:r>
            <a:r>
              <a:rPr lang="fr-BE" sz="2000" kern="1200" dirty="0" smtClean="0">
                <a:solidFill>
                  <a:srgbClr val="00B050"/>
                </a:solidFill>
                <a:latin typeface="CG Omega" pitchFamily="34" charset="0"/>
                <a:ea typeface="Times New Roman" pitchFamily="18" charset="0"/>
                <a:cs typeface="Arial" pitchFamily="34" charset="0"/>
              </a:rPr>
              <a:t> suggestions and complaints and </a:t>
            </a:r>
            <a:r>
              <a:rPr lang="fr-BE" sz="2000" kern="1200" dirty="0" err="1" smtClean="0">
                <a:solidFill>
                  <a:srgbClr val="00B050"/>
                </a:solidFill>
                <a:latin typeface="CG Omega" pitchFamily="34" charset="0"/>
                <a:ea typeface="Times New Roman" pitchFamily="18" charset="0"/>
                <a:cs typeface="Arial" pitchFamily="34" charset="0"/>
              </a:rPr>
              <a:t>submits</a:t>
            </a: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them</a:t>
            </a:r>
            <a:r>
              <a:rPr lang="fr-BE" sz="2000" kern="1200" dirty="0" smtClean="0">
                <a:solidFill>
                  <a:srgbClr val="00B050"/>
                </a:solidFill>
                <a:latin typeface="CG Omega" pitchFamily="34" charset="0"/>
                <a:ea typeface="Times New Roman" pitchFamily="18" charset="0"/>
                <a:cs typeface="Arial" pitchFamily="34" charset="0"/>
              </a:rPr>
              <a:t> to the </a:t>
            </a:r>
            <a:r>
              <a:rPr lang="fr-BE" sz="2000" kern="1200" dirty="0" err="1" smtClean="0">
                <a:solidFill>
                  <a:srgbClr val="FF6600"/>
                </a:solidFill>
                <a:latin typeface="CG Omega" pitchFamily="34" charset="0"/>
                <a:ea typeface="Times New Roman" pitchFamily="18" charset="0"/>
                <a:cs typeface="Arial" pitchFamily="34" charset="0"/>
              </a:rPr>
              <a:t>Orfeo</a:t>
            </a:r>
            <a:r>
              <a:rPr lang="fr-BE" sz="2000" kern="1200" dirty="0" smtClean="0">
                <a:solidFill>
                  <a:srgbClr val="FF6600"/>
                </a:solidFill>
                <a:latin typeface="CG Omega" pitchFamily="34" charset="0"/>
                <a:ea typeface="Times New Roman" pitchFamily="18" charset="0"/>
                <a:cs typeface="Arial" pitchFamily="34" charset="0"/>
              </a:rPr>
              <a:t> </a:t>
            </a:r>
            <a:r>
              <a:rPr lang="fr-BE" sz="2000" kern="1200" dirty="0" err="1" smtClean="0">
                <a:solidFill>
                  <a:srgbClr val="FF6600"/>
                </a:solidFill>
                <a:latin typeface="CG Omega" pitchFamily="34" charset="0"/>
                <a:ea typeface="Times New Roman" pitchFamily="18" charset="0"/>
                <a:cs typeface="Arial" pitchFamily="34" charset="0"/>
              </a:rPr>
              <a:t>Board</a:t>
            </a:r>
            <a:r>
              <a:rPr lang="fr-BE" sz="2000" kern="1200" dirty="0" smtClean="0">
                <a:solidFill>
                  <a:srgbClr val="FF6600"/>
                </a:solidFill>
                <a:latin typeface="CG Omega" pitchFamily="34" charset="0"/>
                <a:ea typeface="Times New Roman" pitchFamily="18" charset="0"/>
                <a:cs typeface="Arial" pitchFamily="34" charset="0"/>
              </a:rPr>
              <a:t/>
            </a:r>
            <a:br>
              <a:rPr lang="fr-BE" sz="2000" kern="1200" dirty="0" smtClean="0">
                <a:solidFill>
                  <a:srgbClr val="FF660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fr-BE" sz="2000" kern="1200" dirty="0" smtClean="0">
                <a:solidFill>
                  <a:srgbClr val="00B050"/>
                </a:solidFill>
                <a:latin typeface="CG Omega" pitchFamily="34" charset="0"/>
                <a:ea typeface="Times New Roman" pitchFamily="18" charset="0"/>
                <a:cs typeface="Arial" pitchFamily="34" charset="0"/>
              </a:rPr>
              <a:t>Plans batch imports </a:t>
            </a:r>
            <a:r>
              <a:rPr lang="fr-BE" sz="2000" kern="1200" dirty="0" err="1" smtClean="0">
                <a:solidFill>
                  <a:srgbClr val="00B050"/>
                </a:solidFill>
                <a:latin typeface="CG Omega" pitchFamily="34" charset="0"/>
                <a:ea typeface="Times New Roman" pitchFamily="18" charset="0"/>
                <a:cs typeface="Arial" pitchFamily="34" charset="0"/>
              </a:rPr>
              <a:t>into</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Orfeo</a:t>
            </a: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748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err="1" smtClean="0">
                <a:solidFill>
                  <a:srgbClr val="FF6600"/>
                </a:solidFill>
                <a:latin typeface="CG Omega" pitchFamily="34" charset="0"/>
                <a:ea typeface="Times New Roman" pitchFamily="18" charset="0"/>
                <a:cs typeface="Arial" pitchFamily="34" charset="0"/>
              </a:rPr>
              <a:t>Why</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does</a:t>
            </a:r>
            <a:r>
              <a:rPr lang="fr-BE" sz="3400" kern="1200" dirty="0">
                <a:solidFill>
                  <a:srgbClr val="FF6600"/>
                </a:solidFill>
                <a:latin typeface="CG Omega" pitchFamily="34" charset="0"/>
                <a:ea typeface="Times New Roman" pitchFamily="18" charset="0"/>
                <a:cs typeface="Arial" pitchFamily="34" charset="0"/>
              </a:rPr>
              <a:t> </a:t>
            </a:r>
            <a:r>
              <a:rPr lang="fr-BE" sz="3400" kern="1200" dirty="0" smtClean="0">
                <a:solidFill>
                  <a:srgbClr val="FF6600"/>
                </a:solidFill>
                <a:latin typeface="CG Omega" pitchFamily="34" charset="0"/>
                <a:ea typeface="Times New Roman" pitchFamily="18" charset="0"/>
                <a:cs typeface="Arial" pitchFamily="34" charset="0"/>
              </a:rPr>
              <a:t>BELSPO go Open Access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err="1" smtClean="0">
                <a:solidFill>
                  <a:srgbClr val="376092"/>
                </a:solidFill>
                <a:latin typeface="CG Omega" pitchFamily="34" charset="0"/>
                <a:ea typeface="Times New Roman" pitchFamily="18" charset="0"/>
                <a:cs typeface="Arial" pitchFamily="34" charset="0"/>
              </a:rPr>
              <a:t>Philosophy</a:t>
            </a: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Making</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tax</a:t>
            </a:r>
            <a:r>
              <a:rPr lang="fr-BE" sz="2000" kern="1200" dirty="0" smtClean="0">
                <a:solidFill>
                  <a:srgbClr val="00B050"/>
                </a:solidFill>
                <a:latin typeface="CG Omega" pitchFamily="34" charset="0"/>
                <a:ea typeface="Times New Roman" pitchFamily="18" charset="0"/>
                <a:cs typeface="Arial" pitchFamily="34" charset="0"/>
              </a:rPr>
              <a:t> payer </a:t>
            </a:r>
            <a:r>
              <a:rPr lang="fr-BE" sz="2000" kern="1200" dirty="0" err="1">
                <a:solidFill>
                  <a:srgbClr val="00B050"/>
                </a:solidFill>
                <a:latin typeface="CG Omega" pitchFamily="34" charset="0"/>
                <a:ea typeface="Times New Roman" pitchFamily="18" charset="0"/>
                <a:cs typeface="Arial" pitchFamily="34" charset="0"/>
              </a:rPr>
              <a:t>funded</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err="1">
                <a:solidFill>
                  <a:srgbClr val="00B050"/>
                </a:solidFill>
                <a:latin typeface="CG Omega" pitchFamily="34" charset="0"/>
                <a:ea typeface="Times New Roman" pitchFamily="18" charset="0"/>
                <a:cs typeface="Arial" pitchFamily="34" charset="0"/>
              </a:rPr>
              <a:t>research</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err="1">
                <a:solidFill>
                  <a:srgbClr val="00B050"/>
                </a:solidFill>
                <a:latin typeface="CG Omega" pitchFamily="34" charset="0"/>
                <a:ea typeface="Times New Roman" pitchFamily="18" charset="0"/>
                <a:cs typeface="Arial" pitchFamily="34" charset="0"/>
              </a:rPr>
              <a:t>available</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smtClean="0">
                <a:solidFill>
                  <a:srgbClr val="00B050"/>
                </a:solidFill>
                <a:latin typeface="CG Omega" pitchFamily="34" charset="0"/>
                <a:ea typeface="Times New Roman" pitchFamily="18" charset="0"/>
                <a:cs typeface="Arial" pitchFamily="34" charset="0"/>
              </a:rPr>
              <a:t>to all society,</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including</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less</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a:solidFill>
                  <a:srgbClr val="00B050"/>
                </a:solidFill>
                <a:latin typeface="CG Omega" pitchFamily="34" charset="0"/>
                <a:ea typeface="Times New Roman" pitchFamily="18" charset="0"/>
                <a:cs typeface="Arial" pitchFamily="34" charset="0"/>
              </a:rPr>
              <a:t>endowed</a:t>
            </a:r>
            <a:r>
              <a:rPr lang="fr-BE" sz="2000" kern="1200" dirty="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research</a:t>
            </a:r>
            <a:r>
              <a:rPr lang="fr-BE" sz="2000" kern="1200" dirty="0" smtClean="0">
                <a:solidFill>
                  <a:srgbClr val="00B050"/>
                </a:solidFill>
                <a:latin typeface="CG Omega" pitchFamily="34" charset="0"/>
                <a:ea typeface="Times New Roman" pitchFamily="18" charset="0"/>
                <a:cs typeface="Arial" pitchFamily="34" charset="0"/>
              </a:rPr>
              <a:t> institutions</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Boosting</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research</a:t>
            </a:r>
            <a:r>
              <a:rPr lang="fr-BE" sz="2000" kern="1200" dirty="0" smtClean="0">
                <a:solidFill>
                  <a:srgbClr val="00B050"/>
                </a:solidFill>
                <a:latin typeface="CG Omega" pitchFamily="34" charset="0"/>
                <a:ea typeface="Times New Roman" pitchFamily="18" charset="0"/>
                <a:cs typeface="Arial" pitchFamily="34" charset="0"/>
              </a:rPr>
              <a:t>, innovation and the </a:t>
            </a:r>
            <a:r>
              <a:rPr lang="fr-BE" sz="2000" kern="1200" dirty="0" err="1" smtClean="0">
                <a:solidFill>
                  <a:srgbClr val="00B050"/>
                </a:solidFill>
                <a:latin typeface="CG Omega" pitchFamily="34" charset="0"/>
                <a:ea typeface="Times New Roman" pitchFamily="18" charset="0"/>
                <a:cs typeface="Arial" pitchFamily="34" charset="0"/>
              </a:rPr>
              <a:t>economy</a:t>
            </a: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Prevent</a:t>
            </a:r>
            <a:r>
              <a:rPr lang="fr-BE" sz="2000" kern="1200" dirty="0" smtClean="0">
                <a:solidFill>
                  <a:srgbClr val="00B050"/>
                </a:solidFill>
                <a:latin typeface="CG Omega" pitchFamily="34" charset="0"/>
                <a:ea typeface="Times New Roman" pitchFamily="18" charset="0"/>
                <a:cs typeface="Arial" pitchFamily="34" charset="0"/>
              </a:rPr>
              <a:t> major </a:t>
            </a:r>
            <a:r>
              <a:rPr lang="fr-BE" sz="2000" kern="1200" dirty="0" err="1" smtClean="0">
                <a:solidFill>
                  <a:srgbClr val="00B050"/>
                </a:solidFill>
                <a:latin typeface="CG Omega" pitchFamily="34" charset="0"/>
                <a:ea typeface="Times New Roman" pitchFamily="18" charset="0"/>
                <a:cs typeface="Arial" pitchFamily="34" charset="0"/>
              </a:rPr>
              <a:t>publishers</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from</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smtClean="0">
                <a:solidFill>
                  <a:srgbClr val="00B050"/>
                </a:solidFill>
                <a:latin typeface="CG Omega" pitchFamily="34" charset="0"/>
                <a:ea typeface="Times New Roman" pitchFamily="18" charset="0"/>
                <a:cs typeface="Arial" pitchFamily="34" charset="0"/>
              </a:rPr>
              <a:t>charging</a:t>
            </a:r>
            <a:r>
              <a:rPr lang="fr-BE" sz="2000" kern="1200" dirty="0" smtClean="0">
                <a:solidFill>
                  <a:srgbClr val="00B050"/>
                </a:solidFill>
                <a:latin typeface="CG Omega" pitchFamily="34" charset="0"/>
                <a:ea typeface="Times New Roman" pitchFamily="18" charset="0"/>
                <a:cs typeface="Arial" pitchFamily="34" charset="0"/>
              </a:rPr>
              <a:t> excessive </a:t>
            </a:r>
            <a:r>
              <a:rPr lang="fr-BE" sz="2000" kern="1200" dirty="0" err="1" smtClean="0">
                <a:solidFill>
                  <a:srgbClr val="00B050"/>
                </a:solidFill>
                <a:latin typeface="CG Omega" pitchFamily="34" charset="0"/>
                <a:ea typeface="Times New Roman" pitchFamily="18" charset="0"/>
                <a:cs typeface="Arial" pitchFamily="34" charset="0"/>
              </a:rPr>
              <a:t>fees</a:t>
            </a: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7456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2. The </a:t>
            </a:r>
            <a:r>
              <a:rPr lang="fr-BE" sz="2400" kern="1200" dirty="0" err="1" smtClean="0">
                <a:solidFill>
                  <a:srgbClr val="376092"/>
                </a:solidFill>
                <a:latin typeface="CG Omega" pitchFamily="34" charset="0"/>
                <a:ea typeface="Times New Roman" pitchFamily="18" charset="0"/>
                <a:cs typeface="Arial" pitchFamily="34" charset="0"/>
              </a:rPr>
              <a:t>Orfeo</a:t>
            </a:r>
            <a:r>
              <a:rPr lang="fr-BE" sz="2400" kern="1200" dirty="0" smtClean="0">
                <a:solidFill>
                  <a:srgbClr val="376092"/>
                </a:solidFill>
                <a:latin typeface="CG Omega" pitchFamily="34" charset="0"/>
                <a:ea typeface="Times New Roman" pitchFamily="18" charset="0"/>
                <a:cs typeface="Arial" pitchFamily="34" charset="0"/>
              </a:rPr>
              <a:t> Helpdesk</a:t>
            </a: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1st line support via </a:t>
            </a:r>
            <a:r>
              <a:rPr lang="en-GB" sz="2000" kern="1200" dirty="0" smtClean="0">
                <a:solidFill>
                  <a:srgbClr val="00B050"/>
                </a:solidFill>
                <a:latin typeface="CG Omega" pitchFamily="34" charset="0"/>
                <a:ea typeface="Times New Roman" pitchFamily="18" charset="0"/>
                <a:cs typeface="Arial" pitchFamily="34" charset="0"/>
              </a:rPr>
              <a:t>orfeo-feedback@kbr.be</a:t>
            </a:r>
            <a:br>
              <a:rPr lang="en-GB" sz="2000" kern="1200" dirty="0" smtClean="0">
                <a:solidFill>
                  <a:srgbClr val="00B050"/>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 </a:t>
            </a:r>
            <a:r>
              <a:rPr lang="fr-BE" sz="2000" kern="1200" dirty="0" err="1" smtClean="0">
                <a:solidFill>
                  <a:srgbClr val="376092"/>
                </a:solidFill>
                <a:latin typeface="CG Omega" pitchFamily="34" charset="0"/>
                <a:ea typeface="Times New Roman" pitchFamily="18" charset="0"/>
                <a:cs typeface="Arial" pitchFamily="34" charset="0"/>
              </a:rPr>
              <a:t>Constituted</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a:solidFill>
                  <a:srgbClr val="376092"/>
                </a:solidFill>
                <a:latin typeface="CG Omega" pitchFamily="34" charset="0"/>
                <a:ea typeface="Times New Roman" pitchFamily="18" charset="0"/>
                <a:cs typeface="Arial" pitchFamily="34" charset="0"/>
              </a:rPr>
              <a:t>of </a:t>
            </a:r>
            <a:r>
              <a:rPr lang="fr-BE" sz="2000" kern="1200" dirty="0" err="1">
                <a:solidFill>
                  <a:srgbClr val="376092"/>
                </a:solidFill>
                <a:latin typeface="CG Omega" pitchFamily="34" charset="0"/>
                <a:ea typeface="Times New Roman" pitchFamily="18" charset="0"/>
                <a:cs typeface="Arial" pitchFamily="34" charset="0"/>
              </a:rPr>
              <a:t>specialists</a:t>
            </a:r>
            <a:r>
              <a:rPr lang="fr-BE" sz="2000" kern="1200" dirty="0">
                <a:solidFill>
                  <a:srgbClr val="376092"/>
                </a:solidFill>
                <a:latin typeface="CG Omega" pitchFamily="34" charset="0"/>
                <a:ea typeface="Times New Roman" pitchFamily="18" charset="0"/>
                <a:cs typeface="Arial" pitchFamily="34" charset="0"/>
              </a:rPr>
              <a:t> in 4 </a:t>
            </a:r>
            <a:r>
              <a:rPr lang="fr-BE" sz="2000" kern="1200" dirty="0" err="1">
                <a:solidFill>
                  <a:srgbClr val="376092"/>
                </a:solidFill>
                <a:latin typeface="CG Omega" pitchFamily="34" charset="0"/>
                <a:ea typeface="Times New Roman" pitchFamily="18" charset="0"/>
                <a:cs typeface="Arial" pitchFamily="34" charset="0"/>
              </a:rPr>
              <a:t>fields</a:t>
            </a:r>
            <a:r>
              <a:rPr lang="fr-BE" sz="2000" kern="1200" dirty="0">
                <a:solidFill>
                  <a:srgbClr val="376092"/>
                </a:solidFill>
                <a:latin typeface="CG Omega" pitchFamily="34" charset="0"/>
                <a:ea typeface="Times New Roman" pitchFamily="18" charset="0"/>
                <a:cs typeface="Arial" pitchFamily="34" charset="0"/>
              </a:rPr>
              <a:t> : Administration, </a:t>
            </a:r>
            <a:r>
              <a:rPr lang="fr-BE" sz="2000" kern="1200" dirty="0" err="1" smtClean="0">
                <a:solidFill>
                  <a:srgbClr val="376092"/>
                </a:solidFill>
                <a:latin typeface="CG Omega" pitchFamily="34" charset="0"/>
                <a:ea typeface="Times New Roman" pitchFamily="18" charset="0"/>
                <a:cs typeface="Arial" pitchFamily="34" charset="0"/>
              </a:rPr>
              <a:t>library</a:t>
            </a:r>
            <a:r>
              <a:rPr lang="fr-BE" sz="2000" kern="1200" dirty="0" smtClean="0">
                <a:solidFill>
                  <a:srgbClr val="376092"/>
                </a:solidFill>
                <a:latin typeface="CG Omega" pitchFamily="34" charset="0"/>
                <a:ea typeface="Times New Roman" pitchFamily="18" charset="0"/>
                <a:cs typeface="Arial" pitchFamily="34" charset="0"/>
              </a:rPr>
              <a:t/>
            </a:r>
            <a:br>
              <a:rPr lang="fr-BE" sz="2000" kern="1200" dirty="0" smtClean="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	</a:t>
            </a:r>
            <a:r>
              <a:rPr lang="fr-BE" sz="2000" kern="1200" dirty="0" smtClean="0">
                <a:solidFill>
                  <a:srgbClr val="376092"/>
                </a:solidFill>
                <a:latin typeface="CG Omega" pitchFamily="34" charset="0"/>
                <a:ea typeface="Times New Roman" pitchFamily="18" charset="0"/>
                <a:cs typeface="Arial" pitchFamily="34" charset="0"/>
              </a:rPr>
              <a:t>  sciences</a:t>
            </a:r>
            <a:r>
              <a:rPr lang="fr-BE" sz="2000" kern="1200" dirty="0">
                <a:solidFill>
                  <a:srgbClr val="376092"/>
                </a:solidFill>
                <a:latin typeface="CG Omega" pitchFamily="34" charset="0"/>
                <a:ea typeface="Times New Roman" pitchFamily="18" charset="0"/>
                <a:cs typeface="Arial" pitchFamily="34" charset="0"/>
              </a:rPr>
              <a:t>, ICT and </a:t>
            </a:r>
            <a:r>
              <a:rPr lang="fr-BE" sz="2000" kern="1200" dirty="0" smtClean="0">
                <a:solidFill>
                  <a:srgbClr val="376092"/>
                </a:solidFill>
                <a:latin typeface="CG Omega" pitchFamily="34" charset="0"/>
                <a:ea typeface="Times New Roman" pitchFamily="18" charset="0"/>
                <a:cs typeface="Arial" pitchFamily="34" charset="0"/>
              </a:rPr>
              <a:t>Law</a:t>
            </a:r>
            <a:br>
              <a:rPr lang="fr-BE" sz="2000" kern="1200" dirty="0" smtClean="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 </a:t>
            </a:r>
            <a:r>
              <a:rPr lang="fr-BE" sz="2000" kern="1200" dirty="0" err="1" smtClean="0">
                <a:solidFill>
                  <a:srgbClr val="376092"/>
                </a:solidFill>
                <a:latin typeface="CG Omega" pitchFamily="34" charset="0"/>
                <a:ea typeface="Times New Roman" pitchFamily="18" charset="0"/>
                <a:cs typeface="Arial" pitchFamily="34" charset="0"/>
              </a:rPr>
              <a:t>Handles</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practical</a:t>
            </a:r>
            <a:r>
              <a:rPr lang="fr-BE" sz="2000" kern="1200" dirty="0">
                <a:solidFill>
                  <a:srgbClr val="376092"/>
                </a:solidFill>
                <a:latin typeface="CG Omega" pitchFamily="34" charset="0"/>
                <a:ea typeface="Times New Roman" pitchFamily="18" charset="0"/>
                <a:cs typeface="Arial" pitchFamily="34" charset="0"/>
              </a:rPr>
              <a:t> questions </a:t>
            </a:r>
            <a:r>
              <a:rPr lang="fr-BE" sz="2000" kern="1200" dirty="0" err="1">
                <a:solidFill>
                  <a:srgbClr val="376092"/>
                </a:solidFill>
                <a:latin typeface="CG Omega" pitchFamily="34" charset="0"/>
                <a:ea typeface="Times New Roman" pitchFamily="18" charset="0"/>
                <a:cs typeface="Arial" pitchFamily="34" charset="0"/>
              </a:rPr>
              <a:t>from</a:t>
            </a:r>
            <a:r>
              <a:rPr lang="fr-BE" sz="2000" kern="1200" dirty="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Orfeo</a:t>
            </a:r>
            <a:r>
              <a:rPr lang="fr-BE" sz="2000" kern="1200" dirty="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external</a:t>
            </a:r>
            <a:r>
              <a:rPr lang="fr-BE" sz="2000" kern="1200" dirty="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consumers</a:t>
            </a:r>
            <a:r>
              <a:rPr lang="fr-BE" sz="2000" kern="1200" dirty="0">
                <a:solidFill>
                  <a:srgbClr val="376092"/>
                </a:solidFill>
                <a:latin typeface="CG Omega" pitchFamily="34" charset="0"/>
                <a:ea typeface="Times New Roman" pitchFamily="18" charset="0"/>
                <a:cs typeface="Arial" pitchFamily="34" charset="0"/>
              </a:rPr>
              <a:t/>
            </a:r>
            <a:br>
              <a:rPr lang="fr-BE" sz="20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 </a:t>
            </a:r>
            <a:r>
              <a:rPr lang="fr-BE" sz="2000" kern="1200" dirty="0" err="1" smtClean="0">
                <a:solidFill>
                  <a:srgbClr val="376092"/>
                </a:solidFill>
                <a:latin typeface="CG Omega" pitchFamily="34" charset="0"/>
                <a:ea typeface="Times New Roman" pitchFamily="18" charset="0"/>
                <a:cs typeface="Arial" pitchFamily="34" charset="0"/>
              </a:rPr>
              <a:t>Assists</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institutional</a:t>
            </a:r>
            <a:r>
              <a:rPr lang="fr-BE" sz="2000" kern="1200" dirty="0">
                <a:solidFill>
                  <a:srgbClr val="376092"/>
                </a:solidFill>
                <a:latin typeface="CG Omega" pitchFamily="34" charset="0"/>
                <a:ea typeface="Times New Roman" pitchFamily="18" charset="0"/>
                <a:cs typeface="Arial" pitchFamily="34" charset="0"/>
              </a:rPr>
              <a:t> OA Contact </a:t>
            </a:r>
            <a:r>
              <a:rPr lang="fr-BE" sz="2000" kern="1200" dirty="0" err="1" smtClean="0">
                <a:solidFill>
                  <a:srgbClr val="376092"/>
                </a:solidFill>
                <a:latin typeface="CG Omega" pitchFamily="34" charset="0"/>
                <a:ea typeface="Times New Roman" pitchFamily="18" charset="0"/>
                <a:cs typeface="Arial" pitchFamily="34" charset="0"/>
              </a:rPr>
              <a:t>Persons</a:t>
            </a:r>
            <a:r>
              <a:rPr lang="fr-BE" sz="2000" kern="1200" dirty="0">
                <a:solidFill>
                  <a:srgbClr val="376092"/>
                </a:solidFill>
                <a:latin typeface="CG Omega" pitchFamily="34" charset="0"/>
                <a:ea typeface="Times New Roman" pitchFamily="18" charset="0"/>
                <a:cs typeface="Arial" pitchFamily="34" charset="0"/>
              </a:rPr>
              <a:t/>
            </a:r>
            <a:br>
              <a:rPr lang="fr-BE" sz="20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 </a:t>
            </a:r>
            <a:r>
              <a:rPr lang="fr-BE" sz="2000" kern="1200" dirty="0" err="1" smtClean="0">
                <a:solidFill>
                  <a:srgbClr val="376092"/>
                </a:solidFill>
                <a:latin typeface="CG Omega" pitchFamily="34" charset="0"/>
                <a:ea typeface="Times New Roman" pitchFamily="18" charset="0"/>
                <a:cs typeface="Arial" pitchFamily="34" charset="0"/>
              </a:rPr>
              <a:t>Handles</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individual</a:t>
            </a:r>
            <a:r>
              <a:rPr lang="fr-BE" sz="2000" kern="1200" dirty="0">
                <a:solidFill>
                  <a:srgbClr val="376092"/>
                </a:solidFill>
                <a:latin typeface="CG Omega" pitchFamily="34" charset="0"/>
                <a:ea typeface="Times New Roman" pitchFamily="18" charset="0"/>
                <a:cs typeface="Arial" pitchFamily="34" charset="0"/>
              </a:rPr>
              <a:t> </a:t>
            </a:r>
            <a:r>
              <a:rPr lang="fr-BE" sz="2000" kern="1200" dirty="0" err="1">
                <a:solidFill>
                  <a:srgbClr val="376092"/>
                </a:solidFill>
                <a:latin typeface="CG Omega" pitchFamily="34" charset="0"/>
                <a:ea typeface="Times New Roman" pitchFamily="18" charset="0"/>
                <a:cs typeface="Arial" pitchFamily="34" charset="0"/>
              </a:rPr>
              <a:t>requests</a:t>
            </a:r>
            <a:r>
              <a:rPr lang="fr-BE" sz="2000" kern="1200" dirty="0">
                <a:solidFill>
                  <a:srgbClr val="376092"/>
                </a:solidFill>
                <a:latin typeface="CG Omega" pitchFamily="34" charset="0"/>
                <a:ea typeface="Times New Roman" pitchFamily="18" charset="0"/>
                <a:cs typeface="Arial" pitchFamily="34" charset="0"/>
              </a:rPr>
              <a:t> for exceptions to </a:t>
            </a:r>
            <a:r>
              <a:rPr lang="fr-BE" sz="2000" kern="1200" dirty="0" err="1">
                <a:solidFill>
                  <a:srgbClr val="376092"/>
                </a:solidFill>
                <a:latin typeface="CG Omega" pitchFamily="34" charset="0"/>
                <a:ea typeface="Times New Roman" pitchFamily="18" charset="0"/>
                <a:cs typeface="Arial" pitchFamily="34" charset="0"/>
              </a:rPr>
              <a:t>policy</a:t>
            </a:r>
            <a:r>
              <a:rPr lang="fr-BE" sz="2000" kern="1200" dirty="0">
                <a:solidFill>
                  <a:srgbClr val="376092"/>
                </a:solidFill>
                <a:latin typeface="CG Omega" pitchFamily="34" charset="0"/>
                <a:ea typeface="Times New Roman" pitchFamily="18" charset="0"/>
                <a:cs typeface="Arial" pitchFamily="34" charset="0"/>
              </a:rPr>
              <a:t> </a:t>
            </a:r>
            <a:r>
              <a:rPr lang="fr-BE" sz="2000" kern="1200" dirty="0" err="1" smtClean="0">
                <a:solidFill>
                  <a:srgbClr val="376092"/>
                </a:solidFill>
                <a:latin typeface="CG Omega" pitchFamily="34" charset="0"/>
                <a:ea typeface="Times New Roman" pitchFamily="18" charset="0"/>
                <a:cs typeface="Arial" pitchFamily="34" charset="0"/>
              </a:rPr>
              <a:t>rules</a:t>
            </a:r>
            <a:r>
              <a:rPr lang="fr-BE" sz="2000" kern="1200" dirty="0" smtClean="0">
                <a:solidFill>
                  <a:srgbClr val="376092"/>
                </a:solidFill>
                <a:latin typeface="CG Omega" pitchFamily="34" charset="0"/>
                <a:ea typeface="Times New Roman" pitchFamily="18" charset="0"/>
                <a:cs typeface="Arial" pitchFamily="34" charset="0"/>
              </a:rPr>
              <a:t/>
            </a:r>
            <a:br>
              <a:rPr lang="fr-BE" sz="2000" kern="1200" dirty="0" smtClean="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
            </a:r>
            <a:br>
              <a:rPr lang="fr-BE" sz="20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2nd </a:t>
            </a:r>
            <a:r>
              <a:rPr lang="en-GB" sz="2000" kern="1200" dirty="0">
                <a:solidFill>
                  <a:srgbClr val="00B050"/>
                </a:solidFill>
                <a:latin typeface="CG Omega" pitchFamily="34" charset="0"/>
                <a:ea typeface="Times New Roman" pitchFamily="18" charset="0"/>
                <a:cs typeface="Arial" pitchFamily="34" charset="0"/>
              </a:rPr>
              <a:t>line support </a:t>
            </a:r>
            <a:r>
              <a:rPr lang="en-GB" sz="2000" kern="1200" dirty="0" smtClean="0">
                <a:solidFill>
                  <a:srgbClr val="00B050"/>
                </a:solidFill>
                <a:latin typeface="CG Omega" pitchFamily="34" charset="0"/>
                <a:ea typeface="Times New Roman" pitchFamily="18" charset="0"/>
                <a:cs typeface="Arial" pitchFamily="34" charset="0"/>
              </a:rPr>
              <a:t>via issue tracker</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	- </a:t>
            </a:r>
            <a:r>
              <a:rPr lang="fr-BE" sz="2000" kern="1200" dirty="0" smtClean="0">
                <a:solidFill>
                  <a:srgbClr val="376092"/>
                </a:solidFill>
                <a:latin typeface="CG Omega" pitchFamily="34" charset="0"/>
                <a:ea typeface="Times New Roman" pitchFamily="18" charset="0"/>
                <a:cs typeface="Arial" pitchFamily="34" charset="0"/>
              </a:rPr>
              <a:t>Backup support by @mire</a:t>
            </a:r>
            <a:endParaRPr lang="fr-BE" sz="2000" kern="1200" dirty="0">
              <a:solidFill>
                <a:srgbClr val="376092"/>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454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endParaRPr lang="fr-BE" sz="2000" kern="1200" dirty="0">
              <a:solidFill>
                <a:srgbClr val="376092"/>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descr="cid:image001.png@01D1756D.07B9629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766887" y="1828800"/>
            <a:ext cx="5610225" cy="3200400"/>
          </a:xfrm>
          <a:prstGeom prst="rect">
            <a:avLst/>
          </a:prstGeom>
          <a:noFill/>
          <a:ln>
            <a:noFill/>
          </a:ln>
        </p:spPr>
      </p:pic>
    </p:spTree>
    <p:extLst>
      <p:ext uri="{BB962C8B-B14F-4D97-AF65-F5344CB8AC3E}">
        <p14:creationId xmlns:p14="http://schemas.microsoft.com/office/powerpoint/2010/main" val="1226715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3. </a:t>
            </a:r>
            <a:r>
              <a:rPr lang="fr-BE" sz="2400" kern="1200" dirty="0" err="1" smtClean="0">
                <a:solidFill>
                  <a:srgbClr val="376092"/>
                </a:solidFill>
                <a:latin typeface="CG Omega" pitchFamily="34" charset="0"/>
                <a:ea typeface="Times New Roman" pitchFamily="18" charset="0"/>
                <a:cs typeface="Arial" pitchFamily="34" charset="0"/>
              </a:rPr>
              <a:t>Orfeo</a:t>
            </a:r>
            <a:r>
              <a:rPr lang="fr-BE" sz="2400" kern="1200" dirty="0" smtClean="0">
                <a:solidFill>
                  <a:srgbClr val="376092"/>
                </a:solidFill>
                <a:latin typeface="CG Omega" pitchFamily="34" charset="0"/>
                <a:ea typeface="Times New Roman" pitchFamily="18" charset="0"/>
                <a:cs typeface="Arial" pitchFamily="34" charset="0"/>
              </a:rPr>
              <a:t> Server Manager</a:t>
            </a: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a:solidFill>
                  <a:srgbClr val="00B050"/>
                </a:solidFill>
                <a:latin typeface="CG Omega" pitchFamily="34" charset="0"/>
                <a:ea typeface="Times New Roman" pitchFamily="18" charset="0"/>
                <a:cs typeface="Arial" pitchFamily="34" charset="0"/>
              </a:rPr>
              <a:t>Hardware </a:t>
            </a:r>
            <a:r>
              <a:rPr lang="fr-BE" sz="2000" kern="1200" dirty="0" smtClean="0">
                <a:solidFill>
                  <a:srgbClr val="00B050"/>
                </a:solidFill>
                <a:latin typeface="CG Omega" pitchFamily="34" charset="0"/>
                <a:ea typeface="Times New Roman" pitchFamily="18" charset="0"/>
                <a:cs typeface="Arial" pitchFamily="34" charset="0"/>
              </a:rPr>
              <a:t>maintenance</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Operating </a:t>
            </a:r>
            <a:r>
              <a:rPr lang="fr-BE" sz="2000" kern="1200" dirty="0">
                <a:solidFill>
                  <a:srgbClr val="00B050"/>
                </a:solidFill>
                <a:latin typeface="CG Omega" pitchFamily="34" charset="0"/>
                <a:ea typeface="Times New Roman" pitchFamily="18" charset="0"/>
                <a:cs typeface="Arial" pitchFamily="34" charset="0"/>
              </a:rPr>
              <a:t>system software </a:t>
            </a:r>
            <a:r>
              <a:rPr lang="fr-BE" sz="2000" kern="1200" dirty="0" smtClean="0">
                <a:solidFill>
                  <a:srgbClr val="00B050"/>
                </a:solidFill>
                <a:latin typeface="CG Omega" pitchFamily="34" charset="0"/>
                <a:ea typeface="Times New Roman" pitchFamily="18" charset="0"/>
                <a:cs typeface="Arial" pitchFamily="34" charset="0"/>
              </a:rPr>
              <a:t>maintenance</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Performance monitoring</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Backup Monitoring</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fr-BE" sz="2000" kern="1200" dirty="0" err="1" smtClean="0">
                <a:solidFill>
                  <a:srgbClr val="00B050"/>
                </a:solidFill>
                <a:latin typeface="CG Omega" pitchFamily="34" charset="0"/>
                <a:ea typeface="Times New Roman" pitchFamily="18" charset="0"/>
                <a:cs typeface="Arial" pitchFamily="34" charset="0"/>
              </a:rPr>
              <a:t>Disk</a:t>
            </a: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err="1">
                <a:solidFill>
                  <a:srgbClr val="00B050"/>
                </a:solidFill>
                <a:latin typeface="CG Omega" pitchFamily="34" charset="0"/>
                <a:ea typeface="Times New Roman" pitchFamily="18" charset="0"/>
                <a:cs typeface="Arial" pitchFamily="34" charset="0"/>
              </a:rPr>
              <a:t>space</a:t>
            </a:r>
            <a:r>
              <a:rPr lang="fr-BE" sz="2000" kern="1200" dirty="0">
                <a:solidFill>
                  <a:srgbClr val="00B050"/>
                </a:solidFill>
                <a:latin typeface="CG Omega" pitchFamily="34" charset="0"/>
                <a:ea typeface="Times New Roman" pitchFamily="18" charset="0"/>
                <a:cs typeface="Arial" pitchFamily="34" charset="0"/>
              </a:rPr>
              <a:t> monitoring</a:t>
            </a: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t>
            </a: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718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4. </a:t>
            </a:r>
            <a:r>
              <a:rPr lang="fr-BE" sz="2400" kern="1200" dirty="0" err="1" smtClean="0">
                <a:solidFill>
                  <a:srgbClr val="376092"/>
                </a:solidFill>
                <a:latin typeface="CG Omega" pitchFamily="34" charset="0"/>
                <a:ea typeface="Times New Roman" pitchFamily="18" charset="0"/>
                <a:cs typeface="Arial" pitchFamily="34" charset="0"/>
              </a:rPr>
              <a:t>Orfeo</a:t>
            </a:r>
            <a:r>
              <a:rPr lang="fr-BE" sz="2400" kern="1200" dirty="0" smtClean="0">
                <a:solidFill>
                  <a:srgbClr val="376092"/>
                </a:solidFill>
                <a:latin typeface="CG Omega" pitchFamily="34" charset="0"/>
                <a:ea typeface="Times New Roman" pitchFamily="18" charset="0"/>
                <a:cs typeface="Arial" pitchFamily="34" charset="0"/>
              </a:rPr>
              <a:t> </a:t>
            </a:r>
            <a:r>
              <a:rPr lang="fr-BE" sz="2400" kern="1200" dirty="0" err="1" smtClean="0">
                <a:solidFill>
                  <a:srgbClr val="376092"/>
                </a:solidFill>
                <a:latin typeface="CG Omega" pitchFamily="34" charset="0"/>
                <a:ea typeface="Times New Roman" pitchFamily="18" charset="0"/>
                <a:cs typeface="Arial" pitchFamily="34" charset="0"/>
              </a:rPr>
              <a:t>Board</a:t>
            </a: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Constituted of </a:t>
            </a:r>
            <a:r>
              <a:rPr lang="en-GB" sz="2000" kern="1200" dirty="0">
                <a:solidFill>
                  <a:srgbClr val="00B050"/>
                </a:solidFill>
                <a:latin typeface="CG Omega" pitchFamily="34" charset="0"/>
                <a:ea typeface="Times New Roman" pitchFamily="18" charset="0"/>
                <a:cs typeface="Arial" pitchFamily="34" charset="0"/>
              </a:rPr>
              <a:t>the OA Administrator and the </a:t>
            </a:r>
            <a:r>
              <a:rPr lang="en-GB" sz="2000" kern="1200" dirty="0" smtClean="0">
                <a:solidFill>
                  <a:srgbClr val="00B050"/>
                </a:solidFill>
                <a:latin typeface="CG Omega" pitchFamily="34" charset="0"/>
                <a:ea typeface="Times New Roman" pitchFamily="18" charset="0"/>
                <a:cs typeface="Arial" pitchFamily="34" charset="0"/>
              </a:rPr>
              <a:t>institutional</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OA Contact </a:t>
            </a:r>
            <a:r>
              <a:rPr lang="en-GB" sz="2000" kern="1200" dirty="0">
                <a:solidFill>
                  <a:srgbClr val="00B050"/>
                </a:solidFill>
                <a:latin typeface="CG Omega" pitchFamily="34" charset="0"/>
                <a:ea typeface="Times New Roman" pitchFamily="18" charset="0"/>
                <a:cs typeface="Arial" pitchFamily="34" charset="0"/>
              </a:rPr>
              <a:t>Persons or their </a:t>
            </a:r>
            <a:r>
              <a:rPr lang="en-GB" sz="2000" kern="1200" dirty="0" smtClean="0">
                <a:solidFill>
                  <a:srgbClr val="00B050"/>
                </a:solidFill>
                <a:latin typeface="CG Omega" pitchFamily="34" charset="0"/>
                <a:ea typeface="Times New Roman" pitchFamily="18" charset="0"/>
                <a:cs typeface="Arial" pitchFamily="34" charset="0"/>
              </a:rPr>
              <a:t>substitutes</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Decides </a:t>
            </a:r>
            <a:r>
              <a:rPr lang="en-GB" sz="2000" kern="1200" dirty="0">
                <a:solidFill>
                  <a:srgbClr val="00B050"/>
                </a:solidFill>
                <a:latin typeface="CG Omega" pitchFamily="34" charset="0"/>
                <a:ea typeface="Times New Roman" pitchFamily="18" charset="0"/>
                <a:cs typeface="Arial" pitchFamily="34" charset="0"/>
              </a:rPr>
              <a:t>on policy </a:t>
            </a:r>
            <a:r>
              <a:rPr lang="en-GB" sz="2000" kern="1200" dirty="0" smtClean="0">
                <a:solidFill>
                  <a:srgbClr val="00B050"/>
                </a:solidFill>
                <a:latin typeface="CG Omega" pitchFamily="34" charset="0"/>
                <a:ea typeface="Times New Roman" pitchFamily="18" charset="0"/>
                <a:cs typeface="Arial" pitchFamily="34" charset="0"/>
              </a:rPr>
              <a:t>changes</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Appoints </a:t>
            </a:r>
            <a:r>
              <a:rPr lang="en-GB" sz="2000" kern="1200" dirty="0">
                <a:solidFill>
                  <a:srgbClr val="00B050"/>
                </a:solidFill>
                <a:latin typeface="CG Omega" pitchFamily="34" charset="0"/>
                <a:ea typeface="Times New Roman" pitchFamily="18" charset="0"/>
                <a:cs typeface="Arial" pitchFamily="34" charset="0"/>
              </a:rPr>
              <a:t>the members of the OA Advisory </a:t>
            </a:r>
            <a:r>
              <a:rPr lang="en-GB" sz="2000" kern="1200" dirty="0" smtClean="0">
                <a:solidFill>
                  <a:srgbClr val="00B050"/>
                </a:solidFill>
                <a:latin typeface="CG Omega" pitchFamily="34" charset="0"/>
                <a:ea typeface="Times New Roman" pitchFamily="18" charset="0"/>
                <a:cs typeface="Arial" pitchFamily="34" charset="0"/>
              </a:rPr>
              <a:t>Committee</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 Submits </a:t>
            </a:r>
            <a:r>
              <a:rPr lang="en-GB" sz="2000" kern="1200" dirty="0">
                <a:solidFill>
                  <a:srgbClr val="00B050"/>
                </a:solidFill>
                <a:latin typeface="CG Omega" pitchFamily="34" charset="0"/>
                <a:ea typeface="Times New Roman" pitchFamily="18" charset="0"/>
                <a:cs typeface="Arial" pitchFamily="34" charset="0"/>
              </a:rPr>
              <a:t>policy suggestions and issues to the OA </a:t>
            </a:r>
            <a:r>
              <a:rPr lang="en-GB" sz="2000" kern="1200" dirty="0" smtClean="0">
                <a:solidFill>
                  <a:srgbClr val="00B050"/>
                </a:solidFill>
                <a:latin typeface="CG Omega" pitchFamily="34" charset="0"/>
                <a:ea typeface="Times New Roman" pitchFamily="18" charset="0"/>
                <a:cs typeface="Arial" pitchFamily="34" charset="0"/>
              </a:rPr>
              <a:t>Advisory</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Committee</a:t>
            </a:r>
            <a:r>
              <a:rPr lang="fr-BE" sz="2000" kern="1200" dirty="0" smtClean="0">
                <a:solidFill>
                  <a:srgbClr val="00B050"/>
                </a:solidFill>
                <a:latin typeface="CG Omega" pitchFamily="34" charset="0"/>
                <a:ea typeface="Times New Roman" pitchFamily="18" charset="0"/>
                <a:cs typeface="Arial" pitchFamily="34" charset="0"/>
              </a:rPr>
              <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t>
            </a: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7377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5. Open Access </a:t>
            </a:r>
            <a:r>
              <a:rPr lang="fr-BE" sz="2400" kern="1200" dirty="0" err="1" smtClean="0">
                <a:solidFill>
                  <a:srgbClr val="376092"/>
                </a:solidFill>
                <a:latin typeface="CG Omega" pitchFamily="34" charset="0"/>
                <a:ea typeface="Times New Roman" pitchFamily="18" charset="0"/>
                <a:cs typeface="Arial" pitchFamily="34" charset="0"/>
              </a:rPr>
              <a:t>Advisory</a:t>
            </a:r>
            <a:r>
              <a:rPr lang="fr-BE" sz="2400" kern="1200" dirty="0" smtClean="0">
                <a:solidFill>
                  <a:srgbClr val="376092"/>
                </a:solidFill>
                <a:latin typeface="CG Omega" pitchFamily="34" charset="0"/>
                <a:ea typeface="Times New Roman" pitchFamily="18" charset="0"/>
                <a:cs typeface="Arial" pitchFamily="34" charset="0"/>
              </a:rPr>
              <a:t> Commission</a:t>
            </a: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a:solidFill>
                  <a:srgbClr val="00B050"/>
                </a:solidFill>
                <a:latin typeface="CG Omega" pitchFamily="34" charset="0"/>
                <a:ea typeface="Times New Roman" pitchFamily="18" charset="0"/>
                <a:cs typeface="Arial" pitchFamily="34" charset="0"/>
              </a:rPr>
              <a:t>- </a:t>
            </a:r>
            <a:r>
              <a:rPr lang="en-GB" sz="2000" kern="1200" dirty="0">
                <a:solidFill>
                  <a:srgbClr val="00B050"/>
                </a:solidFill>
                <a:latin typeface="CG Omega" pitchFamily="34" charset="0"/>
                <a:ea typeface="Times New Roman" pitchFamily="18" charset="0"/>
                <a:cs typeface="Arial" pitchFamily="34" charset="0"/>
              </a:rPr>
              <a:t>Provides advice on policy suggestions and issues to </a:t>
            </a:r>
            <a:r>
              <a:rPr lang="en-GB" sz="2000" kern="1200" dirty="0" smtClean="0">
                <a:solidFill>
                  <a:srgbClr val="00B050"/>
                </a:solidFill>
                <a:latin typeface="CG Omega" pitchFamily="34" charset="0"/>
                <a:ea typeface="Times New Roman" pitchFamily="18" charset="0"/>
                <a:cs typeface="Arial" pitchFamily="34" charset="0"/>
              </a:rPr>
              <a:t>the</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err="1" smtClean="0">
                <a:solidFill>
                  <a:srgbClr val="00B050"/>
                </a:solidFill>
                <a:latin typeface="CG Omega" pitchFamily="34" charset="0"/>
                <a:ea typeface="Times New Roman" pitchFamily="18" charset="0"/>
                <a:cs typeface="Arial" pitchFamily="34" charset="0"/>
              </a:rPr>
              <a:t>Orfeo</a:t>
            </a:r>
            <a:r>
              <a:rPr lang="en-GB" sz="2000" kern="1200" dirty="0" smtClean="0">
                <a:solidFill>
                  <a:srgbClr val="00B050"/>
                </a:solidFill>
                <a:latin typeface="CG Omega" pitchFamily="34" charset="0"/>
                <a:ea typeface="Times New Roman" pitchFamily="18" charset="0"/>
                <a:cs typeface="Arial" pitchFamily="34" charset="0"/>
              </a:rPr>
              <a:t> Board</a:t>
            </a: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97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lgn="l">
              <a:tabLst>
                <a:tab pos="623888" algn="l"/>
              </a:tabLst>
            </a:pPr>
            <a:r>
              <a:rPr lang="fr-BE" sz="3400" kern="1200" dirty="0" smtClean="0">
                <a:solidFill>
                  <a:srgbClr val="FF6600"/>
                </a:solidFill>
                <a:latin typeface="CG Omega" pitchFamily="34" charset="0"/>
                <a:ea typeface="Times New Roman" pitchFamily="18" charset="0"/>
                <a:cs typeface="Arial" pitchFamily="34" charset="0"/>
              </a:rPr>
              <a:t>BELSPO Open Access </a:t>
            </a:r>
            <a:r>
              <a:rPr lang="fr-BE" sz="3400" kern="1200" dirty="0" err="1" smtClean="0">
                <a:solidFill>
                  <a:srgbClr val="FF6600"/>
                </a:solidFill>
                <a:latin typeface="CG Omega" pitchFamily="34" charset="0"/>
                <a:ea typeface="Times New Roman" pitchFamily="18" charset="0"/>
                <a:cs typeface="Arial" pitchFamily="34" charset="0"/>
              </a:rPr>
              <a:t>Governance</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6. </a:t>
            </a:r>
            <a:r>
              <a:rPr lang="en-GB" sz="2400" kern="1200" dirty="0">
                <a:solidFill>
                  <a:srgbClr val="376092"/>
                </a:solidFill>
                <a:latin typeface="CG Omega" pitchFamily="34" charset="0"/>
                <a:ea typeface="Times New Roman" pitchFamily="18" charset="0"/>
                <a:cs typeface="Arial" pitchFamily="34" charset="0"/>
              </a:rPr>
              <a:t>Open Access Project Administrator</a:t>
            </a: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t>
            </a:r>
            <a:r>
              <a:rPr lang="fr-BE"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Appointed </a:t>
            </a:r>
            <a:r>
              <a:rPr lang="en-GB" sz="2000" kern="1200" dirty="0">
                <a:solidFill>
                  <a:srgbClr val="00B050"/>
                </a:solidFill>
                <a:latin typeface="CG Omega" pitchFamily="34" charset="0"/>
                <a:ea typeface="Times New Roman" pitchFamily="18" charset="0"/>
                <a:cs typeface="Arial" pitchFamily="34" charset="0"/>
              </a:rPr>
              <a:t>by BELSPO Direction</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Chairs </a:t>
            </a:r>
            <a:r>
              <a:rPr lang="en-GB" sz="2000" kern="1200" dirty="0">
                <a:solidFill>
                  <a:srgbClr val="00B050"/>
                </a:solidFill>
                <a:latin typeface="CG Omega" pitchFamily="34" charset="0"/>
                <a:ea typeface="Times New Roman" pitchFamily="18" charset="0"/>
                <a:cs typeface="Arial" pitchFamily="34" charset="0"/>
              </a:rPr>
              <a:t>the </a:t>
            </a:r>
            <a:r>
              <a:rPr lang="en-GB" sz="2000" kern="1200" dirty="0" err="1">
                <a:solidFill>
                  <a:srgbClr val="00B050"/>
                </a:solidFill>
                <a:latin typeface="CG Omega" pitchFamily="34" charset="0"/>
                <a:ea typeface="Times New Roman" pitchFamily="18" charset="0"/>
                <a:cs typeface="Arial" pitchFamily="34" charset="0"/>
              </a:rPr>
              <a:t>Orfeo</a:t>
            </a:r>
            <a:r>
              <a:rPr lang="en-GB" sz="2000" kern="1200" dirty="0">
                <a:solidFill>
                  <a:srgbClr val="00B050"/>
                </a:solidFill>
                <a:latin typeface="CG Omega" pitchFamily="34" charset="0"/>
                <a:ea typeface="Times New Roman" pitchFamily="18" charset="0"/>
                <a:cs typeface="Arial" pitchFamily="34" charset="0"/>
              </a:rPr>
              <a:t> Board</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Member </a:t>
            </a:r>
            <a:r>
              <a:rPr lang="en-GB" sz="2000" kern="1200" dirty="0">
                <a:solidFill>
                  <a:srgbClr val="00B050"/>
                </a:solidFill>
                <a:latin typeface="CG Omega" pitchFamily="34" charset="0"/>
                <a:ea typeface="Times New Roman" pitchFamily="18" charset="0"/>
                <a:cs typeface="Arial" pitchFamily="34" charset="0"/>
              </a:rPr>
              <a:t>of the </a:t>
            </a:r>
            <a:r>
              <a:rPr lang="en-GB" sz="2000" kern="1200" dirty="0" err="1">
                <a:solidFill>
                  <a:srgbClr val="00B050"/>
                </a:solidFill>
                <a:latin typeface="CG Omega" pitchFamily="34" charset="0"/>
                <a:ea typeface="Times New Roman" pitchFamily="18" charset="0"/>
                <a:cs typeface="Arial" pitchFamily="34" charset="0"/>
              </a:rPr>
              <a:t>Orfeo</a:t>
            </a:r>
            <a:r>
              <a:rPr lang="en-GB" sz="2000" kern="1200" dirty="0">
                <a:solidFill>
                  <a:srgbClr val="00B050"/>
                </a:solidFill>
                <a:latin typeface="CG Omega" pitchFamily="34" charset="0"/>
                <a:ea typeface="Times New Roman" pitchFamily="18" charset="0"/>
                <a:cs typeface="Arial" pitchFamily="34" charset="0"/>
              </a:rPr>
              <a:t> Helpdesk</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Intermittent </a:t>
            </a:r>
            <a:r>
              <a:rPr lang="en-GB" sz="2000" kern="1200" dirty="0">
                <a:solidFill>
                  <a:srgbClr val="00B050"/>
                </a:solidFill>
                <a:latin typeface="CG Omega" pitchFamily="34" charset="0"/>
                <a:ea typeface="Times New Roman" pitchFamily="18" charset="0"/>
                <a:cs typeface="Arial" pitchFamily="34" charset="0"/>
              </a:rPr>
              <a:t>chair and permanent secretary to the </a:t>
            </a:r>
            <a:r>
              <a:rPr lang="en-GB" sz="2000" kern="1200" dirty="0" smtClean="0">
                <a:solidFill>
                  <a:srgbClr val="00B050"/>
                </a:solidFill>
                <a:latin typeface="CG Omega" pitchFamily="34" charset="0"/>
                <a:ea typeface="Times New Roman" pitchFamily="18" charset="0"/>
                <a:cs typeface="Arial" pitchFamily="34" charset="0"/>
              </a:rPr>
              <a:t>CIS-CFS</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OA </a:t>
            </a:r>
            <a:r>
              <a:rPr lang="en-GB" sz="2000" kern="1200" dirty="0" err="1">
                <a:solidFill>
                  <a:srgbClr val="00B050"/>
                </a:solidFill>
                <a:latin typeface="CG Omega" pitchFamily="34" charset="0"/>
                <a:ea typeface="Times New Roman" pitchFamily="18" charset="0"/>
                <a:cs typeface="Arial" pitchFamily="34" charset="0"/>
              </a:rPr>
              <a:t>Interfederal</a:t>
            </a:r>
            <a:r>
              <a:rPr lang="en-GB" sz="2000" kern="1200" dirty="0">
                <a:solidFill>
                  <a:srgbClr val="00B050"/>
                </a:solidFill>
                <a:latin typeface="CG Omega" pitchFamily="34" charset="0"/>
                <a:ea typeface="Times New Roman" pitchFamily="18" charset="0"/>
                <a:cs typeface="Arial" pitchFamily="34" charset="0"/>
              </a:rPr>
              <a:t> Consulting Group</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In </a:t>
            </a:r>
            <a:r>
              <a:rPr lang="en-GB" sz="2000" kern="1200" dirty="0">
                <a:solidFill>
                  <a:srgbClr val="00B050"/>
                </a:solidFill>
                <a:latin typeface="CG Omega" pitchFamily="34" charset="0"/>
                <a:ea typeface="Times New Roman" pitchFamily="18" charset="0"/>
                <a:cs typeface="Arial" pitchFamily="34" charset="0"/>
              </a:rPr>
              <a:t>charge of Sensitization Campaigns</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In </a:t>
            </a:r>
            <a:r>
              <a:rPr lang="en-GB" sz="2000" kern="1200" dirty="0">
                <a:solidFill>
                  <a:srgbClr val="00B050"/>
                </a:solidFill>
                <a:latin typeface="CG Omega" pitchFamily="34" charset="0"/>
                <a:ea typeface="Times New Roman" pitchFamily="18" charset="0"/>
                <a:cs typeface="Arial" pitchFamily="34" charset="0"/>
              </a:rPr>
              <a:t>charge of International reporting on Belgian OA</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Represents </a:t>
            </a:r>
            <a:r>
              <a:rPr lang="en-GB" sz="2000" kern="1200" dirty="0">
                <a:solidFill>
                  <a:srgbClr val="00B050"/>
                </a:solidFill>
                <a:latin typeface="CG Omega" pitchFamily="34" charset="0"/>
                <a:ea typeface="Times New Roman" pitchFamily="18" charset="0"/>
                <a:cs typeface="Arial" pitchFamily="34" charset="0"/>
              </a:rPr>
              <a:t>Belgium in international OA </a:t>
            </a:r>
            <a:r>
              <a:rPr lang="en-GB" sz="2000" kern="1200" dirty="0" smtClean="0">
                <a:solidFill>
                  <a:srgbClr val="00B050"/>
                </a:solidFill>
                <a:latin typeface="CG Omega" pitchFamily="34" charset="0"/>
                <a:ea typeface="Times New Roman" pitchFamily="18" charset="0"/>
                <a:cs typeface="Arial" pitchFamily="34" charset="0"/>
              </a:rPr>
              <a:t>consultation</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structures</a:t>
            </a: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Technological watch future </a:t>
            </a:r>
            <a:r>
              <a:rPr lang="en-GB" sz="2000" kern="1200" dirty="0">
                <a:solidFill>
                  <a:srgbClr val="00B050"/>
                </a:solidFill>
                <a:latin typeface="CG Omega" pitchFamily="34" charset="0"/>
                <a:ea typeface="Times New Roman" pitchFamily="18" charset="0"/>
                <a:cs typeface="Arial" pitchFamily="34" charset="0"/>
              </a:rPr>
              <a:t>developments </a:t>
            </a:r>
            <a:r>
              <a:rPr lang="en-GB" sz="2000" kern="1200" dirty="0" smtClean="0">
                <a:solidFill>
                  <a:srgbClr val="00B050"/>
                </a:solidFill>
                <a:latin typeface="CG Omega" pitchFamily="34" charset="0"/>
                <a:ea typeface="Times New Roman" pitchFamily="18" charset="0"/>
                <a:cs typeface="Arial" pitchFamily="34" charset="0"/>
              </a:rPr>
              <a:t>of</a:t>
            </a: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Open </a:t>
            </a:r>
            <a:r>
              <a:rPr lang="en-GB" sz="2000" kern="1200" dirty="0">
                <a:solidFill>
                  <a:srgbClr val="00B050"/>
                </a:solidFill>
                <a:latin typeface="CG Omega" pitchFamily="34" charset="0"/>
                <a:ea typeface="Times New Roman" pitchFamily="18" charset="0"/>
                <a:cs typeface="Arial" pitchFamily="34" charset="0"/>
              </a:rPr>
              <a:t>Science</a:t>
            </a:r>
            <a:br>
              <a:rPr lang="en-GB" sz="2000" kern="1200" dirty="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In </a:t>
            </a:r>
            <a:r>
              <a:rPr lang="en-GB" sz="2000" kern="1200" dirty="0">
                <a:solidFill>
                  <a:srgbClr val="00B050"/>
                </a:solidFill>
                <a:latin typeface="CG Omega" pitchFamily="34" charset="0"/>
                <a:ea typeface="Times New Roman" pitchFamily="18" charset="0"/>
                <a:cs typeface="Arial" pitchFamily="34" charset="0"/>
              </a:rPr>
              <a:t>charge of </a:t>
            </a:r>
            <a:r>
              <a:rPr lang="en-GB" sz="2000" kern="1200" dirty="0" err="1">
                <a:solidFill>
                  <a:srgbClr val="00B050"/>
                </a:solidFill>
                <a:latin typeface="CG Omega" pitchFamily="34" charset="0"/>
                <a:ea typeface="Times New Roman" pitchFamily="18" charset="0"/>
                <a:cs typeface="Arial" pitchFamily="34" charset="0"/>
              </a:rPr>
              <a:t>Orfeo</a:t>
            </a:r>
            <a:r>
              <a:rPr lang="en-GB" sz="2000" kern="1200" dirty="0">
                <a:solidFill>
                  <a:srgbClr val="00B050"/>
                </a:solidFill>
                <a:latin typeface="CG Omega" pitchFamily="34" charset="0"/>
                <a:ea typeface="Times New Roman" pitchFamily="18" charset="0"/>
                <a:cs typeface="Arial" pitchFamily="34" charset="0"/>
              </a:rPr>
              <a:t> expansion to non-BELSPO Institutions</a:t>
            </a: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149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24728" y="7709089"/>
            <a:ext cx="1067272" cy="739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1" descr="Description: Description: cid:image002.png@01CDEE61.E4A15870"/>
          <p:cNvSpPr>
            <a:spLocks noChangeAspect="1" noChangeArrowheads="1"/>
          </p:cNvSpPr>
          <p:nvPr/>
        </p:nvSpPr>
        <p:spPr bwMode="auto">
          <a:xfrm>
            <a:off x="2571750" y="2481263"/>
            <a:ext cx="466725" cy="390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2" descr="Description: Description: cid:image006.jpg@01CDEE61.E4A15870"/>
          <p:cNvSpPr>
            <a:spLocks noChangeAspect="1" noChangeArrowheads="1"/>
          </p:cNvSpPr>
          <p:nvPr/>
        </p:nvSpPr>
        <p:spPr bwMode="auto">
          <a:xfrm>
            <a:off x="2571750" y="2481263"/>
            <a:ext cx="304800" cy="257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3"/>
          <p:cNvSpPr>
            <a:spLocks noChangeArrowheads="1"/>
          </p:cNvSpPr>
          <p:nvPr/>
        </p:nvSpPr>
        <p:spPr bwMode="auto">
          <a:xfrm>
            <a:off x="2571750" y="24812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p:nvPr/>
        </p:nvSpPr>
        <p:spPr>
          <a:xfrm>
            <a:off x="2339752" y="1700808"/>
            <a:ext cx="6534472" cy="2800767"/>
          </a:xfrm>
          <a:prstGeom prst="rect">
            <a:avLst/>
          </a:prstGeom>
        </p:spPr>
        <p:txBody>
          <a:bodyPr wrap="square">
            <a:spAutoFit/>
          </a:bodyPr>
          <a:lstStyle/>
          <a:p>
            <a:r>
              <a:rPr lang="en-GB" sz="1600" dirty="0">
                <a:solidFill>
                  <a:srgbClr val="00B050"/>
                </a:solidFill>
                <a:latin typeface="CG Omega" pitchFamily="34" charset="0"/>
                <a:ea typeface="Times New Roman" pitchFamily="18" charset="0"/>
                <a:cs typeface="Arial" pitchFamily="34" charset="0"/>
              </a:rPr>
              <a:t>Eric </a:t>
            </a:r>
            <a:r>
              <a:rPr lang="en-GB" sz="1600" dirty="0" err="1">
                <a:solidFill>
                  <a:srgbClr val="00B050"/>
                </a:solidFill>
                <a:latin typeface="CG Omega" pitchFamily="34" charset="0"/>
                <a:ea typeface="Times New Roman" pitchFamily="18" charset="0"/>
                <a:cs typeface="Arial" pitchFamily="34" charset="0"/>
              </a:rPr>
              <a:t>Laureys</a:t>
            </a:r>
            <a:r>
              <a:rPr lang="en-GB" sz="1600" dirty="0">
                <a:solidFill>
                  <a:srgbClr val="376092"/>
                </a:solidFill>
                <a:latin typeface="CG Omega" pitchFamily="34" charset="0"/>
                <a:ea typeface="Times New Roman" pitchFamily="18" charset="0"/>
                <a:cs typeface="Arial" pitchFamily="34" charset="0"/>
              </a:rPr>
              <a:t/>
            </a:r>
            <a:br>
              <a:rPr lang="en-GB" sz="1600" dirty="0">
                <a:solidFill>
                  <a:srgbClr val="376092"/>
                </a:solidFill>
                <a:latin typeface="CG Omega" pitchFamily="34" charset="0"/>
                <a:ea typeface="Times New Roman" pitchFamily="18" charset="0"/>
                <a:cs typeface="Arial" pitchFamily="34" charset="0"/>
              </a:rPr>
            </a:br>
            <a:r>
              <a:rPr lang="en-GB" sz="1600" dirty="0" err="1" smtClean="0">
                <a:solidFill>
                  <a:srgbClr val="376092"/>
                </a:solidFill>
                <a:latin typeface="CG Omega" pitchFamily="34" charset="0"/>
                <a:ea typeface="Times New Roman" pitchFamily="18" charset="0"/>
                <a:cs typeface="Arial" pitchFamily="34" charset="0"/>
              </a:rPr>
              <a:t>Wetenschappelijk</a:t>
            </a:r>
            <a:r>
              <a:rPr lang="en-GB" sz="1600" dirty="0" smtClean="0">
                <a:solidFill>
                  <a:srgbClr val="376092"/>
                </a:solidFill>
                <a:latin typeface="CG Omega" pitchFamily="34" charset="0"/>
                <a:ea typeface="Times New Roman" pitchFamily="18" charset="0"/>
                <a:cs typeface="Arial" pitchFamily="34" charset="0"/>
              </a:rPr>
              <a:t> </a:t>
            </a:r>
            <a:r>
              <a:rPr lang="en-GB" sz="1600" dirty="0" err="1" smtClean="0">
                <a:solidFill>
                  <a:srgbClr val="376092"/>
                </a:solidFill>
                <a:latin typeface="CG Omega" pitchFamily="34" charset="0"/>
                <a:ea typeface="Times New Roman" pitchFamily="18" charset="0"/>
                <a:cs typeface="Arial" pitchFamily="34" charset="0"/>
              </a:rPr>
              <a:t>medewerker</a:t>
            </a:r>
            <a:r>
              <a:rPr lang="en-GB" sz="1600" dirty="0" smtClean="0">
                <a:solidFill>
                  <a:srgbClr val="376092"/>
                </a:solidFill>
                <a:latin typeface="CG Omega" pitchFamily="34" charset="0"/>
                <a:ea typeface="Times New Roman" pitchFamily="18" charset="0"/>
                <a:cs typeface="Arial" pitchFamily="34" charset="0"/>
              </a:rPr>
              <a:t> - Attaché </a:t>
            </a:r>
            <a:r>
              <a:rPr lang="en-GB" sz="1600" dirty="0" err="1" smtClean="0">
                <a:solidFill>
                  <a:srgbClr val="376092"/>
                </a:solidFill>
                <a:latin typeface="CG Omega" pitchFamily="34" charset="0"/>
                <a:ea typeface="Times New Roman" pitchFamily="18" charset="0"/>
                <a:cs typeface="Arial" pitchFamily="34" charset="0"/>
              </a:rPr>
              <a:t>scientifique</a:t>
            </a:r>
            <a:endParaRPr lang="en-GB" sz="1600" dirty="0" smtClean="0">
              <a:solidFill>
                <a:srgbClr val="376092"/>
              </a:solidFill>
              <a:latin typeface="CG Omega" pitchFamily="34" charset="0"/>
              <a:ea typeface="Times New Roman" pitchFamily="18" charset="0"/>
              <a:cs typeface="Arial" pitchFamily="34" charset="0"/>
            </a:endParaRPr>
          </a:p>
          <a:p>
            <a:r>
              <a:rPr lang="en-GB" sz="1600" dirty="0">
                <a:solidFill>
                  <a:srgbClr val="376092"/>
                </a:solidFill>
                <a:latin typeface="CG Omega" pitchFamily="34" charset="0"/>
                <a:ea typeface="Times New Roman" pitchFamily="18" charset="0"/>
                <a:cs typeface="Arial" pitchFamily="34" charset="0"/>
              </a:rPr>
              <a:t/>
            </a:r>
            <a:br>
              <a:rPr lang="en-GB" sz="1600" dirty="0">
                <a:solidFill>
                  <a:srgbClr val="376092"/>
                </a:solidFill>
                <a:latin typeface="CG Omega" pitchFamily="34" charset="0"/>
                <a:ea typeface="Times New Roman" pitchFamily="18" charset="0"/>
                <a:cs typeface="Arial" pitchFamily="34" charset="0"/>
              </a:rPr>
            </a:br>
            <a:r>
              <a:rPr lang="en-GB" sz="1600" dirty="0" smtClean="0">
                <a:solidFill>
                  <a:srgbClr val="376092"/>
                </a:solidFill>
                <a:latin typeface="CG Omega" pitchFamily="34" charset="0"/>
                <a:ea typeface="Times New Roman" pitchFamily="18" charset="0"/>
                <a:cs typeface="Arial" pitchFamily="34" charset="0"/>
              </a:rPr>
              <a:t>SIS</a:t>
            </a:r>
            <a:r>
              <a:rPr lang="en-GB" sz="1600" dirty="0">
                <a:solidFill>
                  <a:srgbClr val="376092"/>
                </a:solidFill>
                <a:latin typeface="CG Omega" pitchFamily="34" charset="0"/>
                <a:ea typeface="Times New Roman" pitchFamily="18" charset="0"/>
                <a:cs typeface="Arial" pitchFamily="34" charset="0"/>
              </a:rPr>
              <a:t>T</a:t>
            </a:r>
            <a:r>
              <a:rPr lang="en-GB" sz="1600" dirty="0" smtClean="0">
                <a:solidFill>
                  <a:srgbClr val="376092"/>
                </a:solidFill>
                <a:latin typeface="CG Omega" pitchFamily="34" charset="0"/>
                <a:ea typeface="Times New Roman" pitchFamily="18" charset="0"/>
                <a:cs typeface="Arial" pitchFamily="34" charset="0"/>
              </a:rPr>
              <a:t> - DWTI</a:t>
            </a:r>
            <a:endParaRPr lang="en-GB" sz="1600" dirty="0">
              <a:solidFill>
                <a:srgbClr val="376092"/>
              </a:solidFill>
              <a:latin typeface="CG Omega" pitchFamily="34" charset="0"/>
              <a:ea typeface="Times New Roman" pitchFamily="18" charset="0"/>
              <a:cs typeface="Arial" pitchFamily="34" charset="0"/>
            </a:endParaRPr>
          </a:p>
          <a:p>
            <a:r>
              <a:rPr lang="en-GB" sz="1600" dirty="0" smtClean="0">
                <a:solidFill>
                  <a:srgbClr val="376092"/>
                </a:solidFill>
                <a:latin typeface="CG Omega" pitchFamily="34" charset="0"/>
                <a:ea typeface="Times New Roman" pitchFamily="18" charset="0"/>
                <a:cs typeface="Arial" pitchFamily="34" charset="0"/>
              </a:rPr>
              <a:t>POD </a:t>
            </a:r>
            <a:r>
              <a:rPr lang="en-GB" sz="1600" dirty="0" err="1" smtClean="0">
                <a:solidFill>
                  <a:srgbClr val="376092"/>
                </a:solidFill>
                <a:latin typeface="CG Omega" pitchFamily="34" charset="0"/>
                <a:ea typeface="Times New Roman" pitchFamily="18" charset="0"/>
                <a:cs typeface="Arial" pitchFamily="34" charset="0"/>
              </a:rPr>
              <a:t>Federaal</a:t>
            </a:r>
            <a:r>
              <a:rPr lang="en-GB" sz="1600" dirty="0" smtClean="0">
                <a:solidFill>
                  <a:srgbClr val="376092"/>
                </a:solidFill>
                <a:latin typeface="CG Omega" pitchFamily="34" charset="0"/>
                <a:ea typeface="Times New Roman" pitchFamily="18" charset="0"/>
                <a:cs typeface="Arial" pitchFamily="34" charset="0"/>
              </a:rPr>
              <a:t> </a:t>
            </a:r>
            <a:r>
              <a:rPr lang="en-GB" sz="1600" dirty="0" err="1" smtClean="0">
                <a:solidFill>
                  <a:srgbClr val="376092"/>
                </a:solidFill>
                <a:latin typeface="CG Omega" pitchFamily="34" charset="0"/>
                <a:ea typeface="Times New Roman" pitchFamily="18" charset="0"/>
                <a:cs typeface="Arial" pitchFamily="34" charset="0"/>
              </a:rPr>
              <a:t>Wetenschapsbeleid</a:t>
            </a:r>
            <a:r>
              <a:rPr lang="en-GB" sz="1600" dirty="0" smtClean="0">
                <a:solidFill>
                  <a:srgbClr val="376092"/>
                </a:solidFill>
                <a:latin typeface="CG Omega" pitchFamily="34" charset="0"/>
                <a:ea typeface="Times New Roman" pitchFamily="18" charset="0"/>
                <a:cs typeface="Arial" pitchFamily="34" charset="0"/>
              </a:rPr>
              <a:t> – SPP </a:t>
            </a:r>
            <a:r>
              <a:rPr lang="en-GB" sz="1600" dirty="0" err="1" smtClean="0">
                <a:solidFill>
                  <a:srgbClr val="376092"/>
                </a:solidFill>
                <a:latin typeface="CG Omega" pitchFamily="34" charset="0"/>
                <a:ea typeface="Times New Roman" pitchFamily="18" charset="0"/>
                <a:cs typeface="Arial" pitchFamily="34" charset="0"/>
              </a:rPr>
              <a:t>Politique</a:t>
            </a:r>
            <a:r>
              <a:rPr lang="en-GB" sz="1600" dirty="0" smtClean="0">
                <a:solidFill>
                  <a:srgbClr val="376092"/>
                </a:solidFill>
                <a:latin typeface="CG Omega" pitchFamily="34" charset="0"/>
                <a:ea typeface="Times New Roman" pitchFamily="18" charset="0"/>
                <a:cs typeface="Arial" pitchFamily="34" charset="0"/>
              </a:rPr>
              <a:t> </a:t>
            </a:r>
            <a:r>
              <a:rPr lang="en-GB" sz="1600" dirty="0" err="1" smtClean="0">
                <a:solidFill>
                  <a:srgbClr val="376092"/>
                </a:solidFill>
                <a:latin typeface="CG Omega" pitchFamily="34" charset="0"/>
                <a:ea typeface="Times New Roman" pitchFamily="18" charset="0"/>
                <a:cs typeface="Arial" pitchFamily="34" charset="0"/>
              </a:rPr>
              <a:t>Scientifique</a:t>
            </a:r>
            <a:endParaRPr lang="en-GB" sz="1600" dirty="0">
              <a:solidFill>
                <a:srgbClr val="376092"/>
              </a:solidFill>
              <a:latin typeface="CG Omega" pitchFamily="34" charset="0"/>
              <a:ea typeface="Times New Roman" pitchFamily="18" charset="0"/>
              <a:cs typeface="Arial" pitchFamily="34" charset="0"/>
            </a:endParaRPr>
          </a:p>
          <a:p>
            <a:endParaRPr lang="en-GB" sz="1600" dirty="0">
              <a:solidFill>
                <a:srgbClr val="376092"/>
              </a:solidFill>
              <a:latin typeface="CG Omega" pitchFamily="34" charset="0"/>
              <a:ea typeface="Times New Roman" pitchFamily="18" charset="0"/>
              <a:cs typeface="Arial" pitchFamily="34" charset="0"/>
            </a:endParaRPr>
          </a:p>
          <a:p>
            <a:r>
              <a:rPr lang="en-GB" sz="1600" dirty="0" err="1" smtClean="0">
                <a:solidFill>
                  <a:srgbClr val="376092"/>
                </a:solidFill>
                <a:latin typeface="CG Omega" pitchFamily="34" charset="0"/>
                <a:ea typeface="Times New Roman" pitchFamily="18" charset="0"/>
                <a:cs typeface="Arial" pitchFamily="34" charset="0"/>
              </a:rPr>
              <a:t>Louizalaan</a:t>
            </a:r>
            <a:r>
              <a:rPr lang="en-GB" sz="1600" dirty="0" smtClean="0">
                <a:solidFill>
                  <a:srgbClr val="376092"/>
                </a:solidFill>
                <a:latin typeface="CG Omega" pitchFamily="34" charset="0"/>
                <a:ea typeface="Times New Roman" pitchFamily="18" charset="0"/>
                <a:cs typeface="Arial" pitchFamily="34" charset="0"/>
              </a:rPr>
              <a:t> 231 </a:t>
            </a:r>
            <a:r>
              <a:rPr lang="en-GB" sz="1600" dirty="0">
                <a:solidFill>
                  <a:srgbClr val="376092"/>
                </a:solidFill>
                <a:latin typeface="CG Omega" pitchFamily="34" charset="0"/>
                <a:ea typeface="Times New Roman" pitchFamily="18" charset="0"/>
                <a:cs typeface="Arial" pitchFamily="34" charset="0"/>
              </a:rPr>
              <a:t>Avenue Louise</a:t>
            </a:r>
            <a:br>
              <a:rPr lang="en-GB" sz="1600" dirty="0">
                <a:solidFill>
                  <a:srgbClr val="376092"/>
                </a:solidFill>
                <a:latin typeface="CG Omega" pitchFamily="34" charset="0"/>
                <a:ea typeface="Times New Roman" pitchFamily="18" charset="0"/>
                <a:cs typeface="Arial" pitchFamily="34" charset="0"/>
              </a:rPr>
            </a:br>
            <a:r>
              <a:rPr lang="en-GB" sz="1600" dirty="0" smtClean="0">
                <a:solidFill>
                  <a:srgbClr val="376092"/>
                </a:solidFill>
                <a:latin typeface="CG Omega" pitchFamily="34" charset="0"/>
                <a:ea typeface="Times New Roman" pitchFamily="18" charset="0"/>
                <a:cs typeface="Arial" pitchFamily="34" charset="0"/>
              </a:rPr>
              <a:t>BE-1050 </a:t>
            </a:r>
            <a:r>
              <a:rPr lang="en-GB" sz="1600" dirty="0" err="1" smtClean="0">
                <a:solidFill>
                  <a:srgbClr val="376092"/>
                </a:solidFill>
                <a:latin typeface="CG Omega" pitchFamily="34" charset="0"/>
                <a:ea typeface="Times New Roman" pitchFamily="18" charset="0"/>
                <a:cs typeface="Arial" pitchFamily="34" charset="0"/>
              </a:rPr>
              <a:t>Brussel</a:t>
            </a:r>
            <a:r>
              <a:rPr lang="en-GB" sz="1600" dirty="0" smtClean="0">
                <a:solidFill>
                  <a:srgbClr val="376092"/>
                </a:solidFill>
                <a:latin typeface="CG Omega" pitchFamily="34" charset="0"/>
                <a:ea typeface="Times New Roman" pitchFamily="18" charset="0"/>
                <a:cs typeface="Arial" pitchFamily="34" charset="0"/>
              </a:rPr>
              <a:t> - </a:t>
            </a:r>
            <a:r>
              <a:rPr lang="en-GB" sz="1600" dirty="0" err="1" smtClean="0">
                <a:solidFill>
                  <a:srgbClr val="376092"/>
                </a:solidFill>
                <a:latin typeface="CG Omega" pitchFamily="34" charset="0"/>
                <a:ea typeface="Times New Roman" pitchFamily="18" charset="0"/>
                <a:cs typeface="Arial" pitchFamily="34" charset="0"/>
              </a:rPr>
              <a:t>Bruxelles</a:t>
            </a:r>
            <a:r>
              <a:rPr lang="en-GB" sz="1600" dirty="0">
                <a:solidFill>
                  <a:srgbClr val="376092"/>
                </a:solidFill>
                <a:latin typeface="CG Omega" pitchFamily="34" charset="0"/>
                <a:ea typeface="Times New Roman" pitchFamily="18" charset="0"/>
                <a:cs typeface="Arial" pitchFamily="34" charset="0"/>
              </a:rPr>
              <a:t/>
            </a:r>
            <a:br>
              <a:rPr lang="en-GB" sz="1600" dirty="0">
                <a:solidFill>
                  <a:srgbClr val="376092"/>
                </a:solidFill>
                <a:latin typeface="CG Omega" pitchFamily="34" charset="0"/>
                <a:ea typeface="Times New Roman" pitchFamily="18" charset="0"/>
                <a:cs typeface="Arial" pitchFamily="34" charset="0"/>
              </a:rPr>
            </a:br>
            <a:r>
              <a:rPr lang="en-GB" sz="1600" dirty="0" smtClean="0">
                <a:solidFill>
                  <a:srgbClr val="376092"/>
                </a:solidFill>
                <a:latin typeface="CG Omega" pitchFamily="34" charset="0"/>
                <a:ea typeface="Times New Roman" pitchFamily="18" charset="0"/>
                <a:cs typeface="Arial" pitchFamily="34" charset="0"/>
              </a:rPr>
              <a:t>+</a:t>
            </a:r>
            <a:r>
              <a:rPr lang="en-GB" sz="1600" dirty="0">
                <a:solidFill>
                  <a:srgbClr val="376092"/>
                </a:solidFill>
                <a:latin typeface="CG Omega" pitchFamily="34" charset="0"/>
                <a:ea typeface="Times New Roman" pitchFamily="18" charset="0"/>
                <a:cs typeface="Arial" pitchFamily="34" charset="0"/>
              </a:rPr>
              <a:t>32 (0)2 238 37 </a:t>
            </a:r>
            <a:r>
              <a:rPr lang="en-GB" sz="1600" dirty="0" smtClean="0">
                <a:solidFill>
                  <a:srgbClr val="376092"/>
                </a:solidFill>
                <a:latin typeface="CG Omega" pitchFamily="34" charset="0"/>
                <a:ea typeface="Times New Roman" pitchFamily="18" charset="0"/>
                <a:cs typeface="Arial" pitchFamily="34" charset="0"/>
              </a:rPr>
              <a:t>51</a:t>
            </a:r>
            <a:r>
              <a:rPr lang="en-GB" sz="1600" dirty="0">
                <a:solidFill>
                  <a:srgbClr val="376092"/>
                </a:solidFill>
                <a:latin typeface="CG Omega" pitchFamily="34" charset="0"/>
                <a:ea typeface="Times New Roman" pitchFamily="18" charset="0"/>
                <a:cs typeface="Arial" pitchFamily="34" charset="0"/>
              </a:rPr>
              <a:t/>
            </a:r>
            <a:br>
              <a:rPr lang="en-GB" sz="1600" dirty="0">
                <a:solidFill>
                  <a:srgbClr val="376092"/>
                </a:solidFill>
                <a:latin typeface="CG Omega" pitchFamily="34" charset="0"/>
                <a:ea typeface="Times New Roman" pitchFamily="18" charset="0"/>
                <a:cs typeface="Arial" pitchFamily="34" charset="0"/>
              </a:rPr>
            </a:br>
            <a:r>
              <a:rPr lang="en-GB" sz="1600" dirty="0" smtClean="0">
                <a:solidFill>
                  <a:srgbClr val="376092"/>
                </a:solidFill>
                <a:latin typeface="CG Omega" pitchFamily="34" charset="0"/>
                <a:ea typeface="Times New Roman" pitchFamily="18" charset="0"/>
                <a:cs typeface="Arial" pitchFamily="34" charset="0"/>
              </a:rPr>
              <a:t>www.stis.belspo.be</a:t>
            </a:r>
            <a:r>
              <a:rPr lang="en-GB" sz="1600" dirty="0">
                <a:solidFill>
                  <a:srgbClr val="376092"/>
                </a:solidFill>
                <a:latin typeface="CG Omega" pitchFamily="34" charset="0"/>
                <a:ea typeface="Times New Roman" pitchFamily="18" charset="0"/>
                <a:cs typeface="Arial" pitchFamily="34" charset="0"/>
              </a:rPr>
              <a:t/>
            </a:r>
            <a:br>
              <a:rPr lang="en-GB" sz="1600" dirty="0">
                <a:solidFill>
                  <a:srgbClr val="376092"/>
                </a:solidFill>
                <a:latin typeface="CG Omega" pitchFamily="34" charset="0"/>
                <a:ea typeface="Times New Roman" pitchFamily="18" charset="0"/>
                <a:cs typeface="Arial" pitchFamily="34" charset="0"/>
              </a:rPr>
            </a:br>
            <a:r>
              <a:rPr lang="en-GB" sz="1600" dirty="0" smtClean="0">
                <a:solidFill>
                  <a:srgbClr val="376092"/>
                </a:solidFill>
                <a:latin typeface="CG Omega" pitchFamily="34" charset="0"/>
                <a:ea typeface="Times New Roman" pitchFamily="18" charset="0"/>
                <a:cs typeface="Arial" pitchFamily="34" charset="0"/>
              </a:rPr>
              <a:t>eric.laureys@stis.belspo.be</a:t>
            </a:r>
            <a:endParaRPr lang="en-GB" sz="1600" dirty="0">
              <a:solidFill>
                <a:srgbClr val="376092"/>
              </a:solidFill>
              <a:latin typeface="CG Omega" pitchFamily="34" charset="0"/>
              <a:ea typeface="Times New Roman" pitchFamily="18" charset="0"/>
              <a:cs typeface="Arial" pitchFamily="34" charset="0"/>
            </a:endParaRPr>
          </a:p>
        </p:txBody>
      </p:sp>
    </p:spTree>
    <p:extLst>
      <p:ext uri="{BB962C8B-B14F-4D97-AF65-F5344CB8AC3E}">
        <p14:creationId xmlns:p14="http://schemas.microsoft.com/office/powerpoint/2010/main" val="1898426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err="1" smtClean="0">
                <a:solidFill>
                  <a:srgbClr val="FF6600"/>
                </a:solidFill>
                <a:latin typeface="CG Omega" pitchFamily="34" charset="0"/>
                <a:ea typeface="Times New Roman" pitchFamily="18" charset="0"/>
                <a:cs typeface="Arial" pitchFamily="34" charset="0"/>
              </a:rPr>
              <a:t>Why</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does</a:t>
            </a:r>
            <a:r>
              <a:rPr lang="fr-BE" sz="3400" kern="1200" dirty="0">
                <a:solidFill>
                  <a:srgbClr val="FF6600"/>
                </a:solidFill>
                <a:latin typeface="CG Omega" pitchFamily="34" charset="0"/>
                <a:ea typeface="Times New Roman" pitchFamily="18" charset="0"/>
                <a:cs typeface="Arial" pitchFamily="34" charset="0"/>
              </a:rPr>
              <a:t> </a:t>
            </a:r>
            <a:r>
              <a:rPr lang="fr-BE" sz="3400" kern="1200" dirty="0" smtClean="0">
                <a:solidFill>
                  <a:srgbClr val="FF6600"/>
                </a:solidFill>
                <a:latin typeface="CG Omega" pitchFamily="34" charset="0"/>
                <a:ea typeface="Times New Roman" pitchFamily="18" charset="0"/>
                <a:cs typeface="Arial" pitchFamily="34" charset="0"/>
              </a:rPr>
              <a:t>BELSPO go Open Access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Engagements</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 </a:t>
            </a:r>
            <a:r>
              <a:rPr lang="fr-BE" sz="2000" kern="1200" dirty="0" smtClean="0">
                <a:solidFill>
                  <a:srgbClr val="00B050"/>
                </a:solidFill>
                <a:latin typeface="CG Omega" pitchFamily="34" charset="0"/>
                <a:ea typeface="Times New Roman" pitchFamily="18" charset="0"/>
                <a:cs typeface="Arial" pitchFamily="34" charset="0"/>
              </a:rPr>
              <a:t>The Berlin </a:t>
            </a:r>
            <a:r>
              <a:rPr lang="fr-BE" sz="2000" kern="1200" dirty="0" err="1" smtClean="0">
                <a:solidFill>
                  <a:srgbClr val="00B050"/>
                </a:solidFill>
                <a:latin typeface="CG Omega" pitchFamily="34" charset="0"/>
                <a:ea typeface="Times New Roman" pitchFamily="18" charset="0"/>
                <a:cs typeface="Arial" pitchFamily="34" charset="0"/>
              </a:rPr>
              <a:t>Declaration</a:t>
            </a:r>
            <a:r>
              <a:rPr lang="fr-BE" sz="2000" kern="1200" dirty="0" smtClean="0">
                <a:solidFill>
                  <a:srgbClr val="00B050"/>
                </a:solidFill>
                <a:latin typeface="CG Omega" pitchFamily="34" charset="0"/>
                <a:ea typeface="Times New Roman" pitchFamily="18" charset="0"/>
                <a:cs typeface="Arial" pitchFamily="34" charset="0"/>
              </a:rPr>
              <a:t> on Open Access</a:t>
            </a:r>
            <a:br>
              <a:rPr lang="fr-BE"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t>
            </a:r>
            <a:r>
              <a:rPr lang="fr-BE" sz="2000" kern="1200" dirty="0" smtClean="0">
                <a:solidFill>
                  <a:srgbClr val="00B050"/>
                </a:solidFill>
                <a:latin typeface="CG Omega" pitchFamily="34" charset="0"/>
                <a:ea typeface="Times New Roman" pitchFamily="18" charset="0"/>
                <a:cs typeface="Arial" pitchFamily="34" charset="0"/>
              </a:rPr>
              <a:t>  (Max Planck Society)</a:t>
            </a:r>
            <a:r>
              <a:rPr lang="fr-BE" sz="2000" kern="1200" dirty="0" smtClean="0">
                <a:solidFill>
                  <a:srgbClr val="376092"/>
                </a:solidFill>
                <a:latin typeface="CG Omega" pitchFamily="34" charset="0"/>
                <a:ea typeface="Times New Roman" pitchFamily="18" charset="0"/>
                <a:cs typeface="Arial" pitchFamily="34" charset="0"/>
              </a:rPr>
              <a:t/>
            </a:r>
            <a:br>
              <a:rPr lang="fr-BE" sz="2000" kern="1200" dirty="0" smtClean="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	  </a:t>
            </a:r>
            <a:r>
              <a:rPr lang="en-GB" sz="1400" dirty="0" smtClean="0">
                <a:solidFill>
                  <a:srgbClr val="376092"/>
                </a:solidFill>
              </a:rPr>
              <a:t>Signed </a:t>
            </a:r>
            <a:r>
              <a:rPr lang="en-GB" sz="1400" dirty="0">
                <a:solidFill>
                  <a:srgbClr val="376092"/>
                </a:solidFill>
              </a:rPr>
              <a:t>by Flanders, the Wallonia-Brussels Federation and the </a:t>
            </a:r>
            <a:r>
              <a:rPr lang="en-GB" sz="1400" dirty="0" smtClean="0">
                <a:solidFill>
                  <a:srgbClr val="376092"/>
                </a:solidFill>
              </a:rPr>
              <a:t>Federal</a:t>
            </a:r>
            <a:br>
              <a:rPr lang="en-GB" sz="1400" dirty="0" smtClean="0">
                <a:solidFill>
                  <a:srgbClr val="376092"/>
                </a:solidFill>
              </a:rPr>
            </a:br>
            <a:r>
              <a:rPr lang="en-GB" sz="1400" dirty="0">
                <a:solidFill>
                  <a:srgbClr val="376092"/>
                </a:solidFill>
              </a:rPr>
              <a:t>	</a:t>
            </a:r>
            <a:r>
              <a:rPr lang="en-GB" sz="1400" dirty="0" smtClean="0">
                <a:solidFill>
                  <a:srgbClr val="376092"/>
                </a:solidFill>
              </a:rPr>
              <a:t>   Administration </a:t>
            </a:r>
            <a:r>
              <a:rPr lang="en-GB" sz="1400" dirty="0">
                <a:solidFill>
                  <a:srgbClr val="376092"/>
                </a:solidFill>
              </a:rPr>
              <a:t>on January 18, </a:t>
            </a:r>
            <a:r>
              <a:rPr lang="en-GB" sz="1400" dirty="0" smtClean="0">
                <a:solidFill>
                  <a:srgbClr val="376092"/>
                </a:solidFill>
              </a:rPr>
              <a:t>2008.</a:t>
            </a:r>
            <a:br>
              <a:rPr lang="en-GB" sz="1400" dirty="0" smtClean="0">
                <a:solidFill>
                  <a:srgbClr val="376092"/>
                </a:solidFill>
              </a:rPr>
            </a:br>
            <a:r>
              <a:rPr lang="en-GB" sz="1400" dirty="0">
                <a:solidFill>
                  <a:srgbClr val="376092"/>
                </a:solidFill>
              </a:rPr>
              <a:t/>
            </a:r>
            <a:br>
              <a:rPr lang="en-GB" sz="1400" dirty="0">
                <a:solidFill>
                  <a:srgbClr val="376092"/>
                </a:solidFill>
              </a:rPr>
            </a:br>
            <a:r>
              <a:rPr lang="en-GB" sz="1400" dirty="0" smtClean="0">
                <a:solidFill>
                  <a:srgbClr val="376092"/>
                </a:solidFill>
              </a:rPr>
              <a:t>	</a:t>
            </a:r>
            <a:r>
              <a:rPr lang="fr-BE" sz="1400" kern="1200" dirty="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cs typeface="Arial" pitchFamily="34" charset="0"/>
              </a:rPr>
              <a:t>T</a:t>
            </a:r>
            <a:r>
              <a:rPr lang="en-GB" sz="2000" kern="1200" dirty="0" smtClean="0">
                <a:solidFill>
                  <a:srgbClr val="00B050"/>
                </a:solidFill>
                <a:latin typeface="CG Omega" pitchFamily="34" charset="0"/>
                <a:ea typeface="Times New Roman" pitchFamily="18" charset="0"/>
                <a:cs typeface="Arial" pitchFamily="34" charset="0"/>
              </a:rPr>
              <a:t>he </a:t>
            </a:r>
            <a:r>
              <a:rPr lang="en-GB" sz="2000" kern="1200" dirty="0">
                <a:solidFill>
                  <a:srgbClr val="00B050"/>
                </a:solidFill>
                <a:latin typeface="CG Omega" pitchFamily="34" charset="0"/>
                <a:ea typeface="Times New Roman" pitchFamily="18" charset="0"/>
                <a:cs typeface="Arial" pitchFamily="34" charset="0"/>
              </a:rPr>
              <a:t>Brussels Declaration on Open Access to </a:t>
            </a:r>
            <a:r>
              <a:rPr lang="en-GB" sz="2000" kern="1200" dirty="0" smtClean="0">
                <a:solidFill>
                  <a:srgbClr val="00B050"/>
                </a:solidFill>
                <a:latin typeface="CG Omega" pitchFamily="34" charset="0"/>
                <a:ea typeface="Times New Roman" pitchFamily="18" charset="0"/>
                <a:cs typeface="Arial" pitchFamily="34" charset="0"/>
              </a:rPr>
              <a:t>Belgian</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publicly </a:t>
            </a:r>
            <a:r>
              <a:rPr lang="en-GB" sz="2000" kern="1200" dirty="0">
                <a:solidFill>
                  <a:srgbClr val="00B050"/>
                </a:solidFill>
                <a:latin typeface="CG Omega" pitchFamily="34" charset="0"/>
                <a:ea typeface="Times New Roman" pitchFamily="18" charset="0"/>
                <a:cs typeface="Arial" pitchFamily="34" charset="0"/>
              </a:rPr>
              <a:t>funded </a:t>
            </a:r>
            <a:r>
              <a:rPr lang="en-GB" sz="2000" kern="1200" dirty="0" smtClean="0">
                <a:solidFill>
                  <a:srgbClr val="00B050"/>
                </a:solidFill>
                <a:latin typeface="CG Omega" pitchFamily="34" charset="0"/>
                <a:ea typeface="Times New Roman" pitchFamily="18" charset="0"/>
                <a:cs typeface="Arial" pitchFamily="34" charset="0"/>
              </a:rPr>
              <a:t>research</a:t>
            </a:r>
            <a:r>
              <a:rPr lang="en-GB" sz="1400" dirty="0"/>
              <a:t/>
            </a:r>
            <a:br>
              <a:rPr lang="en-GB" sz="1400" dirty="0"/>
            </a:br>
            <a:r>
              <a:rPr lang="en-GB" sz="1400" dirty="0">
                <a:solidFill>
                  <a:srgbClr val="376092"/>
                </a:solidFill>
              </a:rPr>
              <a:t>	   Signed by the Science Policy Ministers of Flanders, the </a:t>
            </a:r>
            <a:r>
              <a:rPr lang="en-GB" sz="1400" dirty="0" smtClean="0">
                <a:solidFill>
                  <a:srgbClr val="376092"/>
                </a:solidFill>
              </a:rPr>
              <a:t>Wallonia-Brussels</a:t>
            </a:r>
            <a:br>
              <a:rPr lang="en-GB" sz="1400" dirty="0" smtClean="0">
                <a:solidFill>
                  <a:srgbClr val="376092"/>
                </a:solidFill>
              </a:rPr>
            </a:br>
            <a:r>
              <a:rPr lang="en-GB" sz="1400" dirty="0">
                <a:solidFill>
                  <a:srgbClr val="376092"/>
                </a:solidFill>
              </a:rPr>
              <a:t>	 </a:t>
            </a:r>
            <a:r>
              <a:rPr lang="en-GB" sz="1400" dirty="0" smtClean="0">
                <a:solidFill>
                  <a:srgbClr val="376092"/>
                </a:solidFill>
              </a:rPr>
              <a:t>  Federation </a:t>
            </a:r>
            <a:r>
              <a:rPr lang="en-GB" sz="1400" dirty="0">
                <a:solidFill>
                  <a:srgbClr val="376092"/>
                </a:solidFill>
              </a:rPr>
              <a:t>and the Federal Administration on October 22, 2012</a:t>
            </a: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5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err="1" smtClean="0">
                <a:solidFill>
                  <a:srgbClr val="FF6600"/>
                </a:solidFill>
                <a:latin typeface="CG Omega" pitchFamily="34" charset="0"/>
                <a:ea typeface="Times New Roman" pitchFamily="18" charset="0"/>
                <a:cs typeface="Arial" pitchFamily="34" charset="0"/>
              </a:rPr>
              <a:t>Why</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does</a:t>
            </a:r>
            <a:r>
              <a:rPr lang="fr-BE" sz="3400" kern="1200" dirty="0">
                <a:solidFill>
                  <a:srgbClr val="FF6600"/>
                </a:solidFill>
                <a:latin typeface="CG Omega" pitchFamily="34" charset="0"/>
                <a:ea typeface="Times New Roman" pitchFamily="18" charset="0"/>
                <a:cs typeface="Arial" pitchFamily="34" charset="0"/>
              </a:rPr>
              <a:t> </a:t>
            </a:r>
            <a:r>
              <a:rPr lang="fr-BE" sz="3400" kern="1200" dirty="0" smtClean="0">
                <a:solidFill>
                  <a:srgbClr val="FF6600"/>
                </a:solidFill>
                <a:latin typeface="CG Omega" pitchFamily="34" charset="0"/>
                <a:ea typeface="Times New Roman" pitchFamily="18" charset="0"/>
                <a:cs typeface="Arial" pitchFamily="34" charset="0"/>
              </a:rPr>
              <a:t>BELSPO go Open Access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err="1" smtClean="0">
                <a:solidFill>
                  <a:srgbClr val="376092"/>
                </a:solidFill>
                <a:latin typeface="CG Omega" pitchFamily="34" charset="0"/>
                <a:ea typeface="Times New Roman" pitchFamily="18" charset="0"/>
                <a:cs typeface="Arial" pitchFamily="34" charset="0"/>
              </a:rPr>
              <a:t>Recommendations</a:t>
            </a:r>
            <a:r>
              <a:rPr lang="fr-BE" sz="2400" kern="1200" dirty="0" smtClean="0">
                <a:solidFill>
                  <a:srgbClr val="376092"/>
                </a:solidFill>
                <a:latin typeface="CG Omega" pitchFamily="34" charset="0"/>
                <a:ea typeface="Times New Roman" pitchFamily="18" charset="0"/>
                <a:cs typeface="Arial" pitchFamily="34" charset="0"/>
              </a:rPr>
              <a:t>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 </a:t>
            </a:r>
            <a:r>
              <a:rPr lang="en-GB" sz="2000" kern="1200" dirty="0" smtClean="0">
                <a:solidFill>
                  <a:srgbClr val="00B050"/>
                </a:solidFill>
                <a:latin typeface="CG Omega" pitchFamily="34" charset="0"/>
                <a:ea typeface="Times New Roman" pitchFamily="18" charset="0"/>
                <a:cs typeface="Arial" pitchFamily="34" charset="0"/>
              </a:rPr>
              <a:t>European Commission's Recommendation of July 17, 2012</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on Access to and Preservation of Scientific Information</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t>
            </a:r>
            <a:r>
              <a:rPr lang="en-GB" sz="1400" dirty="0">
                <a:solidFill>
                  <a:srgbClr val="376092"/>
                </a:solidFill>
              </a:rPr>
              <a:t> </a:t>
            </a:r>
            <a:r>
              <a:rPr lang="en-GB" sz="1400" dirty="0" smtClean="0">
                <a:solidFill>
                  <a:srgbClr val="376092"/>
                </a:solidFill>
              </a:rPr>
              <a:t>  Requests member states to develop (among others) :</a:t>
            </a:r>
            <a:br>
              <a:rPr lang="en-GB" sz="1400" dirty="0" smtClean="0">
                <a:solidFill>
                  <a:srgbClr val="376092"/>
                </a:solidFill>
              </a:rPr>
            </a:br>
            <a:r>
              <a:rPr lang="en-GB" sz="1400" dirty="0" smtClean="0">
                <a:solidFill>
                  <a:srgbClr val="376092"/>
                </a:solidFill>
              </a:rPr>
              <a:t>	   -	Clear policies at government, funding and research institution levels</a:t>
            </a:r>
            <a:br>
              <a:rPr lang="en-GB" sz="1400" dirty="0" smtClean="0">
                <a:solidFill>
                  <a:srgbClr val="376092"/>
                </a:solidFill>
              </a:rPr>
            </a:br>
            <a:r>
              <a:rPr lang="en-GB" sz="1400" dirty="0" smtClean="0">
                <a:solidFill>
                  <a:srgbClr val="376092"/>
                </a:solidFill>
              </a:rPr>
              <a:t>	   -	Infrastructures</a:t>
            </a:r>
            <a:br>
              <a:rPr lang="en-GB" sz="1400" dirty="0" smtClean="0">
                <a:solidFill>
                  <a:srgbClr val="376092"/>
                </a:solidFill>
              </a:rPr>
            </a:br>
            <a:r>
              <a:rPr lang="en-GB" sz="1400" dirty="0" smtClean="0">
                <a:solidFill>
                  <a:srgbClr val="376092"/>
                </a:solidFill>
              </a:rPr>
              <a:t>	   -	Preservation and re-use of scientific information</a:t>
            </a:r>
            <a:br>
              <a:rPr lang="en-GB" sz="1400" dirty="0" smtClean="0">
                <a:solidFill>
                  <a:srgbClr val="376092"/>
                </a:solidFill>
              </a:rPr>
            </a:br>
            <a:r>
              <a:rPr lang="en-GB" sz="1400" dirty="0" smtClean="0">
                <a:solidFill>
                  <a:srgbClr val="376092"/>
                </a:solidFill>
              </a:rPr>
              <a:t>	   -	Multi-stakeholder dialogue</a:t>
            </a:r>
            <a:r>
              <a:rPr lang="en-GB" sz="1400" dirty="0">
                <a:solidFill>
                  <a:srgbClr val="376092"/>
                </a:solidFill>
              </a:rPr>
              <a:t/>
            </a:r>
            <a:br>
              <a:rPr lang="en-GB" sz="1400" dirty="0">
                <a:solidFill>
                  <a:srgbClr val="376092"/>
                </a:solidFill>
              </a:rPr>
            </a:br>
            <a:endParaRPr lang="fr-BE" sz="1400" dirty="0">
              <a:solidFill>
                <a:srgbClr val="376092"/>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807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err="1" smtClean="0">
                <a:solidFill>
                  <a:srgbClr val="FF6600"/>
                </a:solidFill>
                <a:latin typeface="CG Omega" pitchFamily="34" charset="0"/>
                <a:ea typeface="Times New Roman" pitchFamily="18" charset="0"/>
                <a:cs typeface="Arial" pitchFamily="34" charset="0"/>
              </a:rPr>
              <a:t>Why</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does</a:t>
            </a:r>
            <a:r>
              <a:rPr lang="fr-BE" sz="3400" kern="1200" dirty="0">
                <a:solidFill>
                  <a:srgbClr val="FF6600"/>
                </a:solidFill>
                <a:latin typeface="CG Omega" pitchFamily="34" charset="0"/>
                <a:ea typeface="Times New Roman" pitchFamily="18" charset="0"/>
                <a:cs typeface="Arial" pitchFamily="34" charset="0"/>
              </a:rPr>
              <a:t> </a:t>
            </a:r>
            <a:r>
              <a:rPr lang="fr-BE" sz="3400" kern="1200" dirty="0" smtClean="0">
                <a:solidFill>
                  <a:srgbClr val="FF6600"/>
                </a:solidFill>
                <a:latin typeface="CG Omega" pitchFamily="34" charset="0"/>
                <a:ea typeface="Times New Roman" pitchFamily="18" charset="0"/>
                <a:cs typeface="Arial" pitchFamily="34" charset="0"/>
              </a:rPr>
              <a:t>BELSPO go Open Access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376092"/>
                </a:solidFill>
                <a:latin typeface="CG Omega" pitchFamily="34" charset="0"/>
                <a:ea typeface="Times New Roman" pitchFamily="18" charset="0"/>
                <a:cs typeface="Arial" pitchFamily="34" charset="0"/>
              </a:rPr>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err="1" smtClean="0">
                <a:solidFill>
                  <a:srgbClr val="376092"/>
                </a:solidFill>
                <a:latin typeface="CG Omega" pitchFamily="34" charset="0"/>
                <a:ea typeface="Times New Roman" pitchFamily="18" charset="0"/>
                <a:cs typeface="Arial" pitchFamily="34" charset="0"/>
              </a:rPr>
              <a:t>Political</a:t>
            </a:r>
            <a:r>
              <a:rPr lang="fr-BE" sz="2400" kern="1200" dirty="0" smtClean="0">
                <a:solidFill>
                  <a:srgbClr val="376092"/>
                </a:solidFill>
                <a:latin typeface="CG Omega" pitchFamily="34" charset="0"/>
                <a:ea typeface="Times New Roman" pitchFamily="18" charset="0"/>
                <a:cs typeface="Arial" pitchFamily="34" charset="0"/>
              </a:rPr>
              <a:t> </a:t>
            </a:r>
            <a:r>
              <a:rPr lang="fr-BE" sz="2400" kern="1200" dirty="0" err="1" smtClean="0">
                <a:solidFill>
                  <a:srgbClr val="376092"/>
                </a:solidFill>
                <a:latin typeface="CG Omega" pitchFamily="34" charset="0"/>
                <a:ea typeface="Times New Roman" pitchFamily="18" charset="0"/>
                <a:cs typeface="Arial" pitchFamily="34" charset="0"/>
              </a:rPr>
              <a:t>decisions</a:t>
            </a:r>
            <a:r>
              <a:rPr lang="fr-BE" sz="2400" kern="1200" dirty="0" smtClean="0">
                <a:solidFill>
                  <a:srgbClr val="376092"/>
                </a:solidFill>
                <a:latin typeface="CG Omega" pitchFamily="34" charset="0"/>
                <a:ea typeface="Times New Roman" pitchFamily="18" charset="0"/>
                <a:cs typeface="Arial" pitchFamily="34" charset="0"/>
              </a:rPr>
              <a:t> :</a:t>
            </a:r>
            <a:br>
              <a:rPr lang="fr-BE" sz="2400" kern="1200" dirty="0" smtClean="0">
                <a:solidFill>
                  <a:srgbClr val="376092"/>
                </a:solidFill>
                <a:latin typeface="CG Omega" pitchFamily="34" charset="0"/>
                <a:ea typeface="Times New Roman" pitchFamily="18" charset="0"/>
                <a:cs typeface="Arial" pitchFamily="34" charset="0"/>
              </a:rPr>
            </a:b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2000" kern="1200" dirty="0" smtClean="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t>
            </a:r>
            <a:r>
              <a:rPr lang="en-GB" sz="2000" kern="1200" dirty="0">
                <a:solidFill>
                  <a:srgbClr val="00B050"/>
                </a:solidFill>
                <a:latin typeface="CG Omega" pitchFamily="34" charset="0"/>
                <a:ea typeface="Times New Roman" pitchFamily="18" charset="0"/>
                <a:cs typeface="Arial" pitchFamily="34" charset="0"/>
              </a:rPr>
              <a:t>BELSPO Administrative Agreement (2016-2019)</a:t>
            </a:r>
            <a:br>
              <a:rPr lang="en-GB" sz="2000" kern="1200" dirty="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t>
            </a:r>
            <a:r>
              <a:rPr lang="en-GB" sz="2000" kern="1200" dirty="0" smtClean="0">
                <a:solidFill>
                  <a:srgbClr val="00B050"/>
                </a:solidFill>
                <a:latin typeface="CG Omega" pitchFamily="34" charset="0"/>
                <a:ea typeface="Times New Roman" pitchFamily="18" charset="0"/>
                <a:cs typeface="Arial" pitchFamily="34" charset="0"/>
              </a:rPr>
              <a:t>  </a:t>
            </a:r>
            <a:r>
              <a:rPr lang="en-GB" sz="1400" dirty="0" smtClean="0">
                <a:solidFill>
                  <a:srgbClr val="376092"/>
                </a:solidFill>
              </a:rPr>
              <a:t>Calls </a:t>
            </a:r>
            <a:r>
              <a:rPr lang="en-GB" sz="1400" dirty="0">
                <a:solidFill>
                  <a:srgbClr val="376092"/>
                </a:solidFill>
              </a:rPr>
              <a:t>for the implementation of an Institutional Open Access </a:t>
            </a:r>
            <a:r>
              <a:rPr lang="en-GB" sz="1400" dirty="0">
                <a:solidFill>
                  <a:srgbClr val="FF6600"/>
                </a:solidFill>
              </a:rPr>
              <a:t>Repository</a:t>
            </a:r>
            <a:r>
              <a:rPr lang="en-GB" sz="1400" dirty="0">
                <a:solidFill>
                  <a:srgbClr val="376092"/>
                </a:solidFill>
              </a:rPr>
              <a:t> for </a:t>
            </a:r>
            <a:r>
              <a:rPr lang="en-GB" sz="1400" dirty="0" smtClean="0">
                <a:solidFill>
                  <a:srgbClr val="376092"/>
                </a:solidFill>
              </a:rPr>
              <a:t>Scientific</a:t>
            </a:r>
            <a:br>
              <a:rPr lang="en-GB" sz="1400" dirty="0" smtClean="0">
                <a:solidFill>
                  <a:srgbClr val="376092"/>
                </a:solidFill>
              </a:rPr>
            </a:br>
            <a:r>
              <a:rPr lang="en-GB" sz="1400" dirty="0">
                <a:solidFill>
                  <a:srgbClr val="376092"/>
                </a:solidFill>
              </a:rPr>
              <a:t>	</a:t>
            </a:r>
            <a:r>
              <a:rPr lang="en-GB" sz="1400" dirty="0" smtClean="0">
                <a:solidFill>
                  <a:srgbClr val="376092"/>
                </a:solidFill>
              </a:rPr>
              <a:t>   Institutions </a:t>
            </a:r>
            <a:r>
              <a:rPr lang="en-GB" sz="1400" dirty="0">
                <a:solidFill>
                  <a:srgbClr val="376092"/>
                </a:solidFill>
              </a:rPr>
              <a:t>of all federal departments, for its </a:t>
            </a:r>
            <a:r>
              <a:rPr lang="en-GB" sz="1400" dirty="0">
                <a:solidFill>
                  <a:srgbClr val="FF6600"/>
                </a:solidFill>
              </a:rPr>
              <a:t>transfer to the Royal Library </a:t>
            </a:r>
            <a:r>
              <a:rPr lang="en-GB" sz="1400" dirty="0">
                <a:solidFill>
                  <a:srgbClr val="376092"/>
                </a:solidFill>
              </a:rPr>
              <a:t>where it </a:t>
            </a:r>
            <a:r>
              <a:rPr lang="en-GB" sz="1400" dirty="0" smtClean="0">
                <a:solidFill>
                  <a:srgbClr val="376092"/>
                </a:solidFill>
              </a:rPr>
              <a:t>will</a:t>
            </a:r>
            <a:br>
              <a:rPr lang="en-GB" sz="1400" dirty="0" smtClean="0">
                <a:solidFill>
                  <a:srgbClr val="376092"/>
                </a:solidFill>
              </a:rPr>
            </a:br>
            <a:r>
              <a:rPr lang="en-GB" sz="1400" dirty="0">
                <a:solidFill>
                  <a:srgbClr val="376092"/>
                </a:solidFill>
              </a:rPr>
              <a:t>	</a:t>
            </a:r>
            <a:r>
              <a:rPr lang="en-GB" sz="1400" dirty="0" smtClean="0">
                <a:solidFill>
                  <a:srgbClr val="376092"/>
                </a:solidFill>
              </a:rPr>
              <a:t>   be </a:t>
            </a:r>
            <a:r>
              <a:rPr lang="en-GB" sz="1400" dirty="0">
                <a:solidFill>
                  <a:srgbClr val="FF6600"/>
                </a:solidFill>
              </a:rPr>
              <a:t>merged with the Legal Depot</a:t>
            </a:r>
            <a:r>
              <a:rPr lang="en-GB" sz="1400" dirty="0">
                <a:solidFill>
                  <a:srgbClr val="376092"/>
                </a:solidFill>
              </a:rPr>
              <a:t>. It furthermore calls for the drafting of a federal </a:t>
            </a:r>
            <a:r>
              <a:rPr lang="en-GB" sz="1400" dirty="0" smtClean="0">
                <a:solidFill>
                  <a:srgbClr val="376092"/>
                </a:solidFill>
              </a:rPr>
              <a:t>Open</a:t>
            </a:r>
            <a:br>
              <a:rPr lang="en-GB" sz="1400" dirty="0" smtClean="0">
                <a:solidFill>
                  <a:srgbClr val="376092"/>
                </a:solidFill>
              </a:rPr>
            </a:br>
            <a:r>
              <a:rPr lang="en-GB" sz="1400" dirty="0">
                <a:solidFill>
                  <a:srgbClr val="376092"/>
                </a:solidFill>
              </a:rPr>
              <a:t>	</a:t>
            </a:r>
            <a:r>
              <a:rPr lang="en-GB" sz="1400" dirty="0" smtClean="0">
                <a:solidFill>
                  <a:srgbClr val="376092"/>
                </a:solidFill>
              </a:rPr>
              <a:t>   Access </a:t>
            </a:r>
            <a:r>
              <a:rPr lang="en-GB" sz="1400" dirty="0">
                <a:solidFill>
                  <a:srgbClr val="FF6600"/>
                </a:solidFill>
              </a:rPr>
              <a:t>policy</a:t>
            </a:r>
            <a:r>
              <a:rPr lang="en-GB" sz="1400" dirty="0">
                <a:solidFill>
                  <a:srgbClr val="376092"/>
                </a:solidFill>
              </a:rPr>
              <a:t> in </a:t>
            </a:r>
            <a:r>
              <a:rPr lang="en-GB" sz="1400" dirty="0">
                <a:solidFill>
                  <a:srgbClr val="FF6600"/>
                </a:solidFill>
              </a:rPr>
              <a:t>consultation</a:t>
            </a:r>
            <a:r>
              <a:rPr lang="en-GB" sz="1400" dirty="0">
                <a:solidFill>
                  <a:srgbClr val="376092"/>
                </a:solidFill>
              </a:rPr>
              <a:t> with internal, federal, </a:t>
            </a:r>
            <a:r>
              <a:rPr lang="en-GB" sz="1400" dirty="0" err="1">
                <a:solidFill>
                  <a:srgbClr val="376092"/>
                </a:solidFill>
              </a:rPr>
              <a:t>interfederal</a:t>
            </a:r>
            <a:r>
              <a:rPr lang="en-GB" sz="1400" dirty="0">
                <a:solidFill>
                  <a:srgbClr val="376092"/>
                </a:solidFill>
              </a:rPr>
              <a:t> and </a:t>
            </a:r>
            <a:r>
              <a:rPr lang="en-GB" sz="1400" dirty="0" smtClean="0">
                <a:solidFill>
                  <a:srgbClr val="376092"/>
                </a:solidFill>
              </a:rPr>
              <a:t>international</a:t>
            </a:r>
            <a:br>
              <a:rPr lang="en-GB" sz="1400" dirty="0" smtClean="0">
                <a:solidFill>
                  <a:srgbClr val="376092"/>
                </a:solidFill>
              </a:rPr>
            </a:br>
            <a:r>
              <a:rPr lang="en-GB" sz="1400" dirty="0">
                <a:solidFill>
                  <a:srgbClr val="376092"/>
                </a:solidFill>
              </a:rPr>
              <a:t>	</a:t>
            </a:r>
            <a:r>
              <a:rPr lang="en-GB" sz="1400" dirty="0" smtClean="0">
                <a:solidFill>
                  <a:srgbClr val="376092"/>
                </a:solidFill>
              </a:rPr>
              <a:t>   stakeholders</a:t>
            </a:r>
            <a:r>
              <a:rPr lang="en-GB" sz="1400" dirty="0">
                <a:solidFill>
                  <a:srgbClr val="376092"/>
                </a:solidFill>
              </a:rPr>
              <a:t>.</a:t>
            </a: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fr-BE" sz="2000" kern="1200" dirty="0">
                <a:solidFill>
                  <a:srgbClr val="00B050"/>
                </a:solidFill>
                <a:latin typeface="CG Omega" pitchFamily="34" charset="0"/>
                <a:ea typeface="Times New Roman" pitchFamily="18" charset="0"/>
                <a:cs typeface="Arial" pitchFamily="34" charset="0"/>
              </a:rPr>
              <a:t/>
            </a:r>
            <a:br>
              <a:rPr lang="fr-BE" sz="2000" kern="1200" dirty="0">
                <a:solidFill>
                  <a:srgbClr val="00B050"/>
                </a:solidFill>
                <a:latin typeface="CG Omega" pitchFamily="34" charset="0"/>
                <a:ea typeface="Times New Roman" pitchFamily="18" charset="0"/>
                <a:cs typeface="Arial" pitchFamily="34" charset="0"/>
              </a:rPr>
            </a:br>
            <a:r>
              <a:rPr lang="en-GB" sz="2000" kern="1200" dirty="0" smtClean="0">
                <a:solidFill>
                  <a:srgbClr val="00B050"/>
                </a:solidFill>
                <a:latin typeface="CG Omega" pitchFamily="34" charset="0"/>
                <a:ea typeface="Times New Roman" pitchFamily="18" charset="0"/>
                <a:cs typeface="Arial" pitchFamily="34" charset="0"/>
              </a:rPr>
              <a:t/>
            </a:r>
            <a:br>
              <a:rPr lang="en-GB" sz="2000" kern="1200" dirty="0" smtClean="0">
                <a:solidFill>
                  <a:srgbClr val="00B050"/>
                </a:solidFill>
                <a:latin typeface="CG Omega" pitchFamily="34" charset="0"/>
                <a:ea typeface="Times New Roman" pitchFamily="18" charset="0"/>
                <a:cs typeface="Arial" pitchFamily="34" charset="0"/>
              </a:rPr>
            </a:br>
            <a:r>
              <a:rPr lang="en-GB" sz="2000" kern="1200" dirty="0">
                <a:solidFill>
                  <a:srgbClr val="00B050"/>
                </a:solidFill>
                <a:latin typeface="CG Omega" pitchFamily="34" charset="0"/>
                <a:ea typeface="Times New Roman" pitchFamily="18" charset="0"/>
                <a:cs typeface="Arial" pitchFamily="34" charset="0"/>
              </a:rPr>
              <a:t/>
            </a:r>
            <a:br>
              <a:rPr lang="en-GB" sz="2000" kern="1200" dirty="0">
                <a:solidFill>
                  <a:srgbClr val="00B050"/>
                </a:solidFill>
                <a:latin typeface="CG Omega" pitchFamily="34" charset="0"/>
                <a:ea typeface="Times New Roman" pitchFamily="18" charset="0"/>
                <a:cs typeface="Arial" pitchFamily="34" charset="0"/>
              </a:rPr>
            </a:br>
            <a:endParaRPr lang="fr-BE" sz="20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768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r>
              <a:rPr lang="fr-BE" sz="3400" kern="1200" dirty="0">
                <a:solidFill>
                  <a:srgbClr val="FF6600"/>
                </a:solidFill>
                <a:latin typeface="CG Omega" pitchFamily="34" charset="0"/>
                <a:ea typeface="Times New Roman" pitchFamily="18" charset="0"/>
                <a:cs typeface="Arial" pitchFamily="34" charset="0"/>
              </a:rPr>
              <a:t>How </a:t>
            </a:r>
            <a:r>
              <a:rPr lang="fr-BE" sz="3400" kern="1200" dirty="0" err="1">
                <a:solidFill>
                  <a:srgbClr val="FF6600"/>
                </a:solidFill>
                <a:latin typeface="CG Omega" pitchFamily="34" charset="0"/>
                <a:ea typeface="Times New Roman" pitchFamily="18" charset="0"/>
                <a:cs typeface="Arial" pitchFamily="34" charset="0"/>
              </a:rPr>
              <a:t>does</a:t>
            </a:r>
            <a:r>
              <a:rPr lang="fr-BE" sz="3400" kern="1200" dirty="0">
                <a:solidFill>
                  <a:srgbClr val="FF6600"/>
                </a:solidFill>
                <a:latin typeface="CG Omega" pitchFamily="34" charset="0"/>
                <a:ea typeface="Times New Roman" pitchFamily="18" charset="0"/>
                <a:cs typeface="Arial" pitchFamily="34" charset="0"/>
              </a:rPr>
              <a:t> BELSPO </a:t>
            </a:r>
            <a:r>
              <a:rPr lang="fr-BE" sz="3400" kern="1200" dirty="0" err="1">
                <a:solidFill>
                  <a:srgbClr val="FF6600"/>
                </a:solidFill>
                <a:latin typeface="CG Omega" pitchFamily="34" charset="0"/>
                <a:ea typeface="Times New Roman" pitchFamily="18" charset="0"/>
                <a:cs typeface="Arial" pitchFamily="34" charset="0"/>
              </a:rPr>
              <a:t>answer</a:t>
            </a:r>
            <a:r>
              <a:rPr lang="fr-BE" sz="3400" kern="1200" dirty="0">
                <a:solidFill>
                  <a:srgbClr val="FF6600"/>
                </a:solidFill>
                <a:latin typeface="CG Omega" pitchFamily="34" charset="0"/>
                <a:ea typeface="Times New Roman" pitchFamily="18" charset="0"/>
                <a:cs typeface="Arial" pitchFamily="34" charset="0"/>
              </a:rPr>
              <a:t> </a:t>
            </a:r>
            <a:r>
              <a:rPr lang="fr-BE" sz="3400" kern="1200" dirty="0" err="1">
                <a:solidFill>
                  <a:srgbClr val="FF6600"/>
                </a:solidFill>
                <a:latin typeface="CG Omega" pitchFamily="34" charset="0"/>
                <a:ea typeface="Times New Roman" pitchFamily="18" charset="0"/>
                <a:cs typeface="Arial" pitchFamily="34" charset="0"/>
              </a:rPr>
              <a:t>this</a:t>
            </a:r>
            <a:r>
              <a:rPr lang="fr-BE" sz="3400" kern="1200" dirty="0">
                <a:solidFill>
                  <a:srgbClr val="FF6600"/>
                </a:solidFill>
                <a:latin typeface="CG Omega" pitchFamily="34" charset="0"/>
                <a:ea typeface="Times New Roman" pitchFamily="18" charset="0"/>
                <a:cs typeface="Arial" pitchFamily="34" charset="0"/>
              </a:rPr>
              <a:t> call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400" kern="1200" dirty="0">
                <a:solidFill>
                  <a:srgbClr val="376092"/>
                </a:solidFill>
                <a:latin typeface="CG Omega" pitchFamily="34" charset="0"/>
                <a:ea typeface="Times New Roman" pitchFamily="18" charset="0"/>
                <a:cs typeface="Arial" pitchFamily="34" charset="0"/>
              </a:rPr>
              <a:t/>
            </a:r>
            <a:br>
              <a:rPr lang="fr-BE" sz="24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1. </a:t>
            </a:r>
            <a:r>
              <a:rPr lang="fr-BE" sz="2000" kern="1200" dirty="0" err="1" smtClean="0">
                <a:solidFill>
                  <a:srgbClr val="376092"/>
                </a:solidFill>
                <a:latin typeface="CG Omega" pitchFamily="34" charset="0"/>
                <a:ea typeface="Times New Roman" pitchFamily="18" charset="0"/>
                <a:cs typeface="Arial" pitchFamily="34" charset="0"/>
              </a:rPr>
              <a:t>Creation</a:t>
            </a:r>
            <a:r>
              <a:rPr lang="fr-BE" sz="2000" kern="1200" dirty="0" smtClean="0">
                <a:solidFill>
                  <a:srgbClr val="376092"/>
                </a:solidFill>
                <a:latin typeface="CG Omega" pitchFamily="34" charset="0"/>
                <a:ea typeface="Times New Roman" pitchFamily="18" charset="0"/>
                <a:cs typeface="Arial" pitchFamily="34" charset="0"/>
              </a:rPr>
              <a:t> of </a:t>
            </a:r>
            <a:r>
              <a:rPr lang="fr-BE" sz="2000" kern="1200" dirty="0">
                <a:solidFill>
                  <a:srgbClr val="376092"/>
                </a:solidFill>
                <a:latin typeface="CG Omega" pitchFamily="34" charset="0"/>
                <a:ea typeface="Times New Roman" pitchFamily="18" charset="0"/>
                <a:cs typeface="Arial" pitchFamily="34" charset="0"/>
              </a:rPr>
              <a:t>an </a:t>
            </a:r>
            <a:r>
              <a:rPr lang="fr-BE" sz="2000" kern="1200" dirty="0" err="1" smtClean="0">
                <a:solidFill>
                  <a:srgbClr val="376092"/>
                </a:solidFill>
                <a:latin typeface="CG Omega" pitchFamily="34" charset="0"/>
                <a:ea typeface="Times New Roman" pitchFamily="18" charset="0"/>
                <a:cs typeface="Arial" pitchFamily="34" charset="0"/>
              </a:rPr>
              <a:t>Institutional</a:t>
            </a:r>
            <a:r>
              <a:rPr lang="fr-BE" sz="2000" kern="1200" dirty="0" smtClean="0">
                <a:solidFill>
                  <a:srgbClr val="376092"/>
                </a:solidFill>
                <a:latin typeface="CG Omega" pitchFamily="34" charset="0"/>
                <a:ea typeface="Times New Roman" pitchFamily="18" charset="0"/>
                <a:cs typeface="Arial" pitchFamily="34" charset="0"/>
              </a:rPr>
              <a:t> Open Access </a:t>
            </a:r>
            <a:r>
              <a:rPr lang="fr-BE" sz="2000" kern="1200" dirty="0" err="1" smtClean="0">
                <a:solidFill>
                  <a:srgbClr val="376092"/>
                </a:solidFill>
                <a:latin typeface="CG Omega" pitchFamily="34" charset="0"/>
                <a:ea typeface="Times New Roman" pitchFamily="18" charset="0"/>
                <a:cs typeface="Arial" pitchFamily="34" charset="0"/>
              </a:rPr>
              <a:t>Repository</a:t>
            </a:r>
            <a:r>
              <a:rPr lang="fr-BE" sz="2000" kern="1200" dirty="0" smtClean="0">
                <a:solidFill>
                  <a:srgbClr val="376092"/>
                </a:solidFill>
                <a:latin typeface="CG Omega" pitchFamily="34" charset="0"/>
                <a:ea typeface="Times New Roman" pitchFamily="18" charset="0"/>
                <a:cs typeface="Arial" pitchFamily="34" charset="0"/>
              </a:rPr>
              <a:t> to host</a:t>
            </a:r>
            <a:br>
              <a:rPr lang="fr-BE" sz="2000" kern="1200" dirty="0" smtClean="0">
                <a:solidFill>
                  <a:srgbClr val="376092"/>
                </a:solidFill>
                <a:latin typeface="CG Omega" pitchFamily="34" charset="0"/>
                <a:ea typeface="Times New Roman" pitchFamily="18" charset="0"/>
                <a:cs typeface="Arial" pitchFamily="34" charset="0"/>
              </a:rPr>
            </a:br>
            <a:r>
              <a:rPr lang="fr-BE" sz="2000" kern="1200" dirty="0">
                <a:solidFill>
                  <a:srgbClr val="376092"/>
                </a:solidFill>
                <a:latin typeface="CG Omega" pitchFamily="34" charset="0"/>
                <a:ea typeface="Times New Roman" pitchFamily="18" charset="0"/>
                <a:cs typeface="Arial" pitchFamily="34" charset="0"/>
              </a:rPr>
              <a:t> </a:t>
            </a:r>
            <a:r>
              <a:rPr lang="fr-BE" sz="2000" kern="1200" dirty="0" smtClean="0">
                <a:solidFill>
                  <a:srgbClr val="376092"/>
                </a:solidFill>
                <a:latin typeface="CG Omega" pitchFamily="34" charset="0"/>
                <a:ea typeface="Times New Roman" pitchFamily="18" charset="0"/>
                <a:cs typeface="Arial" pitchFamily="34" charset="0"/>
              </a:rPr>
              <a:t>   BELSPO </a:t>
            </a:r>
            <a:r>
              <a:rPr lang="fr-BE" sz="2000" kern="1200" dirty="0" err="1" smtClean="0">
                <a:solidFill>
                  <a:srgbClr val="376092"/>
                </a:solidFill>
                <a:latin typeface="CG Omega" pitchFamily="34" charset="0"/>
                <a:ea typeface="Times New Roman" pitchFamily="18" charset="0"/>
                <a:cs typeface="Arial" pitchFamily="34" charset="0"/>
              </a:rPr>
              <a:t>research</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err="1" smtClean="0">
                <a:solidFill>
                  <a:srgbClr val="376092"/>
                </a:solidFill>
                <a:latin typeface="CG Omega" pitchFamily="34" charset="0"/>
                <a:ea typeface="Times New Roman" pitchFamily="18" charset="0"/>
                <a:cs typeface="Arial" pitchFamily="34" charset="0"/>
              </a:rPr>
              <a:t>results</a:t>
            </a: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2400" kern="1200" dirty="0">
                <a:solidFill>
                  <a:srgbClr val="00B050"/>
                </a:solidFill>
                <a:latin typeface="CG Omega" pitchFamily="34" charset="0"/>
                <a:ea typeface="Times New Roman" pitchFamily="18" charset="0"/>
                <a:cs typeface="Arial" pitchFamily="34" charset="0"/>
              </a:rPr>
              <a:t/>
            </a:r>
            <a:br>
              <a:rPr lang="fr-BE" sz="2400" kern="1200" dirty="0">
                <a:solidFill>
                  <a:srgbClr val="00B050"/>
                </a:solidFill>
                <a:latin typeface="CG Omega" pitchFamily="34" charset="0"/>
                <a:ea typeface="Times New Roman" pitchFamily="18" charset="0"/>
                <a:cs typeface="Arial" pitchFamily="34" charset="0"/>
              </a:rPr>
            </a:br>
            <a:r>
              <a:rPr lang="fr-BE" sz="2400" kern="1200" dirty="0" smtClean="0">
                <a:solidFill>
                  <a:srgbClr val="00B050"/>
                </a:solidFill>
                <a:latin typeface="CG Omega" pitchFamily="34" charset="0"/>
                <a:ea typeface="Times New Roman" pitchFamily="18" charset="0"/>
                <a:cs typeface="Arial" pitchFamily="34" charset="0"/>
              </a:rPr>
              <a:t/>
            </a:r>
            <a:br>
              <a:rPr lang="fr-BE" sz="2400" kern="1200" dirty="0" smtClean="0">
                <a:solidFill>
                  <a:srgbClr val="00B050"/>
                </a:solidFill>
                <a:latin typeface="CG Omega" pitchFamily="34" charset="0"/>
                <a:ea typeface="Times New Roman" pitchFamily="18" charset="0"/>
                <a:cs typeface="Arial" pitchFamily="34" charset="0"/>
              </a:rPr>
            </a:br>
            <a:r>
              <a:rPr lang="fr-BE" sz="1600" kern="1200" dirty="0">
                <a:solidFill>
                  <a:srgbClr val="376092"/>
                </a:solidFill>
                <a:latin typeface="CG Omega" pitchFamily="34" charset="0"/>
                <a:ea typeface="Times New Roman" pitchFamily="18" charset="0"/>
                <a:cs typeface="Arial" pitchFamily="34" charset="0"/>
              </a:rPr>
              <a:t/>
            </a:r>
            <a:br>
              <a:rPr lang="fr-BE" sz="1600" kern="1200" dirty="0">
                <a:solidFill>
                  <a:srgbClr val="376092"/>
                </a:solidFill>
                <a:latin typeface="CG Omega" pitchFamily="34" charset="0"/>
                <a:ea typeface="Times New Roman" pitchFamily="18" charset="0"/>
                <a:cs typeface="Arial" pitchFamily="34" charset="0"/>
              </a:rPr>
            </a:br>
            <a:r>
              <a:rPr lang="fr-BE" sz="2000" kern="1200" dirty="0" smtClean="0">
                <a:solidFill>
                  <a:srgbClr val="376092"/>
                </a:solidFill>
                <a:latin typeface="CG Omega" pitchFamily="34" charset="0"/>
                <a:ea typeface="Times New Roman" pitchFamily="18" charset="0"/>
                <a:cs typeface="Arial" pitchFamily="34" charset="0"/>
              </a:rPr>
              <a:t>2. </a:t>
            </a:r>
            <a:r>
              <a:rPr lang="fr-BE" sz="2000" kern="1200" dirty="0" err="1" smtClean="0">
                <a:solidFill>
                  <a:srgbClr val="376092"/>
                </a:solidFill>
                <a:latin typeface="CG Omega" pitchFamily="34" charset="0"/>
                <a:ea typeface="Times New Roman" pitchFamily="18" charset="0"/>
                <a:cs typeface="Arial" pitchFamily="34" charset="0"/>
              </a:rPr>
              <a:t>Drafting</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a:solidFill>
                  <a:srgbClr val="376092"/>
                </a:solidFill>
                <a:latin typeface="CG Omega" pitchFamily="34" charset="0"/>
                <a:ea typeface="Times New Roman" pitchFamily="18" charset="0"/>
                <a:cs typeface="Arial" pitchFamily="34" charset="0"/>
              </a:rPr>
              <a:t>of </a:t>
            </a:r>
            <a:r>
              <a:rPr lang="fr-BE" sz="2000" kern="1200" dirty="0" smtClean="0">
                <a:solidFill>
                  <a:srgbClr val="376092"/>
                </a:solidFill>
                <a:latin typeface="CG Omega" pitchFamily="34" charset="0"/>
                <a:ea typeface="Times New Roman" pitchFamily="18" charset="0"/>
                <a:cs typeface="Arial" pitchFamily="34" charset="0"/>
              </a:rPr>
              <a:t>an Open </a:t>
            </a:r>
            <a:r>
              <a:rPr lang="fr-BE" sz="2000" kern="1200" dirty="0">
                <a:solidFill>
                  <a:srgbClr val="376092"/>
                </a:solidFill>
                <a:latin typeface="CG Omega" pitchFamily="34" charset="0"/>
                <a:ea typeface="Times New Roman" pitchFamily="18" charset="0"/>
                <a:cs typeface="Arial" pitchFamily="34" charset="0"/>
              </a:rPr>
              <a:t>Access Policy </a:t>
            </a:r>
            <a:r>
              <a:rPr lang="fr-BE" sz="2000" kern="1200" dirty="0" smtClean="0">
                <a:solidFill>
                  <a:srgbClr val="376092"/>
                </a:solidFill>
                <a:latin typeface="CG Omega" pitchFamily="34" charset="0"/>
                <a:ea typeface="Times New Roman" pitchFamily="18" charset="0"/>
                <a:cs typeface="Arial" pitchFamily="34" charset="0"/>
              </a:rPr>
              <a:t>to </a:t>
            </a:r>
            <a:r>
              <a:rPr lang="fr-BE" sz="2000" kern="1200" dirty="0" err="1" smtClean="0">
                <a:solidFill>
                  <a:srgbClr val="376092"/>
                </a:solidFill>
                <a:latin typeface="CG Omega" pitchFamily="34" charset="0"/>
                <a:ea typeface="Times New Roman" pitchFamily="18" charset="0"/>
                <a:cs typeface="Arial" pitchFamily="34" charset="0"/>
              </a:rPr>
              <a:t>administer</a:t>
            </a:r>
            <a:r>
              <a:rPr lang="fr-BE" sz="2000" kern="1200" dirty="0" smtClean="0">
                <a:solidFill>
                  <a:srgbClr val="376092"/>
                </a:solidFill>
                <a:latin typeface="CG Omega" pitchFamily="34" charset="0"/>
                <a:ea typeface="Times New Roman" pitchFamily="18" charset="0"/>
                <a:cs typeface="Arial" pitchFamily="34" charset="0"/>
              </a:rPr>
              <a:t> </a:t>
            </a:r>
            <a:r>
              <a:rPr lang="fr-BE" sz="2000" kern="1200" dirty="0" err="1" smtClean="0">
                <a:solidFill>
                  <a:srgbClr val="376092"/>
                </a:solidFill>
                <a:latin typeface="CG Omega" pitchFamily="34" charset="0"/>
                <a:ea typeface="Times New Roman" pitchFamily="18" charset="0"/>
                <a:cs typeface="Arial" pitchFamily="34" charset="0"/>
              </a:rPr>
              <a:t>Orfeo’s</a:t>
            </a:r>
            <a:r>
              <a:rPr lang="fr-BE" sz="2000" kern="1200" dirty="0" smtClean="0">
                <a:solidFill>
                  <a:srgbClr val="376092"/>
                </a:solidFill>
                <a:latin typeface="CG Omega" pitchFamily="34" charset="0"/>
                <a:ea typeface="Times New Roman" pitchFamily="18" charset="0"/>
                <a:cs typeface="Arial" pitchFamily="34" charset="0"/>
              </a:rPr>
              <a:t> input</a:t>
            </a:r>
            <a:r>
              <a:rPr lang="en-GB" sz="2400" kern="1200" dirty="0">
                <a:solidFill>
                  <a:srgbClr val="00B050"/>
                </a:solidFill>
                <a:latin typeface="CG Omega" pitchFamily="34" charset="0"/>
                <a:ea typeface="Times New Roman" pitchFamily="18" charset="0"/>
                <a:cs typeface="Arial" pitchFamily="34" charset="0"/>
              </a:rPr>
              <a:t/>
            </a:r>
            <a:br>
              <a:rPr lang="en-GB" sz="2400" kern="1200" dirty="0">
                <a:solidFill>
                  <a:srgbClr val="00B050"/>
                </a:solidFill>
                <a:latin typeface="CG Omega" pitchFamily="34" charset="0"/>
                <a:ea typeface="Times New Roman" pitchFamily="18" charset="0"/>
                <a:cs typeface="Arial" pitchFamily="34" charset="0"/>
              </a:rPr>
            </a:br>
            <a:endParaRPr lang="fr-BE" sz="2400" kern="1200" dirty="0">
              <a:solidFill>
                <a:srgbClr val="00B050"/>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43105" y="2420888"/>
            <a:ext cx="1410279"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3105" y="4768167"/>
            <a:ext cx="1513521" cy="1045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7818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bwMode="auto">
          <a:xfrm>
            <a:off x="1259632" y="720000"/>
            <a:ext cx="7812496" cy="5949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algn="l">
              <a:tabLst>
                <a:tab pos="623888" algn="l"/>
              </a:tabLst>
            </a:pPr>
            <a:r>
              <a:rPr lang="fr-BE" sz="3400" kern="1200" dirty="0" err="1" smtClean="0">
                <a:solidFill>
                  <a:srgbClr val="FF6600"/>
                </a:solidFill>
                <a:latin typeface="CG Omega" pitchFamily="34" charset="0"/>
                <a:ea typeface="Times New Roman" pitchFamily="18" charset="0"/>
                <a:cs typeface="Arial" pitchFamily="34" charset="0"/>
              </a:rPr>
              <a:t>What</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research</a:t>
            </a:r>
            <a:r>
              <a:rPr lang="fr-BE" sz="3400" kern="1200" dirty="0" smtClean="0">
                <a:solidFill>
                  <a:srgbClr val="FF6600"/>
                </a:solidFill>
                <a:latin typeface="CG Omega" pitchFamily="34" charset="0"/>
                <a:ea typeface="Times New Roman" pitchFamily="18" charset="0"/>
                <a:cs typeface="Arial" pitchFamily="34" charset="0"/>
              </a:rPr>
              <a:t> </a:t>
            </a:r>
            <a:r>
              <a:rPr lang="fr-BE" sz="3400" kern="1200" dirty="0" err="1" smtClean="0">
                <a:solidFill>
                  <a:srgbClr val="FF6600"/>
                </a:solidFill>
                <a:latin typeface="CG Omega" pitchFamily="34" charset="0"/>
                <a:ea typeface="Times New Roman" pitchFamily="18" charset="0"/>
                <a:cs typeface="Arial" pitchFamily="34" charset="0"/>
              </a:rPr>
              <a:t>results</a:t>
            </a:r>
            <a:r>
              <a:rPr lang="fr-BE" sz="3400" kern="1200" dirty="0" smtClean="0">
                <a:solidFill>
                  <a:srgbClr val="FF6600"/>
                </a:solidFill>
                <a:latin typeface="CG Omega" pitchFamily="34" charset="0"/>
                <a:ea typeface="Times New Roman" pitchFamily="18" charset="0"/>
                <a:cs typeface="Arial" pitchFamily="34" charset="0"/>
              </a:rPr>
              <a:t> are </a:t>
            </a:r>
            <a:r>
              <a:rPr lang="fr-BE" sz="3400" kern="1200" dirty="0" err="1" smtClean="0">
                <a:solidFill>
                  <a:srgbClr val="FF6600"/>
                </a:solidFill>
                <a:latin typeface="CG Omega" pitchFamily="34" charset="0"/>
                <a:ea typeface="Times New Roman" pitchFamily="18" charset="0"/>
                <a:cs typeface="Arial" pitchFamily="34" charset="0"/>
              </a:rPr>
              <a:t>concerned</a:t>
            </a:r>
            <a:r>
              <a:rPr lang="fr-BE" sz="3400" kern="1200" dirty="0" smtClean="0">
                <a:solidFill>
                  <a:srgbClr val="FF6600"/>
                </a:solidFill>
                <a:latin typeface="CG Omega" pitchFamily="34" charset="0"/>
                <a:ea typeface="Times New Roman" pitchFamily="18" charset="0"/>
                <a:cs typeface="Arial" pitchFamily="34" charset="0"/>
              </a:rPr>
              <a:t> ?</a:t>
            </a: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fr-BE" sz="2500" kern="1200" dirty="0" smtClean="0">
                <a:solidFill>
                  <a:srgbClr val="376092"/>
                </a:solidFill>
                <a:latin typeface="CG Omega" pitchFamily="34" charset="0"/>
                <a:ea typeface="Times New Roman" pitchFamily="18" charset="0"/>
                <a:cs typeface="Arial" pitchFamily="34" charset="0"/>
              </a:rPr>
              <a:t/>
            </a:r>
            <a:br>
              <a:rPr lang="fr-BE" sz="2500" kern="1200" dirty="0" smtClean="0">
                <a:solidFill>
                  <a:srgbClr val="376092"/>
                </a:solidFill>
                <a:latin typeface="CG Omega" pitchFamily="34" charset="0"/>
                <a:ea typeface="Times New Roman" pitchFamily="18" charset="0"/>
                <a:cs typeface="Arial" pitchFamily="34" charset="0"/>
              </a:rPr>
            </a:br>
            <a:r>
              <a:rPr lang="en-GB" sz="2400" kern="1200" dirty="0">
                <a:solidFill>
                  <a:srgbClr val="376092"/>
                </a:solidFill>
                <a:latin typeface="CG Omega" pitchFamily="34" charset="0"/>
                <a:ea typeface="Times New Roman" pitchFamily="18" charset="0"/>
                <a:cs typeface="Arial" pitchFamily="34" charset="0"/>
              </a:rPr>
              <a:t/>
            </a:r>
            <a:br>
              <a:rPr lang="en-GB" sz="2400" kern="1200" dirty="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1. BELSPO </a:t>
            </a:r>
            <a:r>
              <a:rPr lang="en-GB" sz="2000" kern="1200" dirty="0">
                <a:solidFill>
                  <a:srgbClr val="376092"/>
                </a:solidFill>
                <a:latin typeface="CG Omega" pitchFamily="34" charset="0"/>
                <a:ea typeface="Times New Roman" pitchFamily="18" charset="0"/>
                <a:cs typeface="Arial" pitchFamily="34" charset="0"/>
              </a:rPr>
              <a:t>F</a:t>
            </a:r>
            <a:r>
              <a:rPr lang="en-GB" sz="2000" kern="1200" dirty="0" smtClean="0">
                <a:solidFill>
                  <a:srgbClr val="376092"/>
                </a:solidFill>
                <a:latin typeface="CG Omega" pitchFamily="34" charset="0"/>
                <a:ea typeface="Times New Roman" pitchFamily="18" charset="0"/>
                <a:cs typeface="Arial" pitchFamily="34" charset="0"/>
              </a:rPr>
              <a:t>inal Project Reports</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2. Grey Literature</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3. Monographs and Catalogues</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smtClean="0">
                <a:solidFill>
                  <a:srgbClr val="376092"/>
                </a:solidFill>
                <a:latin typeface="CG Omega" pitchFamily="34" charset="0"/>
                <a:ea typeface="Times New Roman" pitchFamily="18" charset="0"/>
                <a:cs typeface="Arial" pitchFamily="34" charset="0"/>
              </a:rPr>
              <a:t/>
            </a:r>
            <a:br>
              <a:rPr lang="en-GB" sz="2000" kern="1200" dirty="0" smtClean="0">
                <a:solidFill>
                  <a:srgbClr val="376092"/>
                </a:solidFill>
                <a:latin typeface="CG Omega" pitchFamily="34" charset="0"/>
                <a:ea typeface="Times New Roman" pitchFamily="18" charset="0"/>
                <a:cs typeface="Arial" pitchFamily="34" charset="0"/>
              </a:rPr>
            </a:br>
            <a:r>
              <a:rPr lang="en-GB" sz="2000" kern="1200" dirty="0">
                <a:solidFill>
                  <a:srgbClr val="376092"/>
                </a:solidFill>
                <a:latin typeface="CG Omega" pitchFamily="34" charset="0"/>
                <a:ea typeface="Times New Roman" pitchFamily="18" charset="0"/>
                <a:cs typeface="Arial" pitchFamily="34" charset="0"/>
              </a:rPr>
              <a:t>	</a:t>
            </a:r>
            <a:r>
              <a:rPr lang="en-GB" sz="2000" kern="1200" dirty="0" smtClean="0">
                <a:solidFill>
                  <a:srgbClr val="376092"/>
                </a:solidFill>
                <a:latin typeface="CG Omega" pitchFamily="34" charset="0"/>
                <a:ea typeface="Times New Roman" pitchFamily="18" charset="0"/>
                <a:cs typeface="Arial" pitchFamily="34" charset="0"/>
              </a:rPr>
              <a:t>4. Articles</a:t>
            </a:r>
            <a:endParaRPr lang="fr-BE" sz="2000" kern="1200" dirty="0">
              <a:solidFill>
                <a:srgbClr val="376092"/>
              </a:solidFill>
              <a:latin typeface="CG Omega" pitchFamily="34" charset="0"/>
              <a:ea typeface="Times New Roman" pitchFamily="18"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6021287"/>
            <a:ext cx="944236" cy="78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27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elspo_Presentatio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Belspo_Presentation</Template>
  <TotalTime>4815</TotalTime>
  <Words>260</Words>
  <Application>Microsoft Office PowerPoint</Application>
  <PresentationFormat>On-screen Show (4:3)</PresentationFormat>
  <Paragraphs>54</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Belspo_Presentation</vt:lpstr>
      <vt:lpstr> Open Access Policy Guidelines</vt:lpstr>
      <vt:lpstr>What is Open Access for BELSPO ?  For researchers in institutions under Federal Science Policy, Open Access applies to :  Edited research results (texts) which emanate from research wholly or partially financed by BELSPO research programs or from research performed by the scientific staff as part of its assignment in organisations under BELSPO tutelage.     </vt:lpstr>
      <vt:lpstr>What is Open Access for BELSPO ?  These research results are being made available in compliance with international OA principles :   - On line  - Free  - In full text  - To be shared automatically with the OAI-PMH-protocol  - … and thanks to the use of standard Dublin Core Metadata     </vt:lpstr>
      <vt:lpstr>Why does BELSPO go Open Access ?  Philosophy    - Making tax payer funded research available to all society,    including less endowed research institutions   - Boosting research, innovation and the economy   - Prevent major publishers from charging excessive fees   </vt:lpstr>
      <vt:lpstr>Why does BELSPO go Open Access ?  Engagements   - The Berlin Declaration on Open Access    (Max Planck Society)    Signed by Flanders, the Wallonia-Brussels Federation and the Federal     Administration on January 18, 2008.    - The Brussels Declaration on Open Access to Belgian    publicly funded research     Signed by the Science Policy Ministers of Flanders, the Wallonia-Brussels     Federation and the Federal Administration on October 22, 2012</vt:lpstr>
      <vt:lpstr>Why does BELSPO go Open Access ?  Recommendations :   - European Commission's Recommendation of July 17, 2012    on Access to and Preservation of Scientific Information     Requests member states to develop (among others) :     - Clear policies at government, funding and research institution levels     - Infrastructures     - Preservation and re-use of scientific information     - Multi-stakeholder dialogue </vt:lpstr>
      <vt:lpstr>Why does BELSPO go Open Access ?  Political decisions :   - BELSPO Administrative Agreement (2016-2019)    Calls for the implementation of an Institutional Open Access Repository for Scientific     Institutions of all federal departments, for its transfer to the Royal Library where it will     be merged with the Legal Depot. It furthermore calls for the drafting of a federal Open     Access policy in consultation with internal, federal, interfederal and international     stakeholders.    </vt:lpstr>
      <vt:lpstr>How does BELSPO answer this call ?  1. Creation of an Institutional Open Access Repository to host     BELSPO research results       2. Drafting of an Open Access Policy to administer Orfeo’s input </vt:lpstr>
      <vt:lpstr>What research results are concerned ?    1. BELSPO Final Project Reports   2. Grey Literature   3. Monographs and Catalogues   4. Articles</vt:lpstr>
      <vt:lpstr>Guideline to the deposit of :  1. BELSPO Final Project Reports      Step 1    The report is required to contain :   1. An introduction to the research issue  2. A corpus (describing methodology, sources, arguments)  3. A conclusion </vt:lpstr>
      <vt:lpstr>Guideline to the deposit of :  1. BELSPO Final Project Reports      Step 2    Send your Report to BELSPO  together with the desired Metadata (Key Words).   </vt:lpstr>
      <vt:lpstr>Guideline to the deposit of :  1. BELSPO Final Project Reports      Step 3    Does your Report need exceptional Protection ?   Inform your Open Access Contact Person (OACP).  Protection can be invoked on bases of quality, strategic, security, commercial  (patent-related) or privacy reasons.   The OACP submits your request to the Orfeo Helpdesk.   </vt:lpstr>
      <vt:lpstr>Guideline to the deposit of :  1. BELSPO Final Project Reports      Step 4    The BELSPO librarian deposits the Report and it’s  Metadata in Orfeo.   </vt:lpstr>
      <vt:lpstr>Guideline to the deposit of :  2. Grey Literature       Comprises pre prints, post prints, chapters of books, conference proceedings, bachelor,       master and doctoral theses, reviews, working papers and lectures.     Step 1    If it has been convened that the GL be deposited in a  co-funder’s OA repository, go ahead.   Establish a link with Orfeo. Inform your OACP  </vt:lpstr>
      <vt:lpstr>Guideline to the deposit of :  2. Grey Literature       Comprises pre prints, post prints, chapters of books, conference proceedings, bachelor,       master and doctoral theses, reviews, working papers and lectures.     Step 2    If your institution requires the GL to be deposited in the  institution’s repository, go ahead.   Establish a link with Orfeo. Inform your OACP  </vt:lpstr>
      <vt:lpstr>Guideline to the deposit of :  2. Grey Literature       Comprises pre prints, post prints, chapters of books, conference proceedings, bachelor,       master and doctoral theses, reviews, working papers and lectures.     Step 3    If you did not deposit with a co-funder or your institution,  check if your institution’s OA policy decided for consolidated  batch (by the OACP) or individual (by you) imports into  Orfeo and import your GL with Metadata.  </vt:lpstr>
      <vt:lpstr>Guideline to the deposit of :  2. Grey Literature       Comprises pre prints, post prints, chapters of books, conference proceedings, bachelor,       master and doctoral theses, reviews, working papers and lectures.     Step 4    Does your GL need exceptional Protection ?   Inform your Open Access Contact Person (OACP).  Protection can be invoked on bases of quality, strategic, security, commercial  (patent-related) or privacy reasons.   The OACP submits your request to the Orfeo Helpdesk.  </vt:lpstr>
      <vt:lpstr>Guideline to the deposit of :  3. Monographs and Catalogues      Step 1    If you decided to publish digitally, you may retrieve up to   6000 € + 20% of the outstanding sum from your BELSPO  Grant to pay for APC provided some conditions are met :  a. Publisher basic technical information, APC and peer review procedures are known.  b. No differential charges for Creative Commons (CC) licenses.</vt:lpstr>
      <vt:lpstr>Guideline to the deposit of :  3. Monographs and Catalogues      Step 2    Once your digital publication has been made Open Access,  deposit a copy in your institution’s Repository (with link to  Orfeo) or in Orfeo for archiving.  </vt:lpstr>
      <vt:lpstr>Guideline to the deposit of :  3. Monographs and Catalogues      Step 3    Did you decide to publish the Monograph or Catalogue in  print ? Then a digital copy will have to be deposited in a  co-funder’s Repository, your institution’s Repository (with  links to Orfeo) or Orfeo.  </vt:lpstr>
      <vt:lpstr>Guideline to the deposit of :  3. Monographs and Catalogues      Step 3    Negotiate the shortest possible embargo period for your  archived digital copy and encode the embargo period in  the Repository.  There are no requirements as to the embargo duration.</vt:lpstr>
      <vt:lpstr>Guideline to the deposit of :  3. Monographs and Catalogues      Step 4    If it has been convened that the Monograph or Catalogue  be deposited in a co-funder’s OA repository, go ahead.   Establish a link with Orfeo. Inform your OACP  </vt:lpstr>
      <vt:lpstr>Guideline to the deposit of :  3. Monographs and Catalogues      Step 5    If your institution requires the Monograph or Catalogue to  be deposited in the institution’s repository, go ahead.   Establish a link with Orfeo. Inform your OACP  </vt:lpstr>
      <vt:lpstr>Guideline to the deposit of :  3. Monographs and Catalogues      Step 6    If you did not deposit with a co-funder or your institution,  check if your institution’s OA policy decided for consolidated  batch (by the OACP) or individual (by you) imports into  Orfeo and import the Monograph or Catalogue with  Metadata within 3 months after acceptance for publication.  </vt:lpstr>
      <vt:lpstr>Guideline to the deposit of :  3. Monographs and Catalogues      Step 7    Does the Monograph or Catalogue need exceptional  Protection ? Inform your Open Access Contact Person.  Protection can be invoked on bases of quality, strategic, security, commercial  (patent-related) or privacy reasons.   The OACP submits your request to the Orfeo Helpdesk.  </vt:lpstr>
      <vt:lpstr>Guideline to the deposit of :  4. Articles      Step 1    If you decided to publish digitally, you may retrieve up to   1.300 € + 20% of the outstanding sum from your BELSPO  Grant to pay for APC provided some conditions are met :  </vt:lpstr>
      <vt:lpstr>Guideline to the deposit of :  4. Articles   a.  The journal of your choice has to be listed in recognised online directories  that index high      quality Open Access peer-reviewed journals.  b.  The journal of your choice must meet the Principles of Transparency and Best Practice in      Scholarly Publishing.  c.  The publisher must divulge the average APC paid for the journal of your choice.   d.  The journal of your choice may not be a hybrid journal unless you can submit proof that      'double dipping' does not occur with any library under BELSPO tutelage.   e.  The publisher does not have differential charges for Creative Commons (CC) licenses.  f.   No bundled APC deal at a fixed sum per timeframe with the journal of your choice.</vt:lpstr>
      <vt:lpstr>Guideline to the deposit of :  4. Articles      Step 2    Negotiate a preliminary publication of the Article’s Pre Print  or Post Print in an Institutional Open Access Repository  upon acceptance of publication.  </vt:lpstr>
      <vt:lpstr>Guideline to the deposit of :  4. Articles      Step 3    Once your digital publication has been made Open Access,  deposit a copy in your institution’s Repository (with link to  Orfeo) or in Orfeo for archiving.  </vt:lpstr>
      <vt:lpstr>Guideline to the deposit of :  4. Articles      Step 4    Did you decide to publish the Article in print ? Then a digital  copy will have to be deposited in a co-funder’s Repository,  your institution’s Repository (with links to Orfeo) or Orfeo.  </vt:lpstr>
      <vt:lpstr>Guideline to the deposit of :  4. Articles      Step 5    Check the Sherpa-Romeo website for your journal’s Open  Access Policy.  75% of them agree to Open Access to a Pre-Print, Post-Print or even the Publisher  Version.  </vt:lpstr>
      <vt:lpstr>Guideline to the deposit of :  4. Articles      Step 6    Tell your journal that only the rights necessary for print  publication will be ceded.   If such is not possible grant the journal a nonexclusive  licence or add the Open Access Helpdesk provided annex  to the publication contract.  </vt:lpstr>
      <vt:lpstr>Guideline to the deposit of :  4. Articles      Step 7    Negotiate the shortest possible embargo period for your  archived digital copy and encode the embargo period in  the Repository.  Embargoes will in any case not be longer than 6 months for scientific, technical and  medical fields or of 12 months for humanities, arts and social sciences.  </vt:lpstr>
      <vt:lpstr>Guideline to the deposit of :  4. Articles      Step 8    If it has been convened that the Article be deposited in a  co-funder’s OA repository, go ahead.   Establish a link with Orfeo. Inform your OACP.  </vt:lpstr>
      <vt:lpstr>Guideline to the deposit of :  4. Articles      Step 9    If your institution requires the Article to be deposited in the  institution’s repository, go ahead.   Establish a link with Orfeo. Inform your OACP  </vt:lpstr>
      <vt:lpstr>Guideline to the deposit of :  4. Articles      Step 10    If you did not deposit with a co-funder or your institution,  check if your institution’s OA policy decided for consolidated  batch (by the OACP) or individual (by you) imports into  Orfeo and import the Article with Metadata within 3 months  after acceptance for publication.  </vt:lpstr>
      <vt:lpstr>Guideline to the deposit of :  4. Articles      Step 11    Does the Article need exceptional Protection ? Inform your  Open Access Contact Person.  Protection can be invoked on bases of quality, strategic, security, commercial  (patent-related) or privacy reasons.   The OACP submits your request to the Orfeo Helpdesk.  </vt:lpstr>
      <vt:lpstr>BELSPO Open Access Governance    1. Institutional Open Access Contact Person (OACP)   2. Orfeo Helpdesk   3. Orfeo Server Manager   4. Orfeo Board   5. Open Access Advisory Committee   6. Open Access Project Administrator</vt:lpstr>
      <vt:lpstr>BELSPO Open Access Governance  1. Institutional Open Access Contact Person (OACP)   - Assigned by the partner institution   - Member of the Orfeo Board   - Handles questions from internal users and encoders   - Collects requests for protection or other derogations and    submits them to the Orfeo Helpdesk   - Collects policy suggestions and complaints and submits    them to the Orfeo Board   - Plans batch imports into Orfeo</vt:lpstr>
      <vt:lpstr>BELSPO Open Access Governance  2. The Orfeo Helpdesk  1st line support via orfeo-feedback@kbr.be   - Constituted of specialists in 4 fields : Administration, library    sciences, ICT and Law  - Handles practical questions from Orfeo external consumers  - Assists institutional OA Contact Persons  - Handles individual requests for exceptions to policy rules  2nd line support via issue tracker   - Backup support by @mire</vt:lpstr>
      <vt:lpstr>BELSPO Open Access Governance  </vt:lpstr>
      <vt:lpstr>BELSPO Open Access Governance  3. Orfeo Server Manager   - Hardware maintenance   - Operating system software maintenance   - Performance monitoring   - Backup Monitoring   - Disk space monitoring  </vt:lpstr>
      <vt:lpstr>BELSPO Open Access Governance  4. Orfeo Board   - Constituted of the OA Administrator and the institutional    OA Contact Persons or their substitutes   - Decides on policy changes   - Appoints the members of the OA Advisory Committee   - Submits policy suggestions and issues to the OA Advisory    Committee  </vt:lpstr>
      <vt:lpstr>BELSPO Open Access Governance  5. Open Access Advisory Commission   - Provides advice on policy suggestions and issues to the    Orfeo Board</vt:lpstr>
      <vt:lpstr>BELSPO Open Access Governance  6. Open Access Project Administrator   - Appointed by BELSPO Direction  - Chairs the Orfeo Board  - Member of the Orfeo Helpdesk  - Intermittent chair and permanent secretary to the CIS-CFS    OA Interfederal Consulting Group  - In charge of Sensitization Campaigns  - In charge of International reporting on Belgian OA  - Represents Belgium in international OA consultation    structures  - Technological watch future developments of Open Science  - In charge of Orfeo expansion to non-BELSPO Institutions</vt:lpstr>
      <vt:lpstr>PowerPoint Presentation</vt:lpstr>
    </vt:vector>
  </TitlesOfParts>
  <Company>BELSPO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Belgian Science Policy Federaal Wetenschapsbeleid Politique scientifique fédérale</dc:title>
  <dc:creator>ZIARKO Ward</dc:creator>
  <cp:lastModifiedBy>LAUREYS Eric</cp:lastModifiedBy>
  <cp:revision>332</cp:revision>
  <dcterms:created xsi:type="dcterms:W3CDTF">2012-09-17T08:23:48Z</dcterms:created>
  <dcterms:modified xsi:type="dcterms:W3CDTF">2016-03-18T07:13:11Z</dcterms:modified>
</cp:coreProperties>
</file>