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74" r:id="rId4"/>
  </p:sldMasterIdLst>
  <p:notesMasterIdLst>
    <p:notesMasterId r:id="rId13"/>
  </p:notesMasterIdLst>
  <p:handoutMasterIdLst>
    <p:handoutMasterId r:id="rId14"/>
  </p:handoutMasterIdLst>
  <p:sldIdLst>
    <p:sldId id="256" r:id="rId5"/>
    <p:sldId id="542" r:id="rId6"/>
    <p:sldId id="543" r:id="rId7"/>
    <p:sldId id="544" r:id="rId8"/>
    <p:sldId id="549" r:id="rId9"/>
    <p:sldId id="545" r:id="rId10"/>
    <p:sldId id="546" r:id="rId11"/>
    <p:sldId id="548" r:id="rId12"/>
  </p:sldIdLst>
  <p:sldSz cx="12192000" cy="6858000"/>
  <p:notesSz cx="6858000" cy="1190625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0" userDrawn="1">
          <p15:clr>
            <a:srgbClr val="A4A3A4"/>
          </p15:clr>
        </p15:guide>
        <p15:guide id="2" pos="71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58D80CF-D525-F9BA-5F36-6255FBDED3AD}" name="Antoine Dewatripont" initials="AD" userId="S::ad@plan.be::e9330556-f659-4626-a69a-4222674df6a0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Vandresse" initials="MV" lastIdx="10" clrIdx="0">
    <p:extLst>
      <p:ext uri="{19B8F6BF-5375-455C-9EA6-DF929625EA0E}">
        <p15:presenceInfo xmlns:p15="http://schemas.microsoft.com/office/powerpoint/2012/main" userId="S::vm@plan.be::dc6953a7-0c8f-4226-ab10-0474ab5fe2e7" providerId="AD"/>
      </p:ext>
    </p:extLst>
  </p:cmAuthor>
  <p:cmAuthor id="2" name="Vincent Vandernoot" initials="VV" lastIdx="8" clrIdx="1">
    <p:extLst>
      <p:ext uri="{19B8F6BF-5375-455C-9EA6-DF929625EA0E}">
        <p15:presenceInfo xmlns:p15="http://schemas.microsoft.com/office/powerpoint/2012/main" userId="S::vv@plan.be::8e2bfd37-4f68-4935-9996-e8163f43d69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17171"/>
    <a:srgbClr val="FFCC99"/>
    <a:srgbClr val="000000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2" autoAdjust="0"/>
    <p:restoredTop sz="89424" autoAdjust="0"/>
  </p:normalViewPr>
  <p:slideViewPr>
    <p:cSldViewPr snapToGrid="0">
      <p:cViewPr varScale="1">
        <p:scale>
          <a:sx n="60" d="100"/>
          <a:sy n="60" d="100"/>
        </p:scale>
        <p:origin x="868" y="36"/>
      </p:cViewPr>
      <p:guideLst>
        <p:guide orient="horz" pos="890"/>
        <p:guide pos="71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4548" y="19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693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GB"/>
              <a:t>Geert Bryon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508" y="0"/>
            <a:ext cx="3169693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140"/>
            <a:ext cx="3169693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GB"/>
              <a:t>IODE  Seminarie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508" y="9121140"/>
            <a:ext cx="3169693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B650947-53F1-4278-996F-8F12658ADD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609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693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0375" y="722313"/>
            <a:ext cx="6394450" cy="35972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815" y="4560570"/>
            <a:ext cx="536357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0"/>
            <a:r>
              <a:rPr lang="en-GB" noProof="0"/>
              <a:t>Second level</a:t>
            </a:r>
          </a:p>
          <a:p>
            <a:pPr lvl="0"/>
            <a:r>
              <a:rPr lang="en-GB" noProof="0"/>
              <a:t>Third level</a:t>
            </a:r>
          </a:p>
          <a:p>
            <a:pPr lvl="0"/>
            <a:r>
              <a:rPr lang="en-GB" noProof="0"/>
              <a:t>Fourth level</a:t>
            </a:r>
          </a:p>
          <a:p>
            <a:pPr lvl="0"/>
            <a:r>
              <a:rPr lang="en-GB" noProof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508" y="0"/>
            <a:ext cx="3169693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693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508" y="9121140"/>
            <a:ext cx="3169693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B448BE4-9F08-4500-BBB7-EF2BFCC415F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72138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B3BFBC6-2678-44E5-8733-06E4D134FDB2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98507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/>
              <a:t>We</a:t>
            </a:r>
            <a:r>
              <a:rPr lang="fr-FR" dirty="0"/>
              <a:t> are open to </a:t>
            </a:r>
            <a:r>
              <a:rPr lang="fr-FR" dirty="0" err="1"/>
              <a:t>other</a:t>
            </a:r>
            <a:r>
              <a:rPr lang="fr-FR" dirty="0"/>
              <a:t> suggestions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448BE4-9F08-4500-BBB7-EF2BFCC415FD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72296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093540" y="4343400"/>
            <a:ext cx="100800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0" rIns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" y="6458962"/>
            <a:ext cx="12188316" cy="3990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 userDrawn="1"/>
        </p:nvSpPr>
        <p:spPr>
          <a:xfrm flipV="1">
            <a:off x="-509" y="6415927"/>
            <a:ext cx="12188825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7" descr="kaftpowerpoint-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7900" y="6480480"/>
            <a:ext cx="474295" cy="358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8962"/>
            <a:ext cx="1311275" cy="3912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bg2">
                    <a:lumMod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31EAF4-EAAB-499B-B098-C90F03F1122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29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4914900"/>
            <a:ext cx="12188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8962"/>
            <a:ext cx="1311275" cy="3912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bg2">
                    <a:lumMod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31EAF4-EAAB-499B-B098-C90F03F1122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4870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1092200" y="1130300"/>
            <a:ext cx="1005840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0"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963" y="1341439"/>
            <a:ext cx="10058400" cy="4751858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25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093540" y="1124744"/>
            <a:ext cx="100800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6458962"/>
            <a:ext cx="12188825" cy="3990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 flipV="1">
            <a:off x="0" y="6414037"/>
            <a:ext cx="12188825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7" descr="kaftpowerpoint-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7900" y="6480480"/>
            <a:ext cx="474295" cy="358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8962"/>
            <a:ext cx="1311275" cy="3912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bg2">
                    <a:lumMod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31EAF4-EAAB-499B-B098-C90F03F1122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9900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" y="6458962"/>
            <a:ext cx="12192000" cy="3990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4" name="Straight Connector 3"/>
          <p:cNvCxnSpPr/>
          <p:nvPr/>
        </p:nvCxnSpPr>
        <p:spPr>
          <a:xfrm>
            <a:off x="1093540" y="4343400"/>
            <a:ext cx="10080000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lIns="0"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 flipV="1">
            <a:off x="-6860" y="6415927"/>
            <a:ext cx="12204000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7" descr="kaftpowerpoint-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7900" y="6480480"/>
            <a:ext cx="474295" cy="358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8962"/>
            <a:ext cx="1311275" cy="3912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bg2">
                    <a:lumMod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31EAF4-EAAB-499B-B098-C90F03F1122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58969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38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341438"/>
            <a:ext cx="4937760" cy="4527656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341438"/>
            <a:ext cx="4937760" cy="4527657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093540" y="1124744"/>
            <a:ext cx="100800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" y="6458962"/>
            <a:ext cx="12204000" cy="3990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 flipV="1">
            <a:off x="-510" y="6415927"/>
            <a:ext cx="12204000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3" name="Picture 7" descr="kaftpowerpoint-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7900" y="6480480"/>
            <a:ext cx="474295" cy="358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8962"/>
            <a:ext cx="1311275" cy="3912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bg2">
                    <a:lumMod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31EAF4-EAAB-499B-B098-C90F03F1122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7568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838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79635"/>
            <a:ext cx="4937760" cy="537197"/>
          </a:xfrm>
        </p:spPr>
        <p:txBody>
          <a:bodyPr lIns="0" rIns="0" anchor="t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1962887"/>
            <a:ext cx="4937760" cy="3997648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379635"/>
            <a:ext cx="4937760" cy="537197"/>
          </a:xfrm>
        </p:spPr>
        <p:txBody>
          <a:bodyPr lIns="0" rIns="0" anchor="t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1962887"/>
            <a:ext cx="4937760" cy="3997648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093540" y="1124744"/>
            <a:ext cx="100800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1" y="6458962"/>
            <a:ext cx="12192000" cy="3990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 flipV="1">
            <a:off x="-510" y="6415927"/>
            <a:ext cx="12204000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6" name="Picture 7" descr="kaftpowerpoint-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7900" y="6480480"/>
            <a:ext cx="474295" cy="358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901238" y="6458962"/>
            <a:ext cx="1311275" cy="3912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bg2">
                    <a:lumMod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31EAF4-EAAB-499B-B098-C90F03F1122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0886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093540" y="1124744"/>
            <a:ext cx="100800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 userDrawn="1"/>
        </p:nvSpPr>
        <p:spPr>
          <a:xfrm>
            <a:off x="1" y="6458962"/>
            <a:ext cx="12204000" cy="3990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7" descr="kaftpowerpoint-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7900" y="6480480"/>
            <a:ext cx="474295" cy="358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 userDrawn="1"/>
        </p:nvSpPr>
        <p:spPr>
          <a:xfrm flipV="1">
            <a:off x="-510" y="6415927"/>
            <a:ext cx="12204000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8962"/>
            <a:ext cx="1311275" cy="3912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bg2">
                    <a:lumMod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31EAF4-EAAB-499B-B098-C90F03F1122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7127017"/>
      </p:ext>
    </p:extLst>
  </p:cSld>
  <p:clrMapOvr>
    <a:masterClrMapping/>
  </p:clrMapOvr>
  <p:hf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093540" y="1124744"/>
            <a:ext cx="100800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 userDrawn="1"/>
        </p:nvSpPr>
        <p:spPr>
          <a:xfrm>
            <a:off x="1" y="6458962"/>
            <a:ext cx="12204000" cy="3990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 flipV="1">
            <a:off x="-510" y="6415927"/>
            <a:ext cx="12204000" cy="457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5" name="Picture 7" descr="kaftpowerpoint-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7900" y="6480480"/>
            <a:ext cx="474295" cy="358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8962"/>
            <a:ext cx="1311275" cy="3912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bg2">
                    <a:lumMod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31EAF4-EAAB-499B-B098-C90F03F1122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3448410"/>
      </p:ext>
    </p:extLst>
  </p:cSld>
  <p:clrMapOvr>
    <a:masterClrMapping/>
  </p:clrMapOvr>
  <p:hf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ED9AE-ADAA-4D40-8086-6238BDE00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B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76F5119-79BE-4EB6-813D-C3B56F88411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31EAF4-EAAB-499B-B098-C90F03F1122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39561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40513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4040188" y="0"/>
            <a:ext cx="635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spcAft>
                <a:spcPts val="1000"/>
              </a:spcAft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458962"/>
            <a:ext cx="1311275" cy="3912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800">
                <a:solidFill>
                  <a:schemeClr val="bg2">
                    <a:lumMod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31EAF4-EAAB-499B-B098-C90F03F1122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701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6963" y="287338"/>
            <a:ext cx="10058400" cy="838200"/>
          </a:xfrm>
          <a:prstGeom prst="rect">
            <a:avLst/>
          </a:prstGeom>
        </p:spPr>
        <p:txBody>
          <a:bodyPr vert="horz" lIns="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96963" y="1341439"/>
            <a:ext cx="10058400" cy="4751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1238" y="6503634"/>
            <a:ext cx="1311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lumMod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31EAF4-EAAB-499B-B098-C90F03F1122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40" r:id="rId6"/>
    <p:sldLayoutId id="2147484036" r:id="rId7"/>
    <p:sldLayoutId id="2147484041" r:id="rId8"/>
    <p:sldLayoutId id="2147484038" r:id="rId9"/>
    <p:sldLayoutId id="2147484039" r:id="rId10"/>
  </p:sldLayoutIdLst>
  <p:hf hdr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71717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717171"/>
          </a:solidFill>
          <a:latin typeface="Trebuchet MS" panose="020B0603020202020204" pitchFamily="34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717171"/>
          </a:solidFill>
          <a:latin typeface="Trebuchet MS" panose="020B0603020202020204" pitchFamily="34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717171"/>
          </a:solidFill>
          <a:latin typeface="Trebuchet MS" panose="020B0603020202020204" pitchFamily="34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717171"/>
          </a:solidFill>
          <a:latin typeface="Trebuchet MS" panose="020B0603020202020204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717171"/>
          </a:solidFill>
          <a:latin typeface="Calibri" panose="020F0502020204030204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717171"/>
          </a:solidFill>
          <a:latin typeface="Calibri" panose="020F0502020204030204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717171"/>
          </a:solidFill>
          <a:latin typeface="Calibri" panose="020F0502020204030204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717171"/>
          </a:solidFill>
          <a:latin typeface="Calibri" panose="020F0502020204030204" pitchFamily="34" charset="0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200"/>
        </a:spcBef>
        <a:spcAft>
          <a:spcPts val="1000"/>
        </a:spcAft>
        <a:buClr>
          <a:schemeClr val="accent1"/>
        </a:buClr>
        <a:buSzPct val="100000"/>
        <a:buFont typeface="Calibri" panose="020F0502020204030204" pitchFamily="34" charset="0"/>
        <a:buNone/>
        <a:defRPr lang="en-US" altLang="en-US" sz="2500" kern="1200" baseline="0" dirty="0" smtClean="0">
          <a:solidFill>
            <a:srgbClr val="717171"/>
          </a:solidFill>
          <a:latin typeface="+mn-lt"/>
          <a:ea typeface="+mn-ea"/>
          <a:cs typeface="+mn-cs"/>
        </a:defRPr>
      </a:lvl1pPr>
      <a:lvl2pPr marL="38258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2200" kern="1200">
          <a:solidFill>
            <a:srgbClr val="717171"/>
          </a:solidFill>
          <a:latin typeface="+mn-lt"/>
          <a:ea typeface="+mn-ea"/>
          <a:cs typeface="+mn-cs"/>
        </a:defRPr>
      </a:lvl2pPr>
      <a:lvl3pPr marL="566738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sz="2000" kern="1200">
          <a:solidFill>
            <a:srgbClr val="717171"/>
          </a:solidFill>
          <a:latin typeface="+mn-lt"/>
          <a:ea typeface="+mn-ea"/>
          <a:cs typeface="+mn-cs"/>
        </a:defRPr>
      </a:lvl3pPr>
      <a:lvl4pPr marL="749300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717171"/>
          </a:solidFill>
          <a:latin typeface="+mn-lt"/>
          <a:ea typeface="+mn-ea"/>
          <a:cs typeface="+mn-cs"/>
        </a:defRPr>
      </a:lvl4pPr>
      <a:lvl5pPr marL="931863" indent="-182563" algn="l" rtl="0" eaLnBrk="1" fontAlgn="base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pitchFamily="34" charset="0"/>
        <a:buChar char="◦"/>
        <a:defRPr kern="1200">
          <a:solidFill>
            <a:srgbClr val="71717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8682" y="758825"/>
            <a:ext cx="10302952" cy="356552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fr-BE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Evaluation of the </a:t>
            </a:r>
            <a:r>
              <a:rPr lang="fr-BE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effects</a:t>
            </a:r>
            <a:r>
              <a:rPr lang="fr-BE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a collective </a:t>
            </a:r>
            <a:r>
              <a:rPr lang="fr-BE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reduction</a:t>
            </a:r>
            <a:r>
              <a:rPr lang="fr-BE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 </a:t>
            </a:r>
            <a:r>
              <a:rPr lang="fr-BE" sz="4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working</a:t>
            </a:r>
            <a:r>
              <a:rPr lang="fr-BE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time</a:t>
            </a:r>
            <a:br>
              <a:rPr lang="fr-BE" sz="4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br>
              <a:rPr lang="fr-BE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fr-BE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Call for </a:t>
            </a:r>
            <a:r>
              <a:rPr lang="fr-BE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proposals</a:t>
            </a:r>
            <a:r>
              <a:rPr lang="fr-BE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2023 – Deadline 23/10/2023</a:t>
            </a:r>
            <a:endParaRPr lang="nl-BE" sz="40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r">
              <a:spcBef>
                <a:spcPts val="0"/>
              </a:spcBef>
              <a:defRPr/>
            </a:pPr>
            <a:r>
              <a:rPr lang="nl-BE" sz="1400" dirty="0">
                <a:solidFill>
                  <a:schemeClr val="accent1"/>
                </a:solidFill>
              </a:rPr>
              <a:t>MARITZA LÓPEZ NOVELLA (mln@plan.be)</a:t>
            </a:r>
          </a:p>
          <a:p>
            <a:pPr algn="r">
              <a:spcBef>
                <a:spcPts val="0"/>
              </a:spcBef>
              <a:defRPr/>
            </a:pPr>
            <a:r>
              <a:rPr lang="nl-BE" sz="1400" dirty="0">
                <a:solidFill>
                  <a:schemeClr val="accent1"/>
                </a:solidFill>
              </a:rPr>
              <a:t>Federal Planning Bureau</a:t>
            </a:r>
          </a:p>
          <a:p>
            <a:pPr algn="r" eaLnBrk="1" hangingPunct="1">
              <a:spcBef>
                <a:spcPts val="0"/>
              </a:spcBef>
              <a:defRPr/>
            </a:pPr>
            <a:r>
              <a:rPr lang="nl-BE" sz="1400" dirty="0">
                <a:solidFill>
                  <a:schemeClr val="accent1"/>
                </a:solidFill>
              </a:rPr>
              <a:t>BELSPO INFORMATION Session</a:t>
            </a:r>
          </a:p>
          <a:p>
            <a:pPr algn="r" eaLnBrk="1" hangingPunct="1">
              <a:spcBef>
                <a:spcPts val="0"/>
              </a:spcBef>
              <a:defRPr/>
            </a:pPr>
            <a:r>
              <a:rPr lang="nl-BE" sz="1400" dirty="0">
                <a:solidFill>
                  <a:schemeClr val="accent1"/>
                </a:solidFill>
              </a:rPr>
              <a:t> 28/9/2023</a:t>
            </a:r>
          </a:p>
          <a:p>
            <a:pPr algn="r" eaLnBrk="1" hangingPunct="1">
              <a:spcBef>
                <a:spcPts val="0"/>
              </a:spcBef>
              <a:defRPr/>
            </a:pPr>
            <a:endParaRPr lang="nl-BE" sz="1400" dirty="0">
              <a:solidFill>
                <a:schemeClr val="accent1"/>
              </a:solidFill>
            </a:endParaRPr>
          </a:p>
          <a:p>
            <a:pPr eaLnBrk="1" hangingPunct="1">
              <a:spcBef>
                <a:spcPts val="0"/>
              </a:spcBef>
              <a:defRPr/>
            </a:pPr>
            <a:endParaRPr lang="en-GB" altLang="en-US" sz="1400" dirty="0">
              <a:solidFill>
                <a:schemeClr val="accent1"/>
              </a:solidFill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7ABEB-2057-3C07-E43C-D51F97793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0D8DB-A796-765B-5495-09A15CEDC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FR" dirty="0" err="1"/>
              <a:t>Aims</a:t>
            </a:r>
            <a:r>
              <a:rPr lang="fr-FR" dirty="0"/>
              <a:t> of the </a:t>
            </a:r>
            <a:r>
              <a:rPr lang="fr-FR" dirty="0" err="1"/>
              <a:t>project</a:t>
            </a:r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fr-FR" dirty="0" err="1"/>
              <a:t>Proposed</a:t>
            </a:r>
            <a:r>
              <a:rPr lang="fr-FR" dirty="0"/>
              <a:t> </a:t>
            </a:r>
            <a:r>
              <a:rPr lang="fr-FR" dirty="0" err="1"/>
              <a:t>methodology</a:t>
            </a:r>
            <a:endParaRPr lang="fr-FR" dirty="0"/>
          </a:p>
          <a:p>
            <a:pPr marL="457200" indent="-457200">
              <a:buFont typeface="+mj-lt"/>
              <a:buAutoNum type="arabicPeriod"/>
            </a:pPr>
            <a:r>
              <a:rPr lang="fr-FR" dirty="0" err="1"/>
              <a:t>Needed</a:t>
            </a:r>
            <a:r>
              <a:rPr lang="fr-FR" dirty="0"/>
              <a:t> expertise</a:t>
            </a:r>
          </a:p>
          <a:p>
            <a:pPr marL="457200" indent="-457200">
              <a:buFont typeface="+mj-lt"/>
              <a:buAutoNum type="arabicPeriod"/>
            </a:pPr>
            <a:r>
              <a:rPr lang="fr-FR" dirty="0" err="1"/>
              <a:t>Desired</a:t>
            </a:r>
            <a:r>
              <a:rPr lang="fr-FR" dirty="0"/>
              <a:t> output</a:t>
            </a:r>
          </a:p>
          <a:p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9A2ED7-36B1-73D9-D4E0-1E36FDEEF4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A31EAF4-EAAB-499B-B098-C90F03F1122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21445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05138-1CBF-48AC-4CC9-05C60DA8E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Aims</a:t>
            </a:r>
            <a:r>
              <a:rPr lang="fr-FR" dirty="0"/>
              <a:t> of the </a:t>
            </a:r>
            <a:r>
              <a:rPr lang="fr-FR" dirty="0" err="1"/>
              <a:t>project</a:t>
            </a:r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17DDF-8D10-5085-DFE3-3B722CA297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Evaluate</a:t>
            </a:r>
            <a:r>
              <a:rPr lang="fr-FR" dirty="0"/>
              <a:t> the </a:t>
            </a:r>
            <a:r>
              <a:rPr lang="fr-FR" dirty="0" err="1"/>
              <a:t>effects</a:t>
            </a:r>
            <a:r>
              <a:rPr lang="fr-FR" dirty="0"/>
              <a:t> of a collective </a:t>
            </a:r>
            <a:r>
              <a:rPr lang="fr-FR" dirty="0" err="1"/>
              <a:t>reduction</a:t>
            </a:r>
            <a:r>
              <a:rPr lang="fr-FR" dirty="0"/>
              <a:t> in </a:t>
            </a:r>
            <a:r>
              <a:rPr lang="fr-FR" dirty="0" err="1"/>
              <a:t>working</a:t>
            </a:r>
            <a:r>
              <a:rPr lang="fr-FR" dirty="0"/>
              <a:t> time (RWT)</a:t>
            </a:r>
          </a:p>
          <a:p>
            <a:pPr marL="725488" lvl="1" indent="-342900">
              <a:buFont typeface="Wingdings" panose="05000000000000000000" pitchFamily="2" charset="2"/>
              <a:buChar char="ü"/>
            </a:pPr>
            <a:r>
              <a:rPr lang="fr-FR" dirty="0" err="1"/>
              <a:t>Wellbeing</a:t>
            </a:r>
            <a:endParaRPr lang="fr-FR" dirty="0"/>
          </a:p>
          <a:p>
            <a:pPr marL="725488" lvl="1" indent="-342900">
              <a:buFont typeface="Wingdings" panose="05000000000000000000" pitchFamily="2" charset="2"/>
              <a:buChar char="ü"/>
            </a:pPr>
            <a:r>
              <a:rPr lang="fr-FR" dirty="0" err="1"/>
              <a:t>Productivity</a:t>
            </a:r>
            <a:endParaRPr lang="fr-FR" dirty="0"/>
          </a:p>
          <a:p>
            <a:pPr marL="725488" lvl="1" indent="-342900">
              <a:buFont typeface="Wingdings" panose="05000000000000000000" pitchFamily="2" charset="2"/>
              <a:buChar char="ü"/>
            </a:pPr>
            <a:r>
              <a:rPr lang="fr-FR" dirty="0" err="1"/>
              <a:t>Employment</a:t>
            </a:r>
            <a:endParaRPr lang="fr-FR" dirty="0"/>
          </a:p>
          <a:p>
            <a:pPr marL="725488" lvl="1" indent="-342900">
              <a:buFont typeface="Wingdings" panose="05000000000000000000" pitchFamily="2" charset="2"/>
              <a:buChar char="ü"/>
            </a:pPr>
            <a:r>
              <a:rPr lang="fr-FR" dirty="0" err="1"/>
              <a:t>Climate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Evaluate</a:t>
            </a:r>
            <a:r>
              <a:rPr lang="fr-FR" dirty="0"/>
              <a:t> the </a:t>
            </a:r>
            <a:r>
              <a:rPr lang="fr-FR" dirty="0" err="1"/>
              <a:t>role</a:t>
            </a:r>
            <a:r>
              <a:rPr lang="fr-FR" dirty="0"/>
              <a:t> of </a:t>
            </a:r>
            <a:r>
              <a:rPr lang="fr-FR" dirty="0" err="1"/>
              <a:t>existing</a:t>
            </a:r>
            <a:r>
              <a:rPr lang="fr-FR" dirty="0"/>
              <a:t> </a:t>
            </a:r>
            <a:r>
              <a:rPr lang="fr-FR" dirty="0" err="1"/>
              <a:t>measures</a:t>
            </a:r>
            <a:r>
              <a:rPr lang="fr-FR" dirty="0"/>
              <a:t> in </a:t>
            </a:r>
            <a:r>
              <a:rPr lang="fr-FR" dirty="0" err="1"/>
              <a:t>helping</a:t>
            </a:r>
            <a:r>
              <a:rPr lang="fr-FR" dirty="0"/>
              <a:t> </a:t>
            </a:r>
            <a:r>
              <a:rPr lang="fr-FR" dirty="0" err="1"/>
              <a:t>employers</a:t>
            </a:r>
            <a:r>
              <a:rPr lang="fr-FR" dirty="0"/>
              <a:t> </a:t>
            </a:r>
            <a:r>
              <a:rPr lang="fr-FR" dirty="0" err="1"/>
              <a:t>implement</a:t>
            </a:r>
            <a:r>
              <a:rPr lang="fr-FR" dirty="0"/>
              <a:t> a RWT</a:t>
            </a:r>
          </a:p>
          <a:p>
            <a:pPr marL="725488" lvl="1" indent="-342900">
              <a:buFont typeface="Wingdings" panose="05000000000000000000" pitchFamily="2" charset="2"/>
              <a:buChar char="ü"/>
            </a:pPr>
            <a:r>
              <a:rPr lang="fr-FR" dirty="0" err="1"/>
              <a:t>Cuts</a:t>
            </a:r>
            <a:r>
              <a:rPr lang="fr-FR" dirty="0"/>
              <a:t> in </a:t>
            </a:r>
            <a:r>
              <a:rPr lang="fr-FR" dirty="0" err="1"/>
              <a:t>employers</a:t>
            </a:r>
            <a:r>
              <a:rPr lang="fr-FR" dirty="0"/>
              <a:t> social </a:t>
            </a:r>
            <a:r>
              <a:rPr lang="fr-FR" dirty="0" err="1"/>
              <a:t>security</a:t>
            </a:r>
            <a:r>
              <a:rPr lang="fr-FR" dirty="0"/>
              <a:t> contributions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fr-FR" dirty="0"/>
              <a:t>Collaboration </a:t>
            </a:r>
            <a:r>
              <a:rPr lang="fr-FR" dirty="0" err="1"/>
              <a:t>with</a:t>
            </a:r>
            <a:r>
              <a:rPr lang="fr-FR" dirty="0"/>
              <a:t> the </a:t>
            </a:r>
            <a:r>
              <a:rPr lang="fr-FR" dirty="0" err="1"/>
              <a:t>Federal</a:t>
            </a:r>
            <a:r>
              <a:rPr lang="fr-FR" dirty="0"/>
              <a:t> Planning Bureau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4D07A8-565D-6DBE-0E7C-6FC10C02F1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A31EAF4-EAAB-499B-B098-C90F03F1122D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1400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7FC3C-A855-CB75-D9B3-AB2E8296B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Proposed</a:t>
            </a:r>
            <a:r>
              <a:rPr lang="fr-FR" dirty="0"/>
              <a:t> </a:t>
            </a:r>
            <a:r>
              <a:rPr lang="fr-FR" dirty="0" err="1"/>
              <a:t>Methodology</a:t>
            </a:r>
            <a:r>
              <a:rPr lang="fr-FR" dirty="0"/>
              <a:t>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F1AEC-53E5-9097-31EF-FEC789422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« Pilot </a:t>
            </a:r>
            <a:r>
              <a:rPr lang="fr-FR" dirty="0" err="1"/>
              <a:t>experiment</a:t>
            </a:r>
            <a:r>
              <a:rPr lang="fr-FR" dirty="0"/>
              <a:t> » </a:t>
            </a:r>
            <a:r>
              <a:rPr lang="fr-FR" dirty="0" err="1"/>
              <a:t>where</a:t>
            </a:r>
            <a:r>
              <a:rPr lang="fr-FR" dirty="0"/>
              <a:t> a </a:t>
            </a:r>
            <a:r>
              <a:rPr lang="fr-FR" dirty="0" err="1"/>
              <a:t>sample</a:t>
            </a:r>
            <a:r>
              <a:rPr lang="fr-FR" dirty="0"/>
              <a:t> of </a:t>
            </a:r>
            <a:r>
              <a:rPr lang="fr-FR" dirty="0" err="1"/>
              <a:t>firms</a:t>
            </a:r>
            <a:r>
              <a:rPr lang="fr-FR" dirty="0"/>
              <a:t> </a:t>
            </a:r>
            <a:r>
              <a:rPr lang="fr-FR" dirty="0" err="1"/>
              <a:t>voluntarily</a:t>
            </a:r>
            <a:r>
              <a:rPr lang="fr-FR" dirty="0"/>
              <a:t> </a:t>
            </a:r>
            <a:r>
              <a:rPr lang="fr-FR" dirty="0" err="1"/>
              <a:t>introduce</a:t>
            </a:r>
            <a:r>
              <a:rPr lang="fr-FR" dirty="0"/>
              <a:t> a RWT</a:t>
            </a:r>
          </a:p>
          <a:p>
            <a:pPr marL="725488" lvl="1" indent="-342900">
              <a:buFont typeface="Wingdings" panose="05000000000000000000" pitchFamily="2" charset="2"/>
              <a:buChar char="ü"/>
            </a:pPr>
            <a:r>
              <a:rPr lang="fr-FR" dirty="0" err="1"/>
              <a:t>Without</a:t>
            </a:r>
            <a:r>
              <a:rPr lang="fr-FR" dirty="0"/>
              <a:t> </a:t>
            </a:r>
            <a:r>
              <a:rPr lang="fr-FR" dirty="0" err="1"/>
              <a:t>loss</a:t>
            </a:r>
            <a:r>
              <a:rPr lang="fr-FR" dirty="0"/>
              <a:t> of </a:t>
            </a:r>
            <a:r>
              <a:rPr lang="fr-FR" dirty="0" err="1"/>
              <a:t>salary</a:t>
            </a:r>
            <a:r>
              <a:rPr lang="fr-FR" dirty="0"/>
              <a:t> </a:t>
            </a:r>
          </a:p>
          <a:p>
            <a:pPr marL="725488" lvl="1" indent="-342900">
              <a:buFont typeface="Wingdings" panose="05000000000000000000" pitchFamily="2" charset="2"/>
              <a:buChar char="ü"/>
            </a:pPr>
            <a:r>
              <a:rPr lang="fr-FR" dirty="0"/>
              <a:t>4-day </a:t>
            </a:r>
            <a:r>
              <a:rPr lang="fr-FR" dirty="0" err="1"/>
              <a:t>workweek</a:t>
            </a:r>
            <a:r>
              <a:rPr lang="fr-FR" dirty="0"/>
              <a:t> (« Friday off », variable </a:t>
            </a:r>
            <a:r>
              <a:rPr lang="fr-FR" dirty="0" err="1"/>
              <a:t>day</a:t>
            </a:r>
            <a:r>
              <a:rPr lang="fr-FR" dirty="0"/>
              <a:t>,…)</a:t>
            </a:r>
          </a:p>
          <a:p>
            <a:pPr marL="725488" lvl="1" indent="-342900">
              <a:buFont typeface="Wingdings" panose="05000000000000000000" pitchFamily="2" charset="2"/>
              <a:buChar char="ü"/>
            </a:pPr>
            <a:r>
              <a:rPr lang="fr-FR" dirty="0"/>
              <a:t>6 </a:t>
            </a:r>
            <a:r>
              <a:rPr lang="fr-FR" dirty="0" err="1"/>
              <a:t>months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Survey </a:t>
            </a:r>
          </a:p>
          <a:p>
            <a:pPr marL="725488" lvl="1" indent="-342900">
              <a:buFont typeface="Wingdings" panose="05000000000000000000" pitchFamily="2" charset="2"/>
              <a:buChar char="ü"/>
            </a:pPr>
            <a:r>
              <a:rPr lang="fr-FR" dirty="0" err="1"/>
              <a:t>Outcome</a:t>
            </a:r>
            <a:r>
              <a:rPr lang="fr-FR" dirty="0"/>
              <a:t> </a:t>
            </a:r>
            <a:r>
              <a:rPr lang="fr-FR" dirty="0" err="1"/>
              <a:t>indicators</a:t>
            </a:r>
            <a:endParaRPr lang="fr-FR" dirty="0"/>
          </a:p>
          <a:p>
            <a:pPr marL="725488" lvl="1" indent="-342900">
              <a:buFont typeface="Wingdings" panose="05000000000000000000" pitchFamily="2" charset="2"/>
              <a:buChar char="ü"/>
            </a:pPr>
            <a:r>
              <a:rPr lang="fr-FR" dirty="0" err="1"/>
              <a:t>Measurements</a:t>
            </a:r>
            <a:r>
              <a:rPr lang="fr-FR" dirty="0"/>
              <a:t> </a:t>
            </a:r>
            <a:r>
              <a:rPr lang="fr-FR" dirty="0" err="1"/>
              <a:t>before</a:t>
            </a:r>
            <a:r>
              <a:rPr lang="fr-FR" dirty="0"/>
              <a:t>, </a:t>
            </a:r>
            <a:r>
              <a:rPr lang="fr-FR" dirty="0" err="1"/>
              <a:t>during</a:t>
            </a:r>
            <a:r>
              <a:rPr lang="fr-FR" dirty="0"/>
              <a:t> and </a:t>
            </a:r>
            <a:r>
              <a:rPr lang="fr-FR" dirty="0" err="1"/>
              <a:t>after</a:t>
            </a:r>
            <a:r>
              <a:rPr lang="fr-FR" dirty="0"/>
              <a:t> the </a:t>
            </a:r>
            <a:r>
              <a:rPr lang="fr-FR" dirty="0" err="1"/>
              <a:t>experiment</a:t>
            </a:r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3946C7-FAA0-25C0-FCB8-1121317EF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A31EAF4-EAAB-499B-B098-C90F03F1122D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3389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7FC3C-A855-CB75-D9B3-AB2E8296B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Proposed</a:t>
            </a:r>
            <a:r>
              <a:rPr lang="fr-FR" dirty="0"/>
              <a:t> </a:t>
            </a:r>
            <a:r>
              <a:rPr lang="fr-FR" dirty="0" err="1"/>
              <a:t>Methodology</a:t>
            </a:r>
            <a:r>
              <a:rPr lang="fr-FR" dirty="0"/>
              <a:t>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F1AEC-53E5-9097-31EF-FEC7894228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Tasks</a:t>
            </a:r>
            <a:r>
              <a:rPr lang="fr-FR" dirty="0"/>
              <a:t> </a:t>
            </a:r>
            <a:r>
              <a:rPr lang="fr-FR" dirty="0" err="1"/>
              <a:t>include</a:t>
            </a:r>
            <a:endParaRPr lang="fr-FR" dirty="0"/>
          </a:p>
          <a:p>
            <a:pPr marL="839788" lvl="1" indent="-457200">
              <a:buFont typeface="Wingdings" panose="05000000000000000000" pitchFamily="2" charset="2"/>
              <a:buChar char="ü"/>
            </a:pPr>
            <a:r>
              <a:rPr lang="fr-FR" dirty="0"/>
              <a:t>Select a </a:t>
            </a:r>
            <a:r>
              <a:rPr lang="fr-FR" dirty="0" err="1"/>
              <a:t>sample</a:t>
            </a:r>
            <a:r>
              <a:rPr lang="fr-FR" dirty="0"/>
              <a:t> of </a:t>
            </a:r>
            <a:r>
              <a:rPr lang="fr-FR" dirty="0" err="1"/>
              <a:t>firms</a:t>
            </a:r>
            <a:r>
              <a:rPr lang="fr-FR" dirty="0"/>
              <a:t> (as large and </a:t>
            </a:r>
            <a:r>
              <a:rPr lang="fr-FR" dirty="0" err="1"/>
              <a:t>diversified</a:t>
            </a:r>
            <a:r>
              <a:rPr lang="fr-FR" dirty="0"/>
              <a:t> as possible)</a:t>
            </a:r>
          </a:p>
          <a:p>
            <a:pPr marL="839788" lvl="1" indent="-457200">
              <a:buFont typeface="Wingdings" panose="05000000000000000000" pitchFamily="2" charset="2"/>
              <a:buChar char="ü"/>
            </a:pPr>
            <a:r>
              <a:rPr lang="fr-FR" dirty="0"/>
              <a:t>Support </a:t>
            </a:r>
            <a:r>
              <a:rPr lang="fr-FR" dirty="0" err="1"/>
              <a:t>firms</a:t>
            </a:r>
            <a:r>
              <a:rPr lang="fr-FR" dirty="0"/>
              <a:t> </a:t>
            </a:r>
            <a:r>
              <a:rPr lang="fr-FR" dirty="0" err="1"/>
              <a:t>before</a:t>
            </a:r>
            <a:r>
              <a:rPr lang="fr-FR" dirty="0"/>
              <a:t> and </a:t>
            </a:r>
            <a:r>
              <a:rPr lang="fr-FR" dirty="0" err="1"/>
              <a:t>during</a:t>
            </a:r>
            <a:r>
              <a:rPr lang="fr-FR" dirty="0"/>
              <a:t> the </a:t>
            </a:r>
            <a:r>
              <a:rPr lang="fr-FR" dirty="0" err="1"/>
              <a:t>experiment</a:t>
            </a:r>
            <a:endParaRPr lang="fr-FR" dirty="0"/>
          </a:p>
          <a:p>
            <a:pPr marL="839788" lvl="1" indent="-457200">
              <a:buFont typeface="Wingdings" panose="05000000000000000000" pitchFamily="2" charset="2"/>
              <a:buChar char="ü"/>
            </a:pPr>
            <a:r>
              <a:rPr lang="fr-FR" dirty="0" err="1"/>
              <a:t>Define</a:t>
            </a:r>
            <a:r>
              <a:rPr lang="fr-FR" dirty="0"/>
              <a:t> </a:t>
            </a:r>
            <a:r>
              <a:rPr lang="fr-FR" dirty="0" err="1"/>
              <a:t>metrics</a:t>
            </a:r>
            <a:r>
              <a:rPr lang="fr-FR" dirty="0"/>
              <a:t> 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used</a:t>
            </a:r>
            <a:r>
              <a:rPr lang="fr-FR" dirty="0"/>
              <a:t> for the </a:t>
            </a:r>
            <a:r>
              <a:rPr lang="fr-FR" dirty="0" err="1"/>
              <a:t>survey</a:t>
            </a:r>
            <a:endParaRPr lang="fr-FR" dirty="0"/>
          </a:p>
          <a:p>
            <a:pPr marL="839788" lvl="1" indent="-457200">
              <a:buFont typeface="Wingdings" panose="05000000000000000000" pitchFamily="2" charset="2"/>
              <a:buChar char="ü"/>
            </a:pPr>
            <a:r>
              <a:rPr lang="fr-FR" dirty="0" err="1"/>
              <a:t>Research</a:t>
            </a:r>
            <a:r>
              <a:rPr lang="fr-FR" dirty="0"/>
              <a:t> </a:t>
            </a:r>
            <a:r>
              <a:rPr lang="fr-FR" dirty="0" err="1"/>
              <a:t>methodology</a:t>
            </a:r>
            <a:r>
              <a:rPr lang="fr-FR" dirty="0"/>
              <a:t> </a:t>
            </a:r>
          </a:p>
          <a:p>
            <a:pPr marL="1023938" lvl="2" indent="-457200">
              <a:buFont typeface="Wingdings" panose="05000000000000000000" pitchFamily="2" charset="2"/>
              <a:buChar char="Ø"/>
            </a:pPr>
            <a:r>
              <a:rPr lang="fr-FR" dirty="0"/>
              <a:t>Case </a:t>
            </a:r>
            <a:r>
              <a:rPr lang="fr-FR" dirty="0" err="1"/>
              <a:t>studies</a:t>
            </a:r>
            <a:endParaRPr lang="fr-FR" dirty="0"/>
          </a:p>
          <a:p>
            <a:pPr marL="1023938" lvl="2" indent="-457200">
              <a:buFont typeface="Wingdings" panose="05000000000000000000" pitchFamily="2" charset="2"/>
              <a:buChar char="Ø"/>
            </a:pPr>
            <a:r>
              <a:rPr lang="fr-FR" dirty="0"/>
              <a:t>Control group</a:t>
            </a:r>
          </a:p>
          <a:p>
            <a:pPr marL="1023938" lvl="2" indent="-457200">
              <a:buFont typeface="Wingdings" panose="05000000000000000000" pitchFamily="2" charset="2"/>
              <a:buChar char="Ø"/>
            </a:pPr>
            <a:r>
              <a:rPr lang="fr-FR" dirty="0"/>
              <a:t>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3946C7-FAA0-25C0-FCB8-1121317EF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A31EAF4-EAAB-499B-B098-C90F03F1122D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6888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7D657-4966-D3AD-A6CE-E7D1ABAE3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Expertise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05F56-2208-D5EE-3570-26B5E5CDE4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Working</a:t>
            </a:r>
            <a:r>
              <a:rPr lang="fr-FR" dirty="0"/>
              <a:t> conditions and organisation</a:t>
            </a:r>
          </a:p>
          <a:p>
            <a:pPr marL="725488" lvl="1" indent="-342900">
              <a:buFont typeface="Wingdings" panose="05000000000000000000" pitchFamily="2" charset="2"/>
              <a:buChar char="ü"/>
            </a:pPr>
            <a:r>
              <a:rPr lang="fr-FR" dirty="0"/>
              <a:t>Change management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Data collection and </a:t>
            </a:r>
            <a:r>
              <a:rPr lang="fr-FR" dirty="0" err="1"/>
              <a:t>analysis</a:t>
            </a:r>
            <a:endParaRPr lang="fr-FR" dirty="0"/>
          </a:p>
          <a:p>
            <a:pPr marL="725488" lvl="1" indent="-342900">
              <a:buFont typeface="Wingdings" panose="05000000000000000000" pitchFamily="2" charset="2"/>
              <a:buChar char="ü"/>
            </a:pPr>
            <a:r>
              <a:rPr lang="fr-FR" dirty="0"/>
              <a:t>Survey data</a:t>
            </a:r>
          </a:p>
          <a:p>
            <a:pPr marL="725488" lvl="1" indent="-342900">
              <a:buFont typeface="Wingdings" panose="05000000000000000000" pitchFamily="2" charset="2"/>
              <a:buChar char="ü"/>
            </a:pPr>
            <a:r>
              <a:rPr lang="fr-FR" dirty="0" err="1"/>
              <a:t>Metrics</a:t>
            </a:r>
            <a:r>
              <a:rPr lang="fr-FR" dirty="0"/>
              <a:t> on </a:t>
            </a:r>
            <a:r>
              <a:rPr lang="fr-FR" dirty="0" err="1"/>
              <a:t>employee</a:t>
            </a:r>
            <a:r>
              <a:rPr lang="fr-FR" dirty="0"/>
              <a:t> </a:t>
            </a:r>
            <a:r>
              <a:rPr lang="fr-FR" dirty="0" err="1"/>
              <a:t>wellbeing</a:t>
            </a:r>
            <a:r>
              <a:rPr lang="fr-FR" dirty="0"/>
              <a:t>, </a:t>
            </a:r>
            <a:r>
              <a:rPr lang="fr-FR" dirty="0" err="1"/>
              <a:t>productivity</a:t>
            </a:r>
            <a:r>
              <a:rPr lang="fr-FR" dirty="0"/>
              <a:t>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21785C-B4F0-EB92-2219-2FB2B0398F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A31EAF4-EAAB-499B-B098-C90F03F1122D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50142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2C86BB-0183-D8AB-F881-37AFEF3EC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Output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B8C2F-D2B8-AD37-7AF1-7A861BA418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 err="1"/>
              <a:t>Contribute</a:t>
            </a:r>
            <a:r>
              <a:rPr lang="fr-FR" dirty="0"/>
              <a:t> to the </a:t>
            </a:r>
            <a:r>
              <a:rPr lang="fr-FR" dirty="0" err="1"/>
              <a:t>scientific</a:t>
            </a:r>
            <a:r>
              <a:rPr lang="fr-FR" dirty="0"/>
              <a:t> </a:t>
            </a:r>
            <a:r>
              <a:rPr lang="fr-FR" dirty="0" err="1"/>
              <a:t>literature</a:t>
            </a:r>
            <a:r>
              <a:rPr lang="fr-FR" dirty="0"/>
              <a:t> on the </a:t>
            </a:r>
            <a:r>
              <a:rPr lang="fr-FR" dirty="0" err="1"/>
              <a:t>effects</a:t>
            </a:r>
            <a:r>
              <a:rPr lang="fr-FR" dirty="0"/>
              <a:t> of RWT</a:t>
            </a:r>
          </a:p>
          <a:p>
            <a:pPr marL="725488" lvl="1" indent="-342900">
              <a:buFont typeface="Wingdings" panose="05000000000000000000" pitchFamily="2" charset="2"/>
              <a:buChar char="ü"/>
            </a:pPr>
            <a:r>
              <a:rPr lang="fr-FR" dirty="0"/>
              <a:t>Relevant topic (revival </a:t>
            </a:r>
            <a:r>
              <a:rPr lang="fr-FR" dirty="0" err="1"/>
              <a:t>since</a:t>
            </a:r>
            <a:r>
              <a:rPr lang="fr-FR" dirty="0"/>
              <a:t> the </a:t>
            </a:r>
            <a:r>
              <a:rPr lang="fr-FR" dirty="0" err="1"/>
              <a:t>pandemic</a:t>
            </a:r>
            <a:r>
              <a:rPr lang="fr-FR" dirty="0"/>
              <a:t>)</a:t>
            </a:r>
          </a:p>
          <a:p>
            <a:pPr marL="725488" lvl="1" indent="-342900">
              <a:buFont typeface="Wingdings" panose="05000000000000000000" pitchFamily="2" charset="2"/>
              <a:buChar char="ü"/>
            </a:pPr>
            <a:r>
              <a:rPr lang="fr-FR" dirty="0" err="1"/>
              <a:t>Until</a:t>
            </a:r>
            <a:r>
              <a:rPr lang="fr-FR" dirty="0"/>
              <a:t> </a:t>
            </a:r>
            <a:r>
              <a:rPr lang="fr-FR" dirty="0" err="1"/>
              <a:t>now</a:t>
            </a:r>
            <a:r>
              <a:rPr lang="fr-FR" dirty="0"/>
              <a:t> </a:t>
            </a:r>
            <a:r>
              <a:rPr lang="fr-FR" dirty="0" err="1"/>
              <a:t>centered</a:t>
            </a:r>
            <a:r>
              <a:rPr lang="fr-FR" dirty="0"/>
              <a:t> </a:t>
            </a:r>
            <a:r>
              <a:rPr lang="fr-FR" dirty="0" err="1"/>
              <a:t>mostly</a:t>
            </a:r>
            <a:r>
              <a:rPr lang="fr-FR" dirty="0"/>
              <a:t> on </a:t>
            </a:r>
            <a:r>
              <a:rPr lang="fr-FR" dirty="0" err="1"/>
              <a:t>employment</a:t>
            </a:r>
            <a:r>
              <a:rPr lang="fr-FR" dirty="0"/>
              <a:t> </a:t>
            </a:r>
            <a:r>
              <a:rPr lang="fr-FR" dirty="0" err="1"/>
              <a:t>effects</a:t>
            </a:r>
            <a:endParaRPr lang="fr-FR" dirty="0"/>
          </a:p>
          <a:p>
            <a:pPr marL="725488" lvl="1" indent="-342900">
              <a:buFont typeface="Wingdings" panose="05000000000000000000" pitchFamily="2" charset="2"/>
              <a:buChar char="ü"/>
            </a:pPr>
            <a:r>
              <a:rPr lang="fr-FR" dirty="0" err="1"/>
              <a:t>Lack</a:t>
            </a:r>
            <a:r>
              <a:rPr lang="fr-FR" dirty="0"/>
              <a:t> of </a:t>
            </a:r>
            <a:r>
              <a:rPr lang="fr-FR" dirty="0" err="1"/>
              <a:t>robust</a:t>
            </a:r>
            <a:r>
              <a:rPr lang="fr-FR" dirty="0"/>
              <a:t> </a:t>
            </a:r>
            <a:r>
              <a:rPr lang="fr-FR" dirty="0" err="1"/>
              <a:t>evidence</a:t>
            </a:r>
            <a:r>
              <a:rPr lang="fr-FR" dirty="0"/>
              <a:t> for </a:t>
            </a:r>
            <a:r>
              <a:rPr lang="fr-FR" dirty="0" err="1"/>
              <a:t>other</a:t>
            </a:r>
            <a:r>
              <a:rPr lang="fr-FR" dirty="0"/>
              <a:t> </a:t>
            </a:r>
            <a:r>
              <a:rPr lang="fr-FR" dirty="0" err="1"/>
              <a:t>indicators</a:t>
            </a:r>
            <a:endParaRPr lang="fr-F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dirty="0"/>
              <a:t>Evidence-</a:t>
            </a:r>
            <a:r>
              <a:rPr lang="fr-FR" dirty="0" err="1"/>
              <a:t>based</a:t>
            </a:r>
            <a:r>
              <a:rPr lang="fr-FR" dirty="0"/>
              <a:t> </a:t>
            </a:r>
            <a:r>
              <a:rPr lang="fr-FR" dirty="0" err="1"/>
              <a:t>recommendations</a:t>
            </a:r>
            <a:r>
              <a:rPr lang="fr-FR" dirty="0"/>
              <a:t> on the </a:t>
            </a:r>
            <a:r>
              <a:rPr lang="fr-FR" dirty="0" err="1"/>
              <a:t>existing</a:t>
            </a:r>
            <a:r>
              <a:rPr lang="fr-FR" dirty="0"/>
              <a:t> </a:t>
            </a:r>
            <a:r>
              <a:rPr lang="fr-FR" dirty="0" err="1"/>
              <a:t>measures</a:t>
            </a:r>
            <a:endParaRPr lang="fr-FR" dirty="0"/>
          </a:p>
          <a:p>
            <a:pPr marL="725488" lvl="1" indent="-342900">
              <a:buFont typeface="Wingdings" panose="05000000000000000000" pitchFamily="2" charset="2"/>
              <a:buChar char="ü"/>
            </a:pPr>
            <a:r>
              <a:rPr lang="fr-FR" dirty="0" err="1"/>
              <a:t>Why</a:t>
            </a:r>
            <a:r>
              <a:rPr lang="fr-FR" dirty="0"/>
              <a:t> are </a:t>
            </a:r>
            <a:r>
              <a:rPr lang="fr-FR" dirty="0" err="1"/>
              <a:t>they</a:t>
            </a:r>
            <a:r>
              <a:rPr lang="fr-FR" dirty="0"/>
              <a:t> not </a:t>
            </a:r>
            <a:r>
              <a:rPr lang="fr-FR" dirty="0" err="1"/>
              <a:t>being</a:t>
            </a:r>
            <a:r>
              <a:rPr lang="fr-FR" dirty="0"/>
              <a:t> </a:t>
            </a:r>
            <a:r>
              <a:rPr lang="fr-FR" dirty="0" err="1"/>
              <a:t>used</a:t>
            </a:r>
            <a:r>
              <a:rPr lang="fr-FR" dirty="0"/>
              <a:t>?</a:t>
            </a:r>
          </a:p>
          <a:p>
            <a:pPr marL="725488" lvl="1" indent="-342900">
              <a:buFont typeface="Wingdings" panose="05000000000000000000" pitchFamily="2" charset="2"/>
              <a:buChar char="ü"/>
            </a:pPr>
            <a:r>
              <a:rPr lang="fr-FR" dirty="0"/>
              <a:t>…</a:t>
            </a:r>
          </a:p>
          <a:p>
            <a:endParaRPr lang="fr-F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53386A-33DA-CD24-DBDF-7D36979B34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4A31EAF4-EAAB-499B-B098-C90F03F1122D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3929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201507A-6F54-FA82-66F0-A842EAF0DD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/>
          <a:p>
            <a:pPr algn="ctr"/>
            <a:r>
              <a:rPr lang="fr-FR" sz="6200" dirty="0"/>
              <a:t>Questions?</a:t>
            </a:r>
            <a:br>
              <a:rPr lang="fr-FR" sz="6200"/>
            </a:br>
            <a:r>
              <a:rPr lang="fr-FR" sz="6200" dirty="0"/>
              <a:t>mln@plan.be</a:t>
            </a:r>
          </a:p>
        </p:txBody>
      </p:sp>
      <p:sp>
        <p:nvSpPr>
          <p:cNvPr id="4" name="Slide Number Placeholder 3" hidden="1">
            <a:extLst>
              <a:ext uri="{FF2B5EF4-FFF2-40B4-BE49-F238E27FC236}">
                <a16:creationId xmlns:a16="http://schemas.microsoft.com/office/drawing/2014/main" id="{C053386A-33DA-CD24-DBDF-7D36979B34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spcAft>
                <a:spcPts val="600"/>
              </a:spcAft>
              <a:defRPr/>
            </a:pPr>
            <a:fld id="{4A31EAF4-EAAB-499B-B098-C90F03F1122D}" type="slidenum">
              <a:rPr lang="en-GB" altLang="en-US" smtClean="0"/>
              <a:pPr>
                <a:spcAft>
                  <a:spcPts val="600"/>
                </a:spcAft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911596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FP_colors">
      <a:dk1>
        <a:srgbClr val="414141"/>
      </a:dk1>
      <a:lt1>
        <a:sysClr val="window" lastClr="FFFFFF"/>
      </a:lt1>
      <a:dk2>
        <a:srgbClr val="2D687E"/>
      </a:dk2>
      <a:lt2>
        <a:srgbClr val="EEECE1"/>
      </a:lt2>
      <a:accent1>
        <a:srgbClr val="F58220"/>
      </a:accent1>
      <a:accent2>
        <a:srgbClr val="2D687E"/>
      </a:accent2>
      <a:accent3>
        <a:srgbClr val="A5B1BE"/>
      </a:accent3>
      <a:accent4>
        <a:srgbClr val="FFC73B"/>
      </a:accent4>
      <a:accent5>
        <a:srgbClr val="6DC3D2"/>
      </a:accent5>
      <a:accent6>
        <a:srgbClr val="1B3B5A"/>
      </a:accent6>
      <a:hlink>
        <a:srgbClr val="0000FF"/>
      </a:hlink>
      <a:folHlink>
        <a:srgbClr val="800080"/>
      </a:folHlink>
    </a:clrScheme>
    <a:fontScheme name="BFP_font">
      <a:majorFont>
        <a:latin typeface="Trebuchet MS"/>
        <a:ea typeface=""/>
        <a:cs typeface=""/>
      </a:majorFont>
      <a:minorFont>
        <a:latin typeface="Calibri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>
    <a:spDef>
      <a:spPr>
        <a:solidFill>
          <a:schemeClr val="accent4">
            <a:lumMod val="20000"/>
            <a:lumOff val="8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owerpoint2017.potx" id="{E927081C-6BFA-4D7C-B3C7-9EF8581CEB33}" vid="{50EB6764-3CFC-4160-A034-ACF371FEC26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4DA3D6BAA0ED43BF00FAA036AEB4F0" ma:contentTypeVersion="2" ma:contentTypeDescription="Create a new document." ma:contentTypeScope="" ma:versionID="e344344341accc98b9b4f627327f59d0">
  <xsd:schema xmlns:xsd="http://www.w3.org/2001/XMLSchema" xmlns:xs="http://www.w3.org/2001/XMLSchema" xmlns:p="http://schemas.microsoft.com/office/2006/metadata/properties" xmlns:ns2="49561bf0-6a1f-4541-89f3-dc0994dfe3e9" targetNamespace="http://schemas.microsoft.com/office/2006/metadata/properties" ma:root="true" ma:fieldsID="0b4a640715c9e1c5814d380a36361faf" ns2:_="">
    <xsd:import namespace="49561bf0-6a1f-4541-89f3-dc0994dfe3e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561bf0-6a1f-4541-89f3-dc0994dfe3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B80F56-6397-44BD-A9A6-53FA258387E7}">
  <ds:schemaRefs>
    <ds:schemaRef ds:uri="http://www.w3.org/XML/1998/namespace"/>
    <ds:schemaRef ds:uri="http://purl.org/dc/elements/1.1/"/>
    <ds:schemaRef ds:uri="http://schemas.microsoft.com/office/2006/documentManagement/types"/>
    <ds:schemaRef ds:uri="49561bf0-6a1f-4541-89f3-dc0994dfe3e9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B3E5A42-2293-4ED6-B292-B0C86B29D7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561bf0-6a1f-4541-89f3-dc0994dfe3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308E69-41F4-48DD-9304-EC2E91C2A41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89854</TotalTime>
  <Words>272</Words>
  <Application>Microsoft Office PowerPoint</Application>
  <PresentationFormat>Widescreen</PresentationFormat>
  <Paragraphs>62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</vt:lpstr>
      <vt:lpstr>Retrospect</vt:lpstr>
      <vt:lpstr>Evaluation of the effects of a collective reduction in working time  Call for proposals 2023 – Deadline 23/10/2023</vt:lpstr>
      <vt:lpstr>Agenda</vt:lpstr>
      <vt:lpstr>Aims of the project</vt:lpstr>
      <vt:lpstr>Proposed Methodology (1/2)</vt:lpstr>
      <vt:lpstr>Proposed Methodology (2/2)</vt:lpstr>
      <vt:lpstr>Expertise</vt:lpstr>
      <vt:lpstr>Output</vt:lpstr>
      <vt:lpstr>Questions? mln@plan.be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Utilisations du modèle de durée et du matching dynamique dans les travaux du BFP</dc:title>
  <dc:creator>Antoine Dewatripont</dc:creator>
  <cp:lastModifiedBy>VAN ROY Sandra</cp:lastModifiedBy>
  <cp:revision>916</cp:revision>
  <dcterms:created xsi:type="dcterms:W3CDTF">2020-12-14T15:54:27Z</dcterms:created>
  <dcterms:modified xsi:type="dcterms:W3CDTF">2023-09-29T08:47:53Z</dcterms:modified>
</cp:coreProperties>
</file>