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8" r:id="rId2"/>
    <p:sldId id="318" r:id="rId3"/>
    <p:sldId id="305" r:id="rId4"/>
    <p:sldId id="309" r:id="rId5"/>
    <p:sldId id="319" r:id="rId6"/>
    <p:sldId id="315" r:id="rId7"/>
    <p:sldId id="306" r:id="rId8"/>
    <p:sldId id="313" r:id="rId9"/>
    <p:sldId id="317" r:id="rId10"/>
    <p:sldId id="312" r:id="rId11"/>
    <p:sldId id="300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009999"/>
    <a:srgbClr val="FF6600"/>
    <a:srgbClr val="6666FF"/>
    <a:srgbClr val="FFE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86391" autoAdjust="0"/>
  </p:normalViewPr>
  <p:slideViewPr>
    <p:cSldViewPr>
      <p:cViewPr>
        <p:scale>
          <a:sx n="66" d="100"/>
          <a:sy n="66" d="100"/>
        </p:scale>
        <p:origin x="-118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073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84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911705688530226"/>
          <c:y val="0.28794329524957329"/>
          <c:w val="0.37935580191779511"/>
          <c:h val="0.58654235324821946"/>
        </c:manualLayout>
      </c:layout>
      <c:radarChart>
        <c:radarStyle val="marker"/>
        <c:varyColors val="0"/>
        <c:ser>
          <c:idx val="1"/>
          <c:order val="0"/>
          <c:tx>
            <c:v>World contribution </c:v>
          </c:tx>
          <c:marker>
            <c:symbol val="none"/>
          </c:marker>
          <c:cat>
            <c:strRef>
              <c:f>Sheet1!$D$40:$D$51</c:f>
              <c:strCache>
                <c:ptCount val="12"/>
                <c:pt idx="0">
                  <c:v>Medicine</c:v>
                </c:pt>
                <c:pt idx="1">
                  <c:v>Biochemistry, Genetics and Molecular Biology</c:v>
                </c:pt>
                <c:pt idx="2">
                  <c:v>Engineering</c:v>
                </c:pt>
                <c:pt idx="3">
                  <c:v>Physics and Astronomy</c:v>
                </c:pt>
                <c:pt idx="4">
                  <c:v>Computer Science</c:v>
                </c:pt>
                <c:pt idx="5">
                  <c:v>Agricultural and Biological Sciences</c:v>
                </c:pt>
                <c:pt idx="6">
                  <c:v>Social Sciences</c:v>
                </c:pt>
                <c:pt idx="7">
                  <c:v>Materials Science</c:v>
                </c:pt>
                <c:pt idx="8">
                  <c:v>Chemistry</c:v>
                </c:pt>
                <c:pt idx="9">
                  <c:v>Mathematics</c:v>
                </c:pt>
                <c:pt idx="10">
                  <c:v>Environmental Science</c:v>
                </c:pt>
                <c:pt idx="11">
                  <c:v>Arts and Humanities</c:v>
                </c:pt>
              </c:strCache>
            </c:strRef>
          </c:cat>
          <c:val>
            <c:numRef>
              <c:f>Sheet1!$F$40:$F$51</c:f>
              <c:numCache>
                <c:formatCode>General</c:formatCode>
                <c:ptCount val="12"/>
                <c:pt idx="0">
                  <c:v>5135235</c:v>
                </c:pt>
                <c:pt idx="1">
                  <c:v>1981367</c:v>
                </c:pt>
                <c:pt idx="2">
                  <c:v>3365524</c:v>
                </c:pt>
                <c:pt idx="3">
                  <c:v>1918691</c:v>
                </c:pt>
                <c:pt idx="4">
                  <c:v>1987883</c:v>
                </c:pt>
                <c:pt idx="5">
                  <c:v>1304535</c:v>
                </c:pt>
                <c:pt idx="6">
                  <c:v>1505161</c:v>
                </c:pt>
                <c:pt idx="7">
                  <c:v>1631846</c:v>
                </c:pt>
                <c:pt idx="8">
                  <c:v>1394116</c:v>
                </c:pt>
                <c:pt idx="9">
                  <c:v>1103378</c:v>
                </c:pt>
                <c:pt idx="10">
                  <c:v>847581</c:v>
                </c:pt>
                <c:pt idx="11">
                  <c:v>789048</c:v>
                </c:pt>
              </c:numCache>
            </c:numRef>
          </c:val>
        </c:ser>
        <c:ser>
          <c:idx val="2"/>
          <c:order val="1"/>
          <c:tx>
            <c:v>Belgian relative advantage 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Sheet1!$D$40:$D$51</c:f>
              <c:strCache>
                <c:ptCount val="12"/>
                <c:pt idx="0">
                  <c:v>Medicine</c:v>
                </c:pt>
                <c:pt idx="1">
                  <c:v>Biochemistry, Genetics and Molecular Biology</c:v>
                </c:pt>
                <c:pt idx="2">
                  <c:v>Engineering</c:v>
                </c:pt>
                <c:pt idx="3">
                  <c:v>Physics and Astronomy</c:v>
                </c:pt>
                <c:pt idx="4">
                  <c:v>Computer Science</c:v>
                </c:pt>
                <c:pt idx="5">
                  <c:v>Agricultural and Biological Sciences</c:v>
                </c:pt>
                <c:pt idx="6">
                  <c:v>Social Sciences</c:v>
                </c:pt>
                <c:pt idx="7">
                  <c:v>Materials Science</c:v>
                </c:pt>
                <c:pt idx="8">
                  <c:v>Chemistry</c:v>
                </c:pt>
                <c:pt idx="9">
                  <c:v>Mathematics</c:v>
                </c:pt>
                <c:pt idx="10">
                  <c:v>Environmental Science</c:v>
                </c:pt>
                <c:pt idx="11">
                  <c:v>Arts and Humanities</c:v>
                </c:pt>
              </c:strCache>
            </c:strRef>
          </c:cat>
          <c:val>
            <c:numRef>
              <c:f>Sheet1!$G$40:$G$51</c:f>
              <c:numCache>
                <c:formatCode>General</c:formatCode>
                <c:ptCount val="12"/>
                <c:pt idx="0">
                  <c:v>6034052</c:v>
                </c:pt>
                <c:pt idx="1">
                  <c:v>2500808</c:v>
                </c:pt>
                <c:pt idx="2">
                  <c:v>2390084</c:v>
                </c:pt>
                <c:pt idx="3">
                  <c:v>2109491</c:v>
                </c:pt>
                <c:pt idx="4">
                  <c:v>1709738</c:v>
                </c:pt>
                <c:pt idx="5">
                  <c:v>1675294</c:v>
                </c:pt>
                <c:pt idx="6">
                  <c:v>1583099</c:v>
                </c:pt>
                <c:pt idx="7">
                  <c:v>1373826</c:v>
                </c:pt>
                <c:pt idx="8">
                  <c:v>1284064</c:v>
                </c:pt>
                <c:pt idx="9">
                  <c:v>1081665</c:v>
                </c:pt>
                <c:pt idx="10">
                  <c:v>915884</c:v>
                </c:pt>
                <c:pt idx="11">
                  <c:v>906403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66912"/>
        <c:axId val="30968448"/>
      </c:radarChart>
      <c:catAx>
        <c:axId val="3096691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nl-BE"/>
          </a:p>
        </c:txPr>
        <c:crossAx val="30968448"/>
        <c:crosses val="autoZero"/>
        <c:auto val="1"/>
        <c:lblAlgn val="ctr"/>
        <c:lblOffset val="100"/>
        <c:noMultiLvlLbl val="0"/>
      </c:catAx>
      <c:valAx>
        <c:axId val="30968448"/>
        <c:scaling>
          <c:orientation val="minMax"/>
        </c:scaling>
        <c:delete val="0"/>
        <c:axPos val="l"/>
        <c:majorGridlines/>
        <c:numFmt formatCode="#,##0_);\(#,##0\)" sourceLinked="0"/>
        <c:majorTickMark val="cross"/>
        <c:minorTickMark val="none"/>
        <c:tickLblPos val="nextTo"/>
        <c:txPr>
          <a:bodyPr rot="0"/>
          <a:lstStyle/>
          <a:p>
            <a:pPr>
              <a:defRPr sz="1100" baseline="0"/>
            </a:pPr>
            <a:endParaRPr lang="nl-BE"/>
          </a:p>
        </c:txPr>
        <c:crossAx val="30966912"/>
        <c:crosses val="autoZero"/>
        <c:crossBetween val="between"/>
        <c:dispUnits>
          <c:builtInUnit val="millions"/>
        </c:dispUnits>
      </c:valAx>
    </c:plotArea>
    <c:legend>
      <c:legendPos val="r"/>
      <c:legendEntry>
        <c:idx val="0"/>
        <c:txPr>
          <a:bodyPr/>
          <a:lstStyle/>
          <a:p>
            <a:pPr>
              <a:defRPr sz="1620" baseline="0">
                <a:solidFill>
                  <a:schemeClr val="accent2">
                    <a:lumMod val="75000"/>
                  </a:schemeClr>
                </a:solidFill>
                <a:latin typeface="CG Omega" pitchFamily="34" charset="0"/>
              </a:defRPr>
            </a:pPr>
            <a:endParaRPr lang="nl-BE"/>
          </a:p>
        </c:txPr>
      </c:legendEntry>
      <c:legendEntry>
        <c:idx val="1"/>
        <c:txPr>
          <a:bodyPr/>
          <a:lstStyle/>
          <a:p>
            <a:pPr>
              <a:defRPr sz="1620" baseline="0">
                <a:solidFill>
                  <a:srgbClr val="C00000"/>
                </a:solidFill>
                <a:latin typeface="CG Omega" pitchFamily="34" charset="0"/>
              </a:defRPr>
            </a:pPr>
            <a:endParaRPr lang="nl-BE"/>
          </a:p>
        </c:txPr>
      </c:legendEntry>
      <c:layout>
        <c:manualLayout>
          <c:xMode val="edge"/>
          <c:yMode val="edge"/>
          <c:x val="0.13450829840299813"/>
          <c:y val="0.19999997308029166"/>
          <c:w val="0.25123742616750022"/>
          <c:h val="0.14270148270301164"/>
        </c:manualLayout>
      </c:layout>
      <c:overlay val="0"/>
      <c:txPr>
        <a:bodyPr/>
        <a:lstStyle/>
        <a:p>
          <a:pPr>
            <a:defRPr sz="1620" baseline="0">
              <a:latin typeface="CG Omega" pitchFamily="34" charset="0"/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400" baseline="0"/>
      </a:pPr>
      <a:endParaRPr lang="nl-BE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0.14269</cdr:x>
      <cdr:y>0.05416</cdr:y>
    </cdr:from>
    <cdr:to>
      <cdr:x>0.85911</cdr:x>
      <cdr:y>0.20801</cdr:y>
    </cdr:to>
    <cdr:sp macro="" textlink="">
      <cdr:nvSpPr>
        <cdr:cNvPr id="2" name="Title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639119" y="402382"/>
          <a:ext cx="82296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lvl1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+mj-lt"/>
              <a:ea typeface="+mj-ea"/>
              <a:cs typeface="+mj-cs"/>
            </a:defRPr>
          </a:lvl1pPr>
          <a:lvl2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2pPr>
          <a:lvl3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3pPr>
          <a:lvl4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4pPr>
          <a:lvl5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5pPr>
          <a:lvl6pPr marL="4572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6pPr>
          <a:lvl7pPr marL="9144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7pPr>
          <a:lvl8pPr marL="13716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8pPr>
          <a:lvl9pPr marL="18288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9pPr>
        </a:lstStyle>
        <a:p xmlns:a="http://schemas.openxmlformats.org/drawingml/2006/main">
          <a:pPr marL="514350" lvl="0" indent="-514350" fontAlgn="auto">
            <a:spcBef>
              <a:spcPct val="50000"/>
            </a:spcBef>
            <a:spcAft>
              <a:spcPts val="0"/>
            </a:spcAft>
            <a:defRPr/>
          </a:pPr>
          <a:r>
            <a:rPr lang="en-US" sz="3200" b="1" dirty="0" smtClean="0">
              <a:solidFill>
                <a:srgbClr val="5664C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G Omega" pitchFamily="34" charset="0"/>
            </a:rPr>
            <a:t>Belgium R&amp;D is world class</a:t>
          </a:r>
          <a:endParaRPr lang="nl-BE" sz="3200" b="1" kern="1200" dirty="0">
            <a:solidFill>
              <a:srgbClr val="5664C8"/>
            </a:solidFill>
            <a:effectLst>
              <a:outerShdw blurRad="38100" dist="38100" dir="2700000" algn="tl">
                <a:srgbClr val="C0C0C0"/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0.68179</cdr:x>
      <cdr:y>0.88769</cdr:y>
    </cdr:from>
    <cdr:to>
      <cdr:x>0.86985</cdr:x>
      <cdr:y>0.92083</cdr:y>
    </cdr:to>
    <cdr:sp macro="" textlink="">
      <cdr:nvSpPr>
        <cdr:cNvPr id="3" name="Tekstvak 15"/>
        <cdr:cNvSpPr txBox="1"/>
      </cdr:nvSpPr>
      <cdr:spPr>
        <a:xfrm xmlns:a="http://schemas.openxmlformats.org/drawingml/2006/main">
          <a:off x="7831807" y="6595070"/>
          <a:ext cx="216024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nl-BE" sz="1000" dirty="0" smtClean="0"/>
            <a:t>Ref.: </a:t>
          </a:r>
          <a:r>
            <a:rPr lang="nl-BE" sz="1000" dirty="0" err="1" smtClean="0"/>
            <a:t>Scopus</a:t>
          </a:r>
          <a:r>
            <a:rPr lang="nl-BE" sz="1000" dirty="0" smtClean="0"/>
            <a:t>,  </a:t>
          </a:r>
          <a:r>
            <a:rPr lang="nl-BE" sz="1000" dirty="0" err="1" smtClean="0"/>
            <a:t>period</a:t>
          </a:r>
          <a:r>
            <a:rPr lang="nl-BE" sz="1000" dirty="0" smtClean="0"/>
            <a:t>  2010-2017</a:t>
          </a:r>
          <a:endParaRPr lang="nl-B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223512-F777-4CE4-A8A7-FC7BF4A88787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56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85BBF-E9A5-4F13-87C7-1989A36FFA5B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68A1D-3536-42F3-9E6E-30453176D25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3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19617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19617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19617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45779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396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053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564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013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53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718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618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4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40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03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39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notice_body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g_logo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9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899592" y="1124744"/>
            <a:ext cx="7200799" cy="45365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800"/>
              </a:spcAft>
            </a:pPr>
            <a:r>
              <a:rPr lang="fr-BE" sz="3600" b="1" dirty="0" smtClean="0">
                <a:solidFill>
                  <a:schemeClr val="tx1"/>
                </a:solidFill>
              </a:rPr>
              <a:t/>
            </a:r>
            <a:br>
              <a:rPr lang="fr-BE" sz="3600" b="1" dirty="0" smtClean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1</a:t>
            </a:r>
            <a:r>
              <a:rPr lang="en-US" sz="2800" b="1" baseline="30000" dirty="0">
                <a:solidFill>
                  <a:schemeClr val="tx1"/>
                </a:solidFill>
              </a:rPr>
              <a:t>st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China </a:t>
            </a:r>
            <a:r>
              <a:rPr lang="en-GB" sz="2800" b="1" dirty="0" smtClean="0">
                <a:solidFill>
                  <a:schemeClr val="tx1"/>
                </a:solidFill>
              </a:rPr>
              <a:t>- Belgium </a:t>
            </a:r>
            <a:r>
              <a:rPr lang="en-GB" sz="2800" b="1" dirty="0">
                <a:solidFill>
                  <a:schemeClr val="tx1"/>
                </a:solidFill>
              </a:rPr>
              <a:t/>
            </a:r>
            <a:br>
              <a:rPr lang="en-GB" sz="2800" b="1" dirty="0">
                <a:solidFill>
                  <a:schemeClr val="tx1"/>
                </a:solidFill>
              </a:rPr>
            </a:br>
            <a:r>
              <a:rPr lang="en-GB" sz="2800" b="1" dirty="0">
                <a:solidFill>
                  <a:schemeClr val="tx1"/>
                </a:solidFill>
              </a:rPr>
              <a:t>Innovation </a:t>
            </a:r>
            <a:r>
              <a:rPr lang="en-GB" sz="2800" b="1" dirty="0" smtClean="0">
                <a:solidFill>
                  <a:schemeClr val="tx1"/>
                </a:solidFill>
              </a:rPr>
              <a:t>Dialogue</a:t>
            </a:r>
            <a:br>
              <a:rPr lang="en-GB" sz="2800" b="1" dirty="0" smtClean="0">
                <a:solidFill>
                  <a:schemeClr val="tx1"/>
                </a:solidFill>
              </a:rPr>
            </a:br>
            <a:r>
              <a:rPr lang="en-GB" sz="2800" b="1" dirty="0" smtClean="0">
                <a:solidFill>
                  <a:schemeClr val="tx1"/>
                </a:solidFill>
              </a:rPr>
              <a:t/>
            </a:r>
            <a:br>
              <a:rPr lang="en-GB" sz="2800" b="1" dirty="0" smtClean="0">
                <a:solidFill>
                  <a:schemeClr val="tx1"/>
                </a:solidFill>
              </a:rPr>
            </a:br>
            <a:r>
              <a:rPr lang="en-GB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R&amp;I landscape and policy in Belgium</a:t>
            </a:r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r-BE" sz="2800" b="1" dirty="0">
                <a:solidFill>
                  <a:schemeClr val="tx1"/>
                </a:solidFill>
              </a:rPr>
              <a:t/>
            </a:r>
            <a:br>
              <a:rPr lang="fr-BE" sz="2800" b="1" dirty="0">
                <a:solidFill>
                  <a:schemeClr val="tx1"/>
                </a:solidFill>
              </a:rPr>
            </a:br>
            <a:r>
              <a:rPr lang="en-GB" sz="1800" b="1" dirty="0" smtClean="0">
                <a:solidFill>
                  <a:srgbClr val="009999"/>
                </a:solidFill>
              </a:rPr>
              <a:t>by </a:t>
            </a:r>
            <a:r>
              <a:rPr lang="en-GB" sz="1800" b="1" dirty="0">
                <a:solidFill>
                  <a:srgbClr val="009999"/>
                </a:solidFill>
              </a:rPr>
              <a:t>Ms </a:t>
            </a:r>
            <a:r>
              <a:rPr lang="en-GB" sz="1800" b="1" dirty="0" err="1">
                <a:solidFill>
                  <a:srgbClr val="009999"/>
                </a:solidFill>
              </a:rPr>
              <a:t>Zuhal</a:t>
            </a:r>
            <a:r>
              <a:rPr lang="en-GB" sz="1800" b="1" dirty="0">
                <a:solidFill>
                  <a:srgbClr val="009999"/>
                </a:solidFill>
              </a:rPr>
              <a:t> </a:t>
            </a:r>
            <a:r>
              <a:rPr lang="en-GB" sz="1800" b="1" dirty="0" err="1" smtClean="0">
                <a:solidFill>
                  <a:srgbClr val="009999"/>
                </a:solidFill>
              </a:rPr>
              <a:t>Demir</a:t>
            </a:r>
            <a:r>
              <a:rPr lang="en-GB" sz="1800" b="1" dirty="0" smtClean="0">
                <a:solidFill>
                  <a:srgbClr val="009999"/>
                </a:solidFill>
              </a:rPr>
              <a:t>, State </a:t>
            </a:r>
            <a:r>
              <a:rPr lang="en-GB" sz="1800" b="1" dirty="0">
                <a:solidFill>
                  <a:srgbClr val="009999"/>
                </a:solidFill>
              </a:rPr>
              <a:t>Secretary </a:t>
            </a:r>
            <a:r>
              <a:rPr lang="en-GB" sz="1800" b="1" dirty="0" smtClean="0">
                <a:solidFill>
                  <a:srgbClr val="009999"/>
                </a:solidFill>
              </a:rPr>
              <a:t>for Science Policy</a:t>
            </a:r>
            <a:br>
              <a:rPr lang="en-GB" sz="1800" b="1" dirty="0" smtClean="0">
                <a:solidFill>
                  <a:srgbClr val="009999"/>
                </a:solidFill>
              </a:rPr>
            </a:br>
            <a:r>
              <a:rPr lang="en-GB" sz="1800" b="1" dirty="0" smtClean="0">
                <a:solidFill>
                  <a:srgbClr val="009999"/>
                </a:solidFill>
              </a:rPr>
              <a:t/>
            </a:r>
            <a:br>
              <a:rPr lang="en-GB" sz="1800" b="1" dirty="0" smtClean="0">
                <a:solidFill>
                  <a:srgbClr val="009999"/>
                </a:solidFill>
              </a:rPr>
            </a:br>
            <a:r>
              <a:rPr lang="en-GB" sz="1800" dirty="0" smtClean="0">
                <a:solidFill>
                  <a:srgbClr val="009999"/>
                </a:solidFill>
              </a:rPr>
              <a:t>30 March, 2017</a:t>
            </a:r>
            <a:r>
              <a:rPr lang="en-GB" sz="1800" dirty="0">
                <a:solidFill>
                  <a:srgbClr val="009999"/>
                </a:solidFill>
              </a:rPr>
              <a:t>-</a:t>
            </a:r>
            <a:r>
              <a:rPr lang="en-GB" sz="1800" dirty="0" smtClean="0">
                <a:solidFill>
                  <a:srgbClr val="009999"/>
                </a:solidFill>
              </a:rPr>
              <a:t> Brussels</a:t>
            </a:r>
            <a:r>
              <a:rPr lang="fr-BE" sz="2400" b="1" dirty="0" smtClean="0">
                <a:solidFill>
                  <a:schemeClr val="tx1"/>
                </a:solidFill>
              </a:rPr>
              <a:t/>
            </a:r>
            <a:br>
              <a:rPr lang="fr-BE" sz="2400" b="1" dirty="0" smtClean="0">
                <a:solidFill>
                  <a:schemeClr val="tx1"/>
                </a:solidFill>
              </a:rPr>
            </a:br>
            <a:r>
              <a:rPr lang="fr-BE" sz="3600" b="1" dirty="0">
                <a:solidFill>
                  <a:schemeClr val="tx1"/>
                </a:solidFill>
              </a:rPr>
              <a:t/>
            </a:r>
            <a:br>
              <a:rPr lang="fr-BE" sz="3600" b="1" dirty="0">
                <a:solidFill>
                  <a:schemeClr val="tx1"/>
                </a:solidFill>
              </a:rPr>
            </a:br>
            <a:endParaRPr lang="fr-BE" sz="3200" i="1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779912" y="5201076"/>
            <a:ext cx="1548000" cy="75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78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10" tIns="41455" rIns="82910" bIns="4145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507288" cy="4525963"/>
          </a:xfrm>
          <a:solidFill>
            <a:srgbClr val="FFFFFF">
              <a:alpha val="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10" tIns="41455" rIns="82910" bIns="41455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009999"/>
                </a:solidFill>
              </a:rPr>
              <a:t>In </a:t>
            </a:r>
            <a:r>
              <a:rPr lang="en-GB" b="1" u="sng" dirty="0" smtClean="0">
                <a:solidFill>
                  <a:srgbClr val="009999"/>
                </a:solidFill>
              </a:rPr>
              <a:t>Flanders</a:t>
            </a:r>
            <a:endParaRPr lang="en-GB" b="1" dirty="0" smtClean="0"/>
          </a:p>
          <a:p>
            <a:pPr marL="0" indent="0" algn="ctr">
              <a:buNone/>
            </a:pPr>
            <a:r>
              <a:rPr lang="en-GB" sz="2800" dirty="0" smtClean="0"/>
              <a:t>Strategy Flanders</a:t>
            </a:r>
            <a:r>
              <a:rPr lang="en-GB" sz="2800" dirty="0"/>
              <a:t>: Vision 2050. </a:t>
            </a:r>
            <a:endParaRPr lang="en-GB" sz="2800" dirty="0" smtClean="0"/>
          </a:p>
          <a:p>
            <a:pPr marL="0" indent="0" algn="ctr">
              <a:buNone/>
            </a:pPr>
            <a:endParaRPr lang="en-GB" sz="2800" dirty="0"/>
          </a:p>
          <a:p>
            <a:pPr marL="114300" indent="0" algn="ctr">
              <a:spcBef>
                <a:spcPts val="300"/>
              </a:spcBef>
              <a:buNone/>
            </a:pPr>
            <a:r>
              <a:rPr lang="en-GB" sz="2400" dirty="0" smtClean="0"/>
              <a:t>Circular </a:t>
            </a:r>
            <a:r>
              <a:rPr lang="en-GB" sz="2400" dirty="0" smtClean="0"/>
              <a:t>economy</a:t>
            </a:r>
            <a:endParaRPr lang="en-GB" sz="2400" dirty="0" smtClean="0"/>
          </a:p>
          <a:p>
            <a:pPr marL="114300" indent="0" algn="ctr">
              <a:spcBef>
                <a:spcPts val="300"/>
              </a:spcBef>
              <a:buNone/>
            </a:pPr>
            <a:r>
              <a:rPr lang="en-US" sz="2400" dirty="0" smtClean="0"/>
              <a:t>Smart </a:t>
            </a:r>
            <a:r>
              <a:rPr lang="en-US" sz="2400" dirty="0" smtClean="0"/>
              <a:t>living</a:t>
            </a:r>
            <a:endParaRPr lang="en-US" sz="2400" dirty="0" smtClean="0"/>
          </a:p>
          <a:p>
            <a:pPr marL="114300" indent="0" algn="ctr">
              <a:spcBef>
                <a:spcPts val="300"/>
              </a:spcBef>
              <a:buNone/>
            </a:pPr>
            <a:r>
              <a:rPr lang="en-US" sz="2400" dirty="0" smtClean="0"/>
              <a:t>Industry 4.0</a:t>
            </a:r>
          </a:p>
          <a:p>
            <a:pPr marL="114300" indent="0" algn="ctr">
              <a:spcBef>
                <a:spcPts val="300"/>
              </a:spcBef>
              <a:buNone/>
            </a:pPr>
            <a:r>
              <a:rPr lang="en-US" sz="2400" dirty="0" smtClean="0"/>
              <a:t>Lifelong learning and a dynamic professional career</a:t>
            </a:r>
          </a:p>
          <a:p>
            <a:pPr marL="114300" indent="0" algn="ctr">
              <a:spcBef>
                <a:spcPts val="300"/>
              </a:spcBef>
              <a:buNone/>
            </a:pPr>
            <a:r>
              <a:rPr lang="en-US" sz="2400" dirty="0" smtClean="0"/>
              <a:t>Healthcare and welfare</a:t>
            </a:r>
          </a:p>
          <a:p>
            <a:pPr marL="114300" indent="0" algn="ctr">
              <a:spcBef>
                <a:spcPts val="300"/>
              </a:spcBef>
              <a:buNone/>
            </a:pPr>
            <a:r>
              <a:rPr lang="en-US" sz="2400" dirty="0" smtClean="0"/>
              <a:t>Transport and mobility</a:t>
            </a:r>
          </a:p>
          <a:p>
            <a:pPr marL="114300" indent="0" algn="ctr">
              <a:spcBef>
                <a:spcPts val="300"/>
              </a:spcBef>
              <a:buNone/>
            </a:pPr>
            <a:r>
              <a:rPr lang="en-US" sz="2400" dirty="0" smtClean="0"/>
              <a:t>Energy</a:t>
            </a:r>
          </a:p>
          <a:p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783585" y="228107"/>
            <a:ext cx="7838099" cy="576199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5664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Some </a:t>
            </a:r>
            <a:r>
              <a:rPr lang="en-US" sz="3200" b="1" dirty="0" smtClean="0">
                <a:solidFill>
                  <a:srgbClr val="5664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important policy measures</a:t>
            </a:r>
            <a:endParaRPr lang="en-US" sz="3200" b="1" dirty="0">
              <a:solidFill>
                <a:srgbClr val="5664C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G Omega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393232" y="2708920"/>
            <a:ext cx="2880320" cy="36004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59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10" tIns="41455" rIns="82910" bIns="4145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908720"/>
            <a:ext cx="8229600" cy="4525963"/>
          </a:xfrm>
          <a:solidFill>
            <a:srgbClr val="FFFFFF">
              <a:alpha val="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10" tIns="41455" rIns="82910" bIns="41455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en-US" sz="2800" dirty="0">
              <a:solidFill>
                <a:srgbClr val="009999"/>
              </a:solidFill>
            </a:endParaRPr>
          </a:p>
          <a:p>
            <a:pPr marL="0" indent="0" algn="ctr">
              <a:buNone/>
            </a:pPr>
            <a:r>
              <a:rPr lang="en-GB" sz="3600" dirty="0" smtClean="0">
                <a:solidFill>
                  <a:srgbClr val="009999"/>
                </a:solidFill>
              </a:rPr>
              <a:t>Thank </a:t>
            </a:r>
            <a:r>
              <a:rPr lang="en-GB" sz="3600" dirty="0">
                <a:solidFill>
                  <a:srgbClr val="009999"/>
                </a:solidFill>
              </a:rPr>
              <a:t>you for your </a:t>
            </a:r>
            <a:r>
              <a:rPr lang="en-GB" sz="3600" dirty="0" smtClean="0">
                <a:solidFill>
                  <a:srgbClr val="009999"/>
                </a:solidFill>
              </a:rPr>
              <a:t>attention!</a:t>
            </a:r>
            <a:endParaRPr lang="en-US" sz="2800" dirty="0"/>
          </a:p>
          <a:p>
            <a:pPr marL="0" indent="0" algn="ctr">
              <a:buNone/>
            </a:pPr>
            <a:endParaRPr lang="en-GB" sz="28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779912" y="2708920"/>
            <a:ext cx="1548000" cy="75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8564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78787" y="230467"/>
            <a:ext cx="7969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1">
              <a:lnSpc>
                <a:spcPct val="100000"/>
              </a:lnSpc>
              <a:spcBef>
                <a:spcPct val="50000"/>
              </a:spcBef>
              <a:buClrTx/>
              <a:buSzTx/>
              <a:defRPr/>
            </a:pPr>
            <a:r>
              <a:rPr lang="en-US" sz="3200" b="1" dirty="0" smtClean="0">
                <a:solidFill>
                  <a:srgbClr val="5664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The </a:t>
            </a:r>
            <a:r>
              <a:rPr lang="en-US" sz="3200" b="1" dirty="0">
                <a:solidFill>
                  <a:srgbClr val="5664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Belgian R&amp;I </a:t>
            </a:r>
            <a:r>
              <a:rPr lang="en-US" sz="3200" b="1" dirty="0" smtClean="0">
                <a:solidFill>
                  <a:srgbClr val="5664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landscape</a:t>
            </a:r>
            <a:r>
              <a:rPr lang="en-US" sz="3200" b="1" dirty="0">
                <a:solidFill>
                  <a:srgbClr val="5664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</a:t>
            </a:r>
            <a:r>
              <a:rPr lang="en-US" sz="3200" b="1" dirty="0" smtClean="0">
                <a:solidFill>
                  <a:srgbClr val="5664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is</a:t>
            </a:r>
            <a:endParaRPr lang="en-US" sz="3200" b="1" dirty="0" smtClean="0">
              <a:solidFill>
                <a:srgbClr val="5664C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G Omega" pitchFamily="34" charset="0"/>
            </a:endParaRPr>
          </a:p>
          <a:p>
            <a:pPr algn="ctr" hangingPunct="1">
              <a:lnSpc>
                <a:spcPct val="100000"/>
              </a:lnSpc>
              <a:spcBef>
                <a:spcPct val="50000"/>
              </a:spcBef>
              <a:buClrTx/>
              <a:buSzTx/>
              <a:defRPr/>
            </a:pPr>
            <a:r>
              <a:rPr lang="en-US" sz="3200" b="1" dirty="0" smtClean="0">
                <a:solidFill>
                  <a:srgbClr val="5664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a complicated landscape</a:t>
            </a:r>
            <a:endParaRPr lang="en-US" sz="3200" b="1" dirty="0">
              <a:solidFill>
                <a:srgbClr val="5664C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G Omega" pitchFamily="34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99744" y="5100002"/>
            <a:ext cx="1792549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1938" indent="-26193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fr-BE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FEDERAL </a:t>
            </a:r>
            <a:r>
              <a:rPr lang="fr-BE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LEVEL</a:t>
            </a:r>
          </a:p>
          <a:p>
            <a:pPr marL="0" indent="0" eaLnBrk="1" hangingPunct="1">
              <a:spcAft>
                <a:spcPts val="600"/>
              </a:spcAft>
            </a:pPr>
            <a:r>
              <a:rPr lang="fr-BE" sz="1600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Basic </a:t>
            </a:r>
            <a:r>
              <a:rPr lang="fr-BE" sz="1600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&amp; </a:t>
            </a:r>
            <a:r>
              <a:rPr lang="fr-BE" sz="1600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Applied</a:t>
            </a:r>
            <a:r>
              <a:rPr lang="fr-BE" sz="1600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BE" sz="1600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Research</a:t>
            </a:r>
            <a:r>
              <a:rPr lang="fr-BE" sz="1600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fr-BE" sz="1600" i="1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FSIs</a:t>
            </a:r>
            <a:endParaRPr lang="fr-BE" sz="1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67394" y="5018205"/>
            <a:ext cx="8300061" cy="172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4"/>
          <p:cNvSpPr txBox="1">
            <a:spLocks noChangeArrowheads="1"/>
          </p:cNvSpPr>
          <p:nvPr/>
        </p:nvSpPr>
        <p:spPr bwMode="auto">
          <a:xfrm>
            <a:off x="467544" y="2492896"/>
            <a:ext cx="1724565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1938" indent="-26193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fr-BE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COMMUNITY LEVEL</a:t>
            </a:r>
          </a:p>
          <a:p>
            <a:pPr marL="0" indent="0" eaLnBrk="1" hangingPunct="1">
              <a:spcAft>
                <a:spcPts val="600"/>
              </a:spcAft>
            </a:pPr>
            <a:r>
              <a:rPr lang="fr-BE" sz="1400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Basic </a:t>
            </a:r>
            <a:r>
              <a:rPr lang="fr-BE" sz="1400" i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Research</a:t>
            </a:r>
            <a:endParaRPr lang="fr-BE" sz="1400" i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399744" y="3729921"/>
            <a:ext cx="1792549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1938" indent="-26193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fr-BE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REGIONAL LEVEL</a:t>
            </a:r>
          </a:p>
          <a:p>
            <a:pPr marL="0" indent="0" eaLnBrk="1" hangingPunct="1">
              <a:spcAft>
                <a:spcPts val="600"/>
              </a:spcAft>
            </a:pPr>
            <a:r>
              <a:rPr lang="fr-BE" sz="1400" i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Applied</a:t>
            </a:r>
            <a:r>
              <a:rPr lang="fr-BE" sz="1400" i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BE" sz="1400" i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Research</a:t>
            </a:r>
            <a:endParaRPr lang="fr-BE" sz="1400" i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67394" y="3492572"/>
            <a:ext cx="8300061" cy="385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20" descr="Logo Bels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02" y="5217422"/>
            <a:ext cx="7921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/>
        </p:nvCxnSpPr>
        <p:spPr>
          <a:xfrm>
            <a:off x="6785803" y="3496428"/>
            <a:ext cx="0" cy="15389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2262862" y="2299089"/>
            <a:ext cx="13885" cy="37388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8667455" y="3496428"/>
            <a:ext cx="0" cy="2511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4"/>
          <p:cNvGrpSpPr/>
          <p:nvPr/>
        </p:nvGrpSpPr>
        <p:grpSpPr>
          <a:xfrm>
            <a:off x="2720892" y="3482811"/>
            <a:ext cx="5571026" cy="1543994"/>
            <a:chOff x="2693983" y="5131785"/>
            <a:chExt cx="5571026" cy="1543994"/>
          </a:xfrm>
        </p:grpSpPr>
        <p:pic>
          <p:nvPicPr>
            <p:cNvPr id="15" name="Image 23" descr="Logo Innoviri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108" y="5707878"/>
              <a:ext cx="1080000" cy="339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Connecteur droit 15"/>
            <p:cNvCxnSpPr/>
            <p:nvPr/>
          </p:nvCxnSpPr>
          <p:spPr>
            <a:xfrm>
              <a:off x="5247075" y="5131785"/>
              <a:ext cx="0" cy="15439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4"/>
            <p:cNvSpPr txBox="1">
              <a:spLocks noChangeArrowheads="1"/>
            </p:cNvSpPr>
            <p:nvPr/>
          </p:nvSpPr>
          <p:spPr bwMode="auto">
            <a:xfrm>
              <a:off x="3266855" y="5251258"/>
              <a:ext cx="11345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61938" indent="-2619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algn="ctr" eaLnBrk="1" hangingPunct="1">
                <a:spcAft>
                  <a:spcPts val="600"/>
                </a:spcAft>
              </a:pPr>
              <a:r>
                <a:rPr lang="fr-BE" sz="16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Wallonia</a:t>
              </a:r>
              <a:endParaRPr lang="fr-BE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ZoneTexte 4"/>
            <p:cNvSpPr txBox="1">
              <a:spLocks noChangeArrowheads="1"/>
            </p:cNvSpPr>
            <p:nvPr/>
          </p:nvSpPr>
          <p:spPr bwMode="auto">
            <a:xfrm>
              <a:off x="5400674" y="5250070"/>
              <a:ext cx="1293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61938" indent="-2619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algn="ctr" eaLnBrk="1" hangingPunct="1">
                <a:spcAft>
                  <a:spcPts val="600"/>
                </a:spcAft>
              </a:pPr>
              <a:r>
                <a:rPr lang="fr-BE" sz="1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Brussels</a:t>
              </a:r>
            </a:p>
          </p:txBody>
        </p:sp>
        <p:sp>
          <p:nvSpPr>
            <p:cNvPr id="20" name="ZoneTexte 4"/>
            <p:cNvSpPr txBox="1">
              <a:spLocks noChangeArrowheads="1"/>
            </p:cNvSpPr>
            <p:nvPr/>
          </p:nvSpPr>
          <p:spPr bwMode="auto">
            <a:xfrm>
              <a:off x="7202467" y="5258380"/>
              <a:ext cx="10625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61938" indent="-2619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algn="ctr" eaLnBrk="1" hangingPunct="1">
                <a:spcAft>
                  <a:spcPts val="600"/>
                </a:spcAft>
              </a:pPr>
              <a:r>
                <a:rPr lang="fr-BE" sz="16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Flanders</a:t>
              </a:r>
              <a:endParaRPr lang="fr-BE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3983" y="5589812"/>
              <a:ext cx="1900265" cy="944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e 2"/>
          <p:cNvGrpSpPr/>
          <p:nvPr/>
        </p:nvGrpSpPr>
        <p:grpSpPr>
          <a:xfrm>
            <a:off x="2202217" y="2278103"/>
            <a:ext cx="6450731" cy="1219556"/>
            <a:chOff x="2228061" y="2940160"/>
            <a:chExt cx="6450731" cy="1219556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3633229" y="2962377"/>
              <a:ext cx="0" cy="11751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Image 24" descr="S:\DIRECTION\COMMUNICATION\Chartre Graphique\Logo\QUADRI\FNRS 2 QUADRI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863" y="3337779"/>
              <a:ext cx="734620" cy="446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ZoneTexte 4"/>
            <p:cNvSpPr txBox="1">
              <a:spLocks noChangeArrowheads="1"/>
            </p:cNvSpPr>
            <p:nvPr/>
          </p:nvSpPr>
          <p:spPr bwMode="auto">
            <a:xfrm>
              <a:off x="3621606" y="3014675"/>
              <a:ext cx="144140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61938" indent="-2619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algn="ctr" eaLnBrk="1" hangingPunct="1">
                <a:spcAft>
                  <a:spcPts val="600"/>
                </a:spcAft>
              </a:pPr>
              <a:r>
                <a:rPr lang="fr-BE" sz="1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French Speaking Community</a:t>
              </a:r>
            </a:p>
          </p:txBody>
        </p:sp>
        <p:sp>
          <p:nvSpPr>
            <p:cNvPr id="26" name="ZoneTexte 4"/>
            <p:cNvSpPr txBox="1">
              <a:spLocks noChangeArrowheads="1"/>
            </p:cNvSpPr>
            <p:nvPr/>
          </p:nvSpPr>
          <p:spPr bwMode="auto">
            <a:xfrm>
              <a:off x="6161650" y="3227603"/>
              <a:ext cx="14008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61938" indent="-2619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algn="ctr" eaLnBrk="1" hangingPunct="1">
                <a:spcAft>
                  <a:spcPts val="600"/>
                </a:spcAft>
              </a:pPr>
              <a:r>
                <a:rPr lang="fr-BE" sz="16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Flemish</a:t>
              </a:r>
              <a:r>
                <a:rPr lang="fr-BE" sz="1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fr-BE" sz="16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Community</a:t>
              </a:r>
              <a:endParaRPr lang="fr-BE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7" name="Connecteur droit 26"/>
            <p:cNvCxnSpPr/>
            <p:nvPr/>
          </p:nvCxnSpPr>
          <p:spPr>
            <a:xfrm>
              <a:off x="8678792" y="2940160"/>
              <a:ext cx="0" cy="1197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4"/>
            <p:cNvSpPr txBox="1">
              <a:spLocks noChangeArrowheads="1"/>
            </p:cNvSpPr>
            <p:nvPr/>
          </p:nvSpPr>
          <p:spPr bwMode="auto">
            <a:xfrm>
              <a:off x="2228061" y="3014674"/>
              <a:ext cx="14365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61938" indent="-2619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indent="0" algn="ctr" eaLnBrk="1" hangingPunct="1">
                <a:spcAft>
                  <a:spcPts val="600"/>
                </a:spcAft>
              </a:pPr>
              <a:r>
                <a:rPr lang="fr-BE" sz="16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German</a:t>
              </a:r>
              <a:r>
                <a:rPr lang="fr-BE" sz="1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fr-BE" sz="16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Speaking</a:t>
              </a:r>
              <a:r>
                <a:rPr lang="fr-BE" sz="1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fr-BE" sz="16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Community</a:t>
              </a:r>
              <a:endParaRPr lang="fr-BE" sz="1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9" name="Connecteur droit 28"/>
            <p:cNvCxnSpPr/>
            <p:nvPr/>
          </p:nvCxnSpPr>
          <p:spPr>
            <a:xfrm>
              <a:off x="5995993" y="2962377"/>
              <a:ext cx="0" cy="11973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05" y="2708818"/>
            <a:ext cx="909309" cy="35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333" y="906310"/>
            <a:ext cx="1656183" cy="135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25" y="4050304"/>
            <a:ext cx="1674031" cy="641391"/>
          </a:xfrm>
          <a:prstGeom prst="rect">
            <a:avLst/>
          </a:prstGeom>
        </p:spPr>
      </p:pic>
      <p:cxnSp>
        <p:nvCxnSpPr>
          <p:cNvPr id="34" name="Connecteur droit 5"/>
          <p:cNvCxnSpPr/>
          <p:nvPr/>
        </p:nvCxnSpPr>
        <p:spPr>
          <a:xfrm flipV="1">
            <a:off x="323528" y="6007943"/>
            <a:ext cx="8343927" cy="299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3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366080" y="917377"/>
          <a:ext cx="1353600" cy="1000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hoto Editor-foto" r:id="rId3" imgW="1352381" imgH="1000000" progId="MSPhotoEd.3">
                  <p:embed/>
                </p:oleObj>
              </mc:Choice>
              <mc:Fallback>
                <p:oleObj name="Photo Editor-foto" r:id="rId3" imgW="1352381" imgH="100000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080" y="917377"/>
                        <a:ext cx="1353600" cy="1000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979538" y="174259"/>
            <a:ext cx="7509262" cy="58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90" tIns="45697" rIns="91390" bIns="45697">
            <a:spAutoFit/>
          </a:bodyPr>
          <a:lstStyle>
            <a:lvl1pPr algn="l" defTabSz="10080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 marL="503238" algn="l" defTabSz="10080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 marL="1008063" algn="l" defTabSz="10080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 marL="1511300" algn="l" defTabSz="10080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 marL="2016125" algn="l" defTabSz="10080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4733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305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3877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449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50000"/>
              </a:spcBef>
              <a:buClrTx/>
              <a:buSzTx/>
              <a:defRPr/>
            </a:pPr>
            <a:r>
              <a:rPr lang="en-US" sz="3200" b="1" dirty="0">
                <a:solidFill>
                  <a:srgbClr val="5664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3</a:t>
            </a:r>
            <a:r>
              <a:rPr lang="en-US" sz="3200" b="1" dirty="0" smtClean="0">
                <a:solidFill>
                  <a:srgbClr val="5664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 different levels are competent</a:t>
            </a:r>
            <a:endParaRPr lang="en-US" sz="3200" b="1" dirty="0">
              <a:solidFill>
                <a:srgbClr val="5664C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G Omega" pitchFamily="34" charset="0"/>
            </a:endParaRPr>
          </a:p>
        </p:txBody>
      </p:sp>
      <p:sp>
        <p:nvSpPr>
          <p:cNvPr id="34843" name="AutoShape 6"/>
          <p:cNvSpPr>
            <a:spLocks noChangeArrowheads="1"/>
          </p:cNvSpPr>
          <p:nvPr/>
        </p:nvSpPr>
        <p:spPr bwMode="auto">
          <a:xfrm rot="10800000">
            <a:off x="1509625" y="1299016"/>
            <a:ext cx="2209893" cy="609464"/>
          </a:xfrm>
          <a:custGeom>
            <a:avLst/>
            <a:gdLst>
              <a:gd name="T0" fmla="*/ 994 w 21600"/>
              <a:gd name="T1" fmla="*/ 0 h 21600"/>
              <a:gd name="T2" fmla="*/ 597 w 21600"/>
              <a:gd name="T3" fmla="*/ 128 h 21600"/>
              <a:gd name="T4" fmla="*/ 0 w 21600"/>
              <a:gd name="T5" fmla="*/ 320 h 21600"/>
              <a:gd name="T6" fmla="*/ 597 w 21600"/>
              <a:gd name="T7" fmla="*/ 384 h 21600"/>
              <a:gd name="T8" fmla="*/ 1193 w 21600"/>
              <a:gd name="T9" fmla="*/ 267 h 21600"/>
              <a:gd name="T10" fmla="*/ 1392 w 21600"/>
              <a:gd name="T11" fmla="*/ 12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2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pSp>
        <p:nvGrpSpPr>
          <p:cNvPr id="34821" name="Group 7"/>
          <p:cNvGrpSpPr>
            <a:grpSpLocks/>
          </p:cNvGrpSpPr>
          <p:nvPr/>
        </p:nvGrpSpPr>
        <p:grpSpPr bwMode="auto">
          <a:xfrm>
            <a:off x="1421889" y="1299016"/>
            <a:ext cx="6838385" cy="1220898"/>
            <a:chOff x="491" y="768"/>
            <a:chExt cx="4309" cy="770"/>
          </a:xfrm>
        </p:grpSpPr>
        <p:sp>
          <p:nvSpPr>
            <p:cNvPr id="34840" name="Text Box 8"/>
            <p:cNvSpPr txBox="1">
              <a:spLocks noChangeArrowheads="1"/>
            </p:cNvSpPr>
            <p:nvPr/>
          </p:nvSpPr>
          <p:spPr bwMode="auto">
            <a:xfrm>
              <a:off x="491" y="1233"/>
              <a:ext cx="942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50" tIns="50377" rIns="100750" bIns="50377">
              <a:spAutoFit/>
            </a:bodyPr>
            <a:lstStyle>
              <a:lvl1pPr defTabSz="1008063" eaLnBrk="0" hangingPunct="0">
                <a:defRPr sz="4900">
                  <a:solidFill>
                    <a:schemeClr val="tx2"/>
                  </a:solidFill>
                  <a:latin typeface="Arial" charset="0"/>
                  <a:cs typeface="Lucida Sans Unicode" pitchFamily="34" charset="0"/>
                </a:defRPr>
              </a:lvl1pPr>
              <a:lvl2pPr defTabSz="1008063" eaLnBrk="0" hangingPunct="0">
                <a:defRPr sz="4900">
                  <a:solidFill>
                    <a:schemeClr val="tx2"/>
                  </a:solidFill>
                  <a:latin typeface="Arial" charset="0"/>
                  <a:cs typeface="Lucida Sans Unicode" pitchFamily="34" charset="0"/>
                </a:defRPr>
              </a:lvl2pPr>
              <a:lvl3pPr defTabSz="1008063" eaLnBrk="0" hangingPunct="0">
                <a:defRPr sz="4900">
                  <a:solidFill>
                    <a:schemeClr val="tx2"/>
                  </a:solidFill>
                  <a:latin typeface="Arial" charset="0"/>
                  <a:cs typeface="Lucida Sans Unicode" pitchFamily="34" charset="0"/>
                </a:defRPr>
              </a:lvl3pPr>
              <a:lvl4pPr defTabSz="1008063" eaLnBrk="0" hangingPunct="0">
                <a:defRPr sz="4900">
                  <a:solidFill>
                    <a:schemeClr val="tx2"/>
                  </a:solidFill>
                  <a:latin typeface="Arial" charset="0"/>
                  <a:cs typeface="Lucida Sans Unicode" pitchFamily="34" charset="0"/>
                </a:defRPr>
              </a:lvl4pPr>
              <a:lvl5pPr defTabSz="1008063" eaLnBrk="0" hangingPunct="0">
                <a:defRPr sz="4900">
                  <a:solidFill>
                    <a:schemeClr val="tx2"/>
                  </a:solidFill>
                  <a:latin typeface="Arial" charset="0"/>
                  <a:cs typeface="Lucida Sans Unicode" pitchFamily="34" charset="0"/>
                </a:defRPr>
              </a:lvl5pPr>
              <a:lvl6pPr marL="2514600" indent="-228600" algn="ctr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4900">
                  <a:solidFill>
                    <a:schemeClr val="tx2"/>
                  </a:solidFill>
                  <a:latin typeface="Arial" charset="0"/>
                  <a:cs typeface="Lucida Sans Unicode" pitchFamily="34" charset="0"/>
                </a:defRPr>
              </a:lvl6pPr>
              <a:lvl7pPr marL="2971800" indent="-228600" algn="ctr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4900">
                  <a:solidFill>
                    <a:schemeClr val="tx2"/>
                  </a:solidFill>
                  <a:latin typeface="Arial" charset="0"/>
                  <a:cs typeface="Lucida Sans Unicode" pitchFamily="34" charset="0"/>
                </a:defRPr>
              </a:lvl7pPr>
              <a:lvl8pPr marL="3429000" indent="-228600" algn="ctr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4900">
                  <a:solidFill>
                    <a:schemeClr val="tx2"/>
                  </a:solidFill>
                  <a:latin typeface="Arial" charset="0"/>
                  <a:cs typeface="Lucida Sans Unicode" pitchFamily="34" charset="0"/>
                </a:defRPr>
              </a:lvl8pPr>
              <a:lvl9pPr marL="3886200" indent="-228600" algn="ctr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4900">
                  <a:solidFill>
                    <a:schemeClr val="tx2"/>
                  </a:solidFill>
                  <a:latin typeface="Arial" charset="0"/>
                  <a:cs typeface="Lucida Sans Unicode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kumimoji="1" lang="en-US" sz="2500" b="1" dirty="0">
                  <a:solidFill>
                    <a:srgbClr val="333333"/>
                  </a:solidFill>
                  <a:latin typeface="Tahoma" pitchFamily="34" charset="0"/>
                </a:rPr>
                <a:t>Regions</a:t>
              </a:r>
            </a:p>
          </p:txBody>
        </p:sp>
        <p:sp>
          <p:nvSpPr>
            <p:cNvPr id="34841" name="AutoShape 9"/>
            <p:cNvSpPr>
              <a:spLocks noChangeArrowheads="1"/>
            </p:cNvSpPr>
            <p:nvPr/>
          </p:nvSpPr>
          <p:spPr bwMode="auto">
            <a:xfrm rot="10800000" flipH="1">
              <a:off x="3504" y="768"/>
              <a:ext cx="1296" cy="384"/>
            </a:xfrm>
            <a:custGeom>
              <a:avLst/>
              <a:gdLst>
                <a:gd name="T0" fmla="*/ 926 w 21600"/>
                <a:gd name="T1" fmla="*/ 0 h 21600"/>
                <a:gd name="T2" fmla="*/ 555 w 21600"/>
                <a:gd name="T3" fmla="*/ 105 h 21600"/>
                <a:gd name="T4" fmla="*/ 0 w 21600"/>
                <a:gd name="T5" fmla="*/ 320 h 21600"/>
                <a:gd name="T6" fmla="*/ 556 w 21600"/>
                <a:gd name="T7" fmla="*/ 384 h 21600"/>
                <a:gd name="T8" fmla="*/ 1112 w 21600"/>
                <a:gd name="T9" fmla="*/ 253 h 21600"/>
                <a:gd name="T10" fmla="*/ 1296 w 21600"/>
                <a:gd name="T11" fmla="*/ 105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3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5906"/>
                  </a:lnTo>
                  <a:lnTo>
                    <a:pt x="12330" y="5906"/>
                  </a:lnTo>
                  <a:lnTo>
                    <a:pt x="12330" y="14375"/>
                  </a:lnTo>
                  <a:lnTo>
                    <a:pt x="0" y="14375"/>
                  </a:lnTo>
                  <a:lnTo>
                    <a:pt x="0" y="21600"/>
                  </a:lnTo>
                  <a:lnTo>
                    <a:pt x="18527" y="21600"/>
                  </a:lnTo>
                  <a:lnTo>
                    <a:pt x="18527" y="5906"/>
                  </a:lnTo>
                  <a:lnTo>
                    <a:pt x="21600" y="5906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39" name="Text Box 12"/>
          <p:cNvSpPr txBox="1">
            <a:spLocks noChangeArrowheads="1"/>
          </p:cNvSpPr>
          <p:nvPr/>
        </p:nvSpPr>
        <p:spPr bwMode="auto">
          <a:xfrm>
            <a:off x="895675" y="2616162"/>
            <a:ext cx="2547382" cy="10051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1pPr>
            <a:lvl2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2pPr>
            <a:lvl3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3pPr>
            <a:lvl4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4pPr>
            <a:lvl5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marL="259204" indent="-259204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sz="1600" dirty="0">
                <a:solidFill>
                  <a:srgbClr val="000000"/>
                </a:solidFill>
              </a:rPr>
              <a:t>Flemish Region;</a:t>
            </a:r>
          </a:p>
          <a:p>
            <a:pPr marL="259204" indent="-259204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sz="1600" dirty="0">
                <a:solidFill>
                  <a:srgbClr val="000000"/>
                </a:solidFill>
                <a:latin typeface="+mn-lt"/>
              </a:rPr>
              <a:t>Walloon Region;</a:t>
            </a:r>
          </a:p>
          <a:p>
            <a:pPr marL="259204" indent="-259204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sz="1600" dirty="0">
                <a:solidFill>
                  <a:srgbClr val="000000"/>
                </a:solidFill>
                <a:latin typeface="+mn-lt"/>
              </a:rPr>
              <a:t>Brussels-Capital Region</a:t>
            </a:r>
            <a:r>
              <a:rPr kumimoji="1" lang="en-US" sz="1600" dirty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000369" y="3624973"/>
            <a:ext cx="7848000" cy="4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0" tIns="45697" rIns="91390" bIns="45697">
            <a:spAutoFit/>
          </a:bodyPr>
          <a:lstStyle>
            <a:lvl1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1pPr>
            <a:lvl2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2pPr>
            <a:lvl3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3pPr>
            <a:lvl4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4pPr>
            <a:lvl5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sz="2000" b="1" dirty="0">
                <a:solidFill>
                  <a:srgbClr val="333333"/>
                </a:solidFill>
                <a:latin typeface="Tahoma" pitchFamily="34" charset="0"/>
              </a:rPr>
              <a:t>Research related to:</a:t>
            </a:r>
            <a:endParaRPr kumimoji="1" lang="en-US" sz="2000" dirty="0">
              <a:solidFill>
                <a:srgbClr val="333333"/>
              </a:solidFill>
              <a:latin typeface="Tahoma" pitchFamily="34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1509626" y="4077180"/>
            <a:ext cx="1233484" cy="527658"/>
          </a:xfrm>
          <a:prstGeom prst="downArrow">
            <a:avLst>
              <a:gd name="adj1" fmla="val 50000"/>
              <a:gd name="adj2" fmla="val 2995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914414"/>
            <a:endParaRPr lang="en-GB" sz="4400">
              <a:solidFill>
                <a:schemeClr val="tx2"/>
              </a:solidFill>
              <a:latin typeface="Arial" pitchFamily="34" charset="0"/>
              <a:cs typeface="Lucida Sans Unicode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444" y="4614249"/>
            <a:ext cx="2823843" cy="1314862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292929"/>
              </a:buClr>
            </a:pPr>
            <a:r>
              <a:rPr kumimoji="1" lang="en-US" sz="1600" dirty="0">
                <a:latin typeface="Tahoma" pitchFamily="34" charset="0"/>
              </a:rPr>
              <a:t>Economy; energy; public works; environment; transport; support to basic technological &amp; industrial research 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03520" y="4723094"/>
            <a:ext cx="2744751" cy="1068641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292929"/>
              </a:buClr>
            </a:pPr>
            <a:r>
              <a:rPr kumimoji="1" lang="en-US" sz="1600" dirty="0">
                <a:latin typeface="Tahoma" pitchFamily="34" charset="0"/>
              </a:rPr>
              <a:t>Education; healthcare; culture; research performed in higher education institutions 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419128" y="2019355"/>
            <a:ext cx="2335312" cy="48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0" tIns="45697" rIns="91390" bIns="45697">
            <a:spAutoFit/>
          </a:bodyPr>
          <a:lstStyle>
            <a:lvl1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1pPr>
            <a:lvl2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2pPr>
            <a:lvl3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3pPr>
            <a:lvl4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4pPr>
            <a:lvl5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sz="2500" b="1" dirty="0">
                <a:solidFill>
                  <a:srgbClr val="333333"/>
                </a:solidFill>
                <a:latin typeface="Tahoma" pitchFamily="34" charset="0"/>
              </a:rPr>
              <a:t>Communities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604790" y="2490518"/>
            <a:ext cx="2149649" cy="11307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1pPr>
            <a:lvl2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2pPr>
            <a:lvl3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3pPr>
            <a:lvl4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4pPr>
            <a:lvl5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marL="259204" indent="-259204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sz="1600" dirty="0">
                <a:solidFill>
                  <a:srgbClr val="000000"/>
                </a:solidFill>
              </a:rPr>
              <a:t>Flemish Community;</a:t>
            </a:r>
          </a:p>
          <a:p>
            <a:pPr marL="259204" indent="-259204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sz="1600" dirty="0">
                <a:solidFill>
                  <a:srgbClr val="000000"/>
                </a:solidFill>
              </a:rPr>
              <a:t>French Community;</a:t>
            </a:r>
          </a:p>
          <a:p>
            <a:pPr marL="259204" indent="-259204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kumimoji="1" lang="en-US" sz="1600" dirty="0">
                <a:solidFill>
                  <a:srgbClr val="000000"/>
                </a:solidFill>
              </a:rPr>
              <a:t>German Community</a:t>
            </a:r>
          </a:p>
          <a:p>
            <a:pPr eaLnBrk="1" hangingPunct="1">
              <a:spcBef>
                <a:spcPct val="50000"/>
              </a:spcBef>
            </a:pPr>
            <a:endParaRPr kumimoji="1" lang="en-US" sz="5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181084" y="2006916"/>
            <a:ext cx="1400911" cy="48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50" tIns="50377" rIns="100750" bIns="50377">
            <a:spAutoFit/>
          </a:bodyPr>
          <a:lstStyle>
            <a:lvl1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1pPr>
            <a:lvl2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2pPr>
            <a:lvl3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3pPr>
            <a:lvl4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4pPr>
            <a:lvl5pPr defTabSz="1008063" eaLnBrk="0" hangingPunct="0"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algn="ctr" defTabSz="1008063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1" lang="en-US" sz="2500" b="1" dirty="0" smtClean="0">
                <a:solidFill>
                  <a:srgbClr val="333333"/>
                </a:solidFill>
                <a:latin typeface="Tahoma" pitchFamily="34" charset="0"/>
              </a:rPr>
              <a:t>Federal</a:t>
            </a:r>
            <a:endParaRPr kumimoji="1" lang="en-US" sz="2500" b="1" dirty="0">
              <a:solidFill>
                <a:srgbClr val="333333"/>
              </a:solidFill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19192" y="4704067"/>
            <a:ext cx="2410353" cy="1314862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spcBef>
                <a:spcPct val="50000"/>
              </a:spcBef>
              <a:buClr>
                <a:srgbClr val="292929"/>
              </a:buClr>
            </a:pPr>
            <a:r>
              <a:rPr kumimoji="1" lang="en-US" sz="1600" dirty="0" smtClean="0">
                <a:latin typeface="Tahoma" pitchFamily="34" charset="0"/>
              </a:rPr>
              <a:t>Space &amp; nuclear; Federal Scientific Institutes; infrastructures; </a:t>
            </a:r>
            <a:r>
              <a:rPr kumimoji="1" lang="en-US" sz="1600" dirty="0">
                <a:latin typeface="Tahoma" pitchFamily="34" charset="0"/>
              </a:rPr>
              <a:t>regulatory frameworks and R&amp;I tax incentives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000369" y="3621316"/>
            <a:ext cx="7848000" cy="3657"/>
          </a:xfrm>
          <a:prstGeom prst="line">
            <a:avLst/>
          </a:prstGeom>
          <a:ln w="19050">
            <a:solidFill>
              <a:srgbClr val="6666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 bwMode="auto">
          <a:xfrm>
            <a:off x="4264797" y="4086591"/>
            <a:ext cx="1233484" cy="527658"/>
          </a:xfrm>
          <a:prstGeom prst="downArrow">
            <a:avLst>
              <a:gd name="adj1" fmla="val 50000"/>
              <a:gd name="adj2" fmla="val 2995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914414"/>
            <a:endParaRPr lang="en-GB" sz="4400">
              <a:solidFill>
                <a:schemeClr val="tx2"/>
              </a:solidFill>
              <a:latin typeface="Arial" pitchFamily="34" charset="0"/>
              <a:cs typeface="Lucida Sans Unicode" pitchFamily="34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6876256" y="4077180"/>
            <a:ext cx="1233484" cy="527658"/>
          </a:xfrm>
          <a:prstGeom prst="downArrow">
            <a:avLst>
              <a:gd name="adj1" fmla="val 50000"/>
              <a:gd name="adj2" fmla="val 29959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ctr" defTabSz="914414"/>
            <a:endParaRPr lang="en-GB" sz="4400">
              <a:solidFill>
                <a:schemeClr val="tx2"/>
              </a:solidFill>
              <a:latin typeface="Arial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51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78787" y="230467"/>
            <a:ext cx="796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1">
              <a:lnSpc>
                <a:spcPct val="100000"/>
              </a:lnSpc>
              <a:spcBef>
                <a:spcPct val="50000"/>
              </a:spcBef>
              <a:buClrTx/>
              <a:buSzTx/>
              <a:defRPr/>
            </a:pPr>
            <a:r>
              <a:rPr lang="en-US" sz="3200" b="1" dirty="0" smtClean="0">
                <a:solidFill>
                  <a:srgbClr val="5664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Belgium invests (a lot) in R&amp;D</a:t>
            </a:r>
            <a:endParaRPr lang="en-US" sz="3200" b="1" dirty="0">
              <a:solidFill>
                <a:srgbClr val="5664C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G Omeg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6164" y="1054072"/>
            <a:ext cx="18473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kumimoji="1" lang="fr-BE" sz="2000" b="1" dirty="0" smtClean="0">
              <a:solidFill>
                <a:srgbClr val="333333"/>
              </a:solidFill>
              <a:latin typeface="CG Omeg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algn="ctr"/>
            <a:endParaRPr kumimoji="1" lang="fr-BE" sz="2000" b="1" dirty="0">
              <a:solidFill>
                <a:srgbClr val="333333"/>
              </a:solidFill>
              <a:latin typeface="CG Omeg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algn="ctr"/>
            <a:endParaRPr kumimoji="1" lang="fr-BE" sz="2000" b="1" dirty="0" smtClean="0">
              <a:solidFill>
                <a:srgbClr val="333333"/>
              </a:solidFill>
              <a:latin typeface="CG Omeg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algn="ctr"/>
            <a:endParaRPr kumimoji="1" lang="fr-BE" sz="2000" b="1" dirty="0">
              <a:solidFill>
                <a:srgbClr val="333333"/>
              </a:solidFill>
              <a:latin typeface="CG Omeg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algn="ctr"/>
            <a:endParaRPr kumimoji="1" lang="fr-BE" sz="2000" b="1" dirty="0">
              <a:solidFill>
                <a:srgbClr val="333333"/>
              </a:solidFill>
              <a:latin typeface="CG Omeg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algn="ctr"/>
            <a:endParaRPr kumimoji="1" lang="fr-BE" sz="2000" b="1" dirty="0" smtClean="0">
              <a:solidFill>
                <a:srgbClr val="333333"/>
              </a:solidFill>
              <a:latin typeface="CG Omeg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17" name="Tijdelijke aanduiding voor inhoud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BE" sz="4800" dirty="0" smtClean="0"/>
          </a:p>
          <a:p>
            <a:pPr marL="0" indent="0" algn="ctr">
              <a:buNone/>
            </a:pPr>
            <a:r>
              <a:rPr lang="nl-BE" sz="4800" dirty="0" smtClean="0"/>
              <a:t>Overall R&amp;D public </a:t>
            </a:r>
            <a:r>
              <a:rPr lang="nl-BE" sz="4800" dirty="0" err="1" smtClean="0"/>
              <a:t>funding</a:t>
            </a:r>
            <a:endParaRPr lang="nl-BE" sz="4800" dirty="0" smtClean="0"/>
          </a:p>
          <a:p>
            <a:pPr marL="0" indent="0" algn="ctr">
              <a:buNone/>
            </a:pPr>
            <a:endParaRPr lang="nl-BE" sz="4800" dirty="0" smtClean="0"/>
          </a:p>
          <a:p>
            <a:pPr marL="0" indent="0" algn="ctr">
              <a:buNone/>
            </a:pPr>
            <a:r>
              <a:rPr lang="nl-BE" sz="5400" dirty="0" smtClean="0"/>
              <a:t> </a:t>
            </a:r>
            <a:r>
              <a:rPr lang="nl-BE" sz="5400" dirty="0" smtClean="0">
                <a:sym typeface="Symbol"/>
              </a:rPr>
              <a:t> </a:t>
            </a:r>
            <a:r>
              <a:rPr lang="nl-BE" sz="5400" dirty="0" smtClean="0"/>
              <a:t>2,600,000,000 EUR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82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78787" y="230467"/>
            <a:ext cx="796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AutoNum type="arabicPeriod"/>
              <a:defRPr/>
            </a:pPr>
            <a:r>
              <a:rPr lang="en-US" sz="3200" b="1" dirty="0" smtClean="0">
                <a:solidFill>
                  <a:srgbClr val="5664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The </a:t>
            </a:r>
            <a:r>
              <a:rPr lang="en-US" sz="3200" b="1" dirty="0">
                <a:solidFill>
                  <a:srgbClr val="5664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Belgian R&amp;I </a:t>
            </a:r>
            <a:r>
              <a:rPr lang="en-US" sz="3200" b="1" dirty="0" smtClean="0">
                <a:solidFill>
                  <a:srgbClr val="5664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landscape</a:t>
            </a:r>
            <a:endParaRPr lang="en-US" sz="3200" b="1" dirty="0">
              <a:solidFill>
                <a:srgbClr val="5664C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G Omeg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6164" y="1054072"/>
            <a:ext cx="18473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kumimoji="1" lang="fr-BE" sz="2000" b="1" dirty="0" smtClean="0">
              <a:solidFill>
                <a:srgbClr val="333333"/>
              </a:solidFill>
              <a:latin typeface="CG Omeg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algn="ctr"/>
            <a:endParaRPr kumimoji="1" lang="fr-BE" sz="2000" b="1" dirty="0">
              <a:solidFill>
                <a:srgbClr val="333333"/>
              </a:solidFill>
              <a:latin typeface="CG Omeg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algn="ctr"/>
            <a:endParaRPr kumimoji="1" lang="fr-BE" sz="2000" b="1" dirty="0" smtClean="0">
              <a:solidFill>
                <a:srgbClr val="333333"/>
              </a:solidFill>
              <a:latin typeface="CG Omeg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algn="ctr"/>
            <a:endParaRPr kumimoji="1" lang="fr-BE" sz="2000" b="1" dirty="0">
              <a:solidFill>
                <a:srgbClr val="333333"/>
              </a:solidFill>
              <a:latin typeface="CG Omeg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algn="ctr"/>
            <a:endParaRPr kumimoji="1" lang="fr-BE" sz="2000" b="1" dirty="0">
              <a:solidFill>
                <a:srgbClr val="333333"/>
              </a:solidFill>
              <a:latin typeface="CG Omeg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  <a:p>
            <a:pPr algn="ctr"/>
            <a:endParaRPr kumimoji="1" lang="fr-BE" sz="2000" b="1" dirty="0" smtClean="0">
              <a:solidFill>
                <a:srgbClr val="333333"/>
              </a:solidFill>
              <a:latin typeface="CG Omega" pitchFamily="34" charset="0"/>
              <a:ea typeface="Tahoma" pitchFamily="34" charset="0"/>
              <a:cs typeface="Tahoma" pitchFamily="34" charset="0"/>
              <a:sym typeface="Wingdings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9" y="-26320"/>
            <a:ext cx="8820472" cy="6038767"/>
          </a:xfrm>
        </p:spPr>
      </p:pic>
      <p:sp>
        <p:nvSpPr>
          <p:cNvPr id="6" name="Tekstvak 5"/>
          <p:cNvSpPr txBox="1"/>
          <p:nvPr/>
        </p:nvSpPr>
        <p:spPr>
          <a:xfrm>
            <a:off x="1115616" y="230467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smtClean="0"/>
              <a:t>	</a:t>
            </a:r>
            <a:r>
              <a:rPr lang="nl-BE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Research </a:t>
            </a:r>
            <a:r>
              <a:rPr lang="nl-BE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intensity</a:t>
            </a:r>
            <a:r>
              <a:rPr lang="nl-BE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 </a:t>
            </a:r>
          </a:p>
          <a:p>
            <a:r>
              <a:rPr lang="nl-BE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2,45% of GDP</a:t>
            </a:r>
          </a:p>
          <a:p>
            <a:r>
              <a:rPr lang="nl-BE" sz="2400" dirty="0" smtClean="0"/>
              <a:t>		</a:t>
            </a:r>
            <a:r>
              <a:rPr lang="nl-BE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EU28 = 2,03% of GDP</a:t>
            </a:r>
          </a:p>
          <a:p>
            <a:r>
              <a:rPr lang="nl-BE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6th EU member state</a:t>
            </a:r>
            <a:endParaRPr lang="nl-BE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554601"/>
              </p:ext>
            </p:extLst>
          </p:nvPr>
        </p:nvGraphicFramePr>
        <p:xfrm>
          <a:off x="-1171575" y="-285750"/>
          <a:ext cx="11487150" cy="742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89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10" tIns="41455" rIns="82910" bIns="4145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>
              <a:alpha val="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10" tIns="41455" rIns="82910" bIns="41455" numCol="1" anchor="t" anchorCtr="0" compatLnSpc="1">
            <a:prstTxWarp prst="textNoShape">
              <a:avLst/>
            </a:prstTxWarp>
          </a:bodyPr>
          <a:lstStyle/>
          <a:p>
            <a:pPr marL="6350" lvl="1" indent="0">
              <a:buNone/>
            </a:pP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CG Omega" pitchFamily="34" charset="0"/>
              </a:rPr>
              <a:t>On the federal level:</a:t>
            </a:r>
          </a:p>
          <a:p>
            <a:pPr marL="6350" lvl="1" indent="0">
              <a:buNone/>
            </a:pPr>
            <a:endParaRPr lang="en-GB" sz="3200" b="1" dirty="0" smtClean="0">
              <a:solidFill>
                <a:schemeClr val="accent1">
                  <a:lumMod val="50000"/>
                </a:schemeClr>
              </a:solidFill>
              <a:latin typeface="CG Omega" pitchFamily="34" charset="0"/>
            </a:endParaRPr>
          </a:p>
          <a:p>
            <a:pPr marL="6350" lvl="1" indent="0">
              <a:buNone/>
            </a:pPr>
            <a:r>
              <a:rPr lang="en-GB" sz="3200" dirty="0" smtClean="0">
                <a:latin typeface="CG Omega" pitchFamily="34" charset="0"/>
              </a:rPr>
              <a:t>Reform of the federal science policy</a:t>
            </a:r>
          </a:p>
          <a:p>
            <a:pPr marL="6350" lvl="1" indent="0">
              <a:buNone/>
            </a:pPr>
            <a:endParaRPr lang="en-GB" sz="3200" dirty="0" smtClean="0">
              <a:latin typeface="CG Omega" pitchFamily="34" charset="0"/>
            </a:endParaRPr>
          </a:p>
          <a:p>
            <a:pPr lvl="1"/>
            <a:r>
              <a:rPr lang="en-GB" dirty="0" smtClean="0">
                <a:latin typeface="CG Omega" pitchFamily="34" charset="0"/>
              </a:rPr>
              <a:t>more </a:t>
            </a:r>
            <a:r>
              <a:rPr lang="en-GB" dirty="0">
                <a:latin typeface="CG Omega" pitchFamily="34" charset="0"/>
              </a:rPr>
              <a:t>autonomy for the FSI’s</a:t>
            </a:r>
          </a:p>
          <a:p>
            <a:pPr lvl="1"/>
            <a:r>
              <a:rPr lang="en-GB" dirty="0" smtClean="0">
                <a:latin typeface="CG Omega" pitchFamily="34" charset="0"/>
              </a:rPr>
              <a:t>creation </a:t>
            </a:r>
            <a:r>
              <a:rPr lang="en-GB" dirty="0" smtClean="0">
                <a:latin typeface="CG Omega" pitchFamily="34" charset="0"/>
              </a:rPr>
              <a:t>of a new </a:t>
            </a:r>
            <a:r>
              <a:rPr lang="en-GB" dirty="0" smtClean="0">
                <a:latin typeface="CG Omega" pitchFamily="34" charset="0"/>
              </a:rPr>
              <a:t>space agency</a:t>
            </a:r>
          </a:p>
          <a:p>
            <a:pPr lvl="1"/>
            <a:r>
              <a:rPr lang="en-GB" dirty="0" smtClean="0">
                <a:latin typeface="CG Omega" pitchFamily="34" charset="0"/>
              </a:rPr>
              <a:t>integration </a:t>
            </a:r>
            <a:r>
              <a:rPr lang="en-GB" dirty="0" smtClean="0">
                <a:latin typeface="CG Omega" pitchFamily="34" charset="0"/>
              </a:rPr>
              <a:t>of BELSPO in the Ministry of </a:t>
            </a:r>
            <a:r>
              <a:rPr lang="en-GB" dirty="0" smtClean="0">
                <a:latin typeface="CG Omega" pitchFamily="34" charset="0"/>
              </a:rPr>
              <a:t>Economy </a:t>
            </a:r>
          </a:p>
        </p:txBody>
      </p:sp>
      <p:sp>
        <p:nvSpPr>
          <p:cNvPr id="2" name="Rectangle 1"/>
          <p:cNvSpPr/>
          <p:nvPr/>
        </p:nvSpPr>
        <p:spPr>
          <a:xfrm>
            <a:off x="783585" y="228107"/>
            <a:ext cx="7838099" cy="576199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5664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Some </a:t>
            </a:r>
            <a:r>
              <a:rPr lang="en-US" sz="3200" b="1" dirty="0" smtClean="0">
                <a:solidFill>
                  <a:srgbClr val="5664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important policy measures</a:t>
            </a:r>
            <a:endParaRPr lang="en-US" sz="3200" b="1" dirty="0">
              <a:solidFill>
                <a:srgbClr val="5664C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G Omega" pitchFamily="34" charset="0"/>
            </a:endParaRPr>
          </a:p>
        </p:txBody>
      </p:sp>
      <p:sp>
        <p:nvSpPr>
          <p:cNvPr id="5" name="Down Arrow 2"/>
          <p:cNvSpPr/>
          <p:nvPr/>
        </p:nvSpPr>
        <p:spPr>
          <a:xfrm>
            <a:off x="3131840" y="3438087"/>
            <a:ext cx="2880320" cy="36004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899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10" tIns="41455" rIns="82910" bIns="4145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507288" cy="4525963"/>
          </a:xfrm>
          <a:solidFill>
            <a:srgbClr val="FFFFFF">
              <a:alpha val="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10" tIns="41455" rIns="82910" bIns="41455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009999"/>
                </a:solidFill>
              </a:rPr>
              <a:t>In </a:t>
            </a:r>
            <a:r>
              <a:rPr lang="en-GB" b="1" u="sng" dirty="0" smtClean="0">
                <a:solidFill>
                  <a:srgbClr val="009999"/>
                </a:solidFill>
              </a:rPr>
              <a:t>Brussels</a:t>
            </a:r>
            <a:endParaRPr lang="en-GB" b="1" dirty="0" smtClean="0"/>
          </a:p>
          <a:p>
            <a:pPr marL="0" indent="0" algn="ctr">
              <a:buNone/>
            </a:pPr>
            <a:r>
              <a:rPr lang="en-GB" sz="2800" dirty="0"/>
              <a:t>Regional Plan for Innovation of the Brussels-Capital Region 2016 - </a:t>
            </a:r>
            <a:r>
              <a:rPr lang="en-GB" sz="2800" dirty="0" smtClean="0"/>
              <a:t>2020</a:t>
            </a:r>
            <a:r>
              <a:rPr lang="en-GB" sz="2800" dirty="0" smtClean="0">
                <a:sym typeface="Wingdings"/>
              </a:rPr>
              <a:t> </a:t>
            </a:r>
            <a:endParaRPr lang="en-GB" sz="2800" dirty="0">
              <a:sym typeface="Wingdings"/>
            </a:endParaRPr>
          </a:p>
          <a:p>
            <a:pPr marL="0" indent="0" algn="ctr">
              <a:buNone/>
            </a:pPr>
            <a:r>
              <a:rPr lang="en-GB" sz="2800" dirty="0" smtClean="0"/>
              <a:t> </a:t>
            </a:r>
            <a:endParaRPr lang="en-GB" sz="2400" dirty="0"/>
          </a:p>
          <a:p>
            <a:pPr marL="457200" lvl="1" indent="0" algn="ctr">
              <a:spcBef>
                <a:spcPts val="300"/>
              </a:spcBef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“Brussels, Capital of Innovation”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marL="457200" lvl="1" indent="0" algn="ctr">
              <a:spcBef>
                <a:spcPts val="300"/>
              </a:spcBef>
              <a:buNone/>
            </a:pPr>
            <a:r>
              <a:rPr lang="en-GB" sz="2400" dirty="0" smtClean="0"/>
              <a:t>3 strategic </a:t>
            </a:r>
            <a:r>
              <a:rPr lang="en-GB" sz="2400" dirty="0"/>
              <a:t>priority areas </a:t>
            </a:r>
            <a:r>
              <a:rPr lang="en-GB" sz="2400" dirty="0" smtClean="0"/>
              <a:t>reflecting Brussels's strengths: </a:t>
            </a:r>
          </a:p>
          <a:p>
            <a:pPr lvl="1">
              <a:spcBef>
                <a:spcPts val="300"/>
              </a:spcBef>
              <a:buFont typeface="Arial" pitchFamily="34" charset="0"/>
              <a:buChar char="•"/>
            </a:pPr>
            <a:endParaRPr lang="en-GB" sz="2400" dirty="0"/>
          </a:p>
          <a:p>
            <a:pPr marL="514350" lvl="1" indent="0" algn="ctr">
              <a:spcBef>
                <a:spcPts val="300"/>
              </a:spcBef>
              <a:buNone/>
            </a:pPr>
            <a:r>
              <a:rPr lang="en-GB" sz="2400" dirty="0"/>
              <a:t>Health - Personalised </a:t>
            </a:r>
            <a:r>
              <a:rPr lang="en-GB" sz="2400" dirty="0" smtClean="0"/>
              <a:t>medicine</a:t>
            </a:r>
          </a:p>
          <a:p>
            <a:pPr marL="514350" lvl="1" indent="0" algn="ctr">
              <a:spcBef>
                <a:spcPts val="300"/>
              </a:spcBef>
              <a:buNone/>
            </a:pPr>
            <a:r>
              <a:rPr lang="en-GB" sz="2400" dirty="0" smtClean="0"/>
              <a:t>Environment </a:t>
            </a:r>
            <a:r>
              <a:rPr lang="en-GB" sz="2400" dirty="0"/>
              <a:t>- Green </a:t>
            </a:r>
            <a:r>
              <a:rPr lang="en-GB" sz="2400" dirty="0" smtClean="0"/>
              <a:t>economy</a:t>
            </a:r>
          </a:p>
          <a:p>
            <a:pPr marL="514350" lvl="1" indent="0" algn="ctr">
              <a:spcBef>
                <a:spcPts val="300"/>
              </a:spcBef>
              <a:buNone/>
            </a:pPr>
            <a:r>
              <a:rPr lang="en-GB" sz="2400" dirty="0" smtClean="0"/>
              <a:t>ICT </a:t>
            </a:r>
            <a:r>
              <a:rPr lang="en-GB" sz="2400" dirty="0"/>
              <a:t>– Digital economy</a:t>
            </a:r>
          </a:p>
          <a:p>
            <a:pPr lvl="1">
              <a:spcBef>
                <a:spcPts val="300"/>
              </a:spcBef>
              <a:buFont typeface="Arial" pitchFamily="34" charset="0"/>
              <a:buChar char="•"/>
            </a:pPr>
            <a:endParaRPr lang="en-GB" sz="2400" dirty="0"/>
          </a:p>
          <a:p>
            <a:pPr lvl="1">
              <a:spcBef>
                <a:spcPts val="300"/>
              </a:spcBef>
              <a:buFont typeface="Arial" pitchFamily="34" charset="0"/>
              <a:buChar char="•"/>
            </a:pPr>
            <a:endParaRPr lang="en-GB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783585" y="228107"/>
            <a:ext cx="7838099" cy="576199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5664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Some </a:t>
            </a:r>
            <a:r>
              <a:rPr lang="en-US" sz="3200" b="1" dirty="0" smtClean="0">
                <a:solidFill>
                  <a:srgbClr val="5664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important policy measures</a:t>
            </a:r>
            <a:endParaRPr lang="en-US" sz="3200" b="1" dirty="0">
              <a:solidFill>
                <a:srgbClr val="5664C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G Omega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563888" y="3107075"/>
            <a:ext cx="2880320" cy="36004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180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2910" tIns="41455" rIns="82910" bIns="41455" anchor="t"/>
          <a:lstStyle/>
          <a:p>
            <a:pPr eaLnBrk="1" hangingPunct="1"/>
            <a:r>
              <a:rPr lang="en-GB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  <a:solidFill>
            <a:srgbClr val="FFFFFF">
              <a:alpha val="0"/>
            </a:srgbClr>
          </a:solidFill>
          <a:extLst/>
        </p:spPr>
        <p:txBody>
          <a:bodyPr lIns="82910" tIns="41455" rIns="82910" bIns="41455"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500" b="1" u="sng" dirty="0" smtClean="0">
                <a:solidFill>
                  <a:srgbClr val="009999"/>
                </a:solidFill>
              </a:rPr>
              <a:t>In </a:t>
            </a:r>
            <a:r>
              <a:rPr lang="en-GB" sz="3500" b="1" u="sng" dirty="0" smtClean="0">
                <a:solidFill>
                  <a:srgbClr val="009999"/>
                </a:solidFill>
              </a:rPr>
              <a:t>Wallonia</a:t>
            </a:r>
            <a:endParaRPr lang="en-GB" sz="3500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/>
              <a:t>New smart specialisation strategy: "Towards </a:t>
            </a:r>
            <a:r>
              <a:rPr lang="en-GB" sz="2800" dirty="0"/>
              <a:t>a regional policy for sustainable industrial </a:t>
            </a:r>
            <a:r>
              <a:rPr lang="en-GB" sz="2800" dirty="0" smtClean="0"/>
              <a:t>innovation“.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/>
          </a:p>
          <a:p>
            <a:pPr marL="457200" lvl="1" indent="0" algn="ctr" eaLnBrk="1" fontAlgn="auto" hangingPunct="1">
              <a:spcAft>
                <a:spcPts val="0"/>
              </a:spcAft>
              <a:buNone/>
              <a:defRPr/>
            </a:pPr>
            <a:r>
              <a:rPr lang="en-GB" sz="2400" dirty="0" smtClean="0"/>
              <a:t>Marshall Plan 4.0 </a:t>
            </a:r>
            <a:r>
              <a:rPr lang="en-GB" sz="2400" i="1" dirty="0" smtClean="0"/>
              <a:t>(Smart Specialisation Strategy)</a:t>
            </a:r>
          </a:p>
          <a:p>
            <a:pPr marL="457200" lvl="1" indent="0" algn="ctr" fontAlgn="auto">
              <a:spcAft>
                <a:spcPts val="0"/>
              </a:spcAft>
              <a:buNone/>
              <a:defRPr/>
            </a:pPr>
            <a:r>
              <a:rPr lang="en-GB" sz="2400" dirty="0"/>
              <a:t>Creative Wallonia (2010): </a:t>
            </a:r>
            <a:r>
              <a:rPr lang="en-GB" sz="2400" i="1" dirty="0"/>
              <a:t>creativity and entrepreneurship</a:t>
            </a:r>
          </a:p>
          <a:p>
            <a:pPr marL="457200" lvl="1" indent="0" algn="ctr" eaLnBrk="1" fontAlgn="auto" hangingPunct="1">
              <a:spcAft>
                <a:spcPts val="0"/>
              </a:spcAft>
              <a:buNone/>
              <a:defRPr/>
            </a:pPr>
            <a:r>
              <a:rPr lang="en-GB" sz="2400" dirty="0" smtClean="0"/>
              <a:t>Digital Wallonia (2015): </a:t>
            </a:r>
            <a:r>
              <a:rPr lang="en-GB" sz="2400" i="1" dirty="0" smtClean="0"/>
              <a:t>digital programme</a:t>
            </a:r>
          </a:p>
          <a:p>
            <a:pPr marL="457200" lvl="1" indent="0" algn="ctr" eaLnBrk="1" fontAlgn="auto" hangingPunct="1">
              <a:spcAft>
                <a:spcPts val="0"/>
              </a:spcAft>
              <a:buNone/>
              <a:defRPr/>
            </a:pPr>
            <a:r>
              <a:rPr lang="en-GB" sz="2400" dirty="0" smtClean="0"/>
              <a:t>NEXT Programme (2016): </a:t>
            </a:r>
            <a:r>
              <a:rPr lang="en-GB" sz="2400" i="1" dirty="0" smtClean="0"/>
              <a:t>support to circular economy</a:t>
            </a:r>
          </a:p>
          <a:p>
            <a:pPr marL="457200" lvl="1" indent="0" algn="ctr" eaLnBrk="1" fontAlgn="auto" hangingPunct="1">
              <a:spcAft>
                <a:spcPts val="0"/>
              </a:spcAft>
              <a:buNone/>
              <a:defRPr/>
            </a:pPr>
            <a:r>
              <a:rPr lang="en-GB" sz="2400" dirty="0" smtClean="0"/>
              <a:t>Internationalisation through WBI &amp; AWEX</a:t>
            </a:r>
            <a:endParaRPr lang="en-GB" sz="24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784225" y="228600"/>
            <a:ext cx="7837488" cy="576263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5664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Some </a:t>
            </a:r>
            <a:r>
              <a:rPr lang="en-US" sz="3200" b="1" dirty="0">
                <a:solidFill>
                  <a:srgbClr val="5664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G Omega" pitchFamily="34" charset="0"/>
              </a:rPr>
              <a:t>important policy measures</a:t>
            </a:r>
          </a:p>
        </p:txBody>
      </p:sp>
      <p:sp>
        <p:nvSpPr>
          <p:cNvPr id="3" name="Down Arrow 2"/>
          <p:cNvSpPr/>
          <p:nvPr/>
        </p:nvSpPr>
        <p:spPr>
          <a:xfrm>
            <a:off x="3263106" y="3141663"/>
            <a:ext cx="2879725" cy="35877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170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spo_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Belspo_Presentation</Template>
  <TotalTime>2890</TotalTime>
  <Words>321</Words>
  <Application>Microsoft Office PowerPoint</Application>
  <PresentationFormat>Diavoorstelling (4:3)</PresentationFormat>
  <Paragraphs>96</Paragraphs>
  <Slides>11</Slides>
  <Notes>5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Belspo_Presentation</vt:lpstr>
      <vt:lpstr>Photo Editor-foto</vt:lpstr>
      <vt:lpstr> 1st China - Belgium  Innovation Dialogue  R&amp;I landscape and policy in Belgium  by Ms Zuhal Demir, State Secretary for Science Policy  30 March, 2017- Brussels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 </vt:lpstr>
      <vt:lpstr> </vt:lpstr>
      <vt:lpstr> </vt:lpstr>
      <vt:lpstr> </vt:lpstr>
      <vt:lpstr> </vt:lpstr>
    </vt:vector>
  </TitlesOfParts>
  <Company>BELSPO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“Coordination fédérale, interfédérale et internationale”</dc:title>
  <dc:creator>FREIRE Margarida</dc:creator>
  <cp:lastModifiedBy>Schonk Jan</cp:lastModifiedBy>
  <cp:revision>143</cp:revision>
  <cp:lastPrinted>2017-03-27T15:39:32Z</cp:lastPrinted>
  <dcterms:created xsi:type="dcterms:W3CDTF">2012-06-26T08:20:09Z</dcterms:created>
  <dcterms:modified xsi:type="dcterms:W3CDTF">2017-03-29T17:05:33Z</dcterms:modified>
</cp:coreProperties>
</file>