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2" r:id="rId4"/>
    <p:sldId id="257" r:id="rId5"/>
    <p:sldId id="264" r:id="rId6"/>
    <p:sldId id="259" r:id="rId7"/>
    <p:sldId id="261" r:id="rId8"/>
    <p:sldId id="267" r:id="rId9"/>
    <p:sldId id="270" r:id="rId10"/>
    <p:sldId id="271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0060"/>
    <a:srgbClr val="6953EB"/>
    <a:srgbClr val="84A9BA"/>
    <a:srgbClr val="CCFF66"/>
    <a:srgbClr val="00FF00"/>
    <a:srgbClr val="00FFCC"/>
    <a:srgbClr val="CFB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ASP</c:v>
                </c:pt>
              </c:strCache>
            </c:strRef>
          </c:tx>
          <c:spPr>
            <a:ln w="44424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Feuil1!$A$2:$A$15</c:f>
              <c:strCache>
                <c:ptCount val="14"/>
                <c:pt idx="0">
                  <c:v>FORE</c:v>
                </c:pt>
                <c:pt idx="1">
                  <c:v>SEN-1</c:v>
                </c:pt>
                <c:pt idx="2">
                  <c:v>SEN-2</c:v>
                </c:pt>
                <c:pt idx="3">
                  <c:v>SEN-3</c:v>
                </c:pt>
                <c:pt idx="4">
                  <c:v>SEN-4</c:v>
                </c:pt>
                <c:pt idx="5">
                  <c:v>SHS-1</c:v>
                </c:pt>
                <c:pt idx="6">
                  <c:v>SHS-2</c:v>
                </c:pt>
                <c:pt idx="7">
                  <c:v>SHS-3</c:v>
                </c:pt>
                <c:pt idx="8">
                  <c:v>SHS-4</c:v>
                </c:pt>
                <c:pt idx="9">
                  <c:v>SHS-5</c:v>
                </c:pt>
                <c:pt idx="10">
                  <c:v>SVS-1</c:v>
                </c:pt>
                <c:pt idx="11">
                  <c:v>SVS-2</c:v>
                </c:pt>
                <c:pt idx="12">
                  <c:v>SVS-3</c:v>
                </c:pt>
                <c:pt idx="13">
                  <c:v>SVS-4</c:v>
                </c:pt>
              </c:strCache>
            </c:strRef>
          </c:cat>
          <c:val>
            <c:numRef>
              <c:f>Feuil1!$B$2:$B$15</c:f>
              <c:numCache>
                <c:formatCode>General</c:formatCode>
                <c:ptCount val="14"/>
                <c:pt idx="0">
                  <c:v>15</c:v>
                </c:pt>
                <c:pt idx="1">
                  <c:v>24</c:v>
                </c:pt>
                <c:pt idx="2">
                  <c:v>33</c:v>
                </c:pt>
                <c:pt idx="3">
                  <c:v>37</c:v>
                </c:pt>
                <c:pt idx="4">
                  <c:v>25</c:v>
                </c:pt>
                <c:pt idx="5">
                  <c:v>64</c:v>
                </c:pt>
                <c:pt idx="6">
                  <c:v>36</c:v>
                </c:pt>
                <c:pt idx="7">
                  <c:v>61</c:v>
                </c:pt>
                <c:pt idx="8">
                  <c:v>36</c:v>
                </c:pt>
                <c:pt idx="9">
                  <c:v>34</c:v>
                </c:pt>
                <c:pt idx="10">
                  <c:v>19</c:v>
                </c:pt>
                <c:pt idx="11">
                  <c:v>23</c:v>
                </c:pt>
                <c:pt idx="12">
                  <c:v>14</c:v>
                </c:pt>
                <c:pt idx="13">
                  <c:v>25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CQ</c:v>
                </c:pt>
              </c:strCache>
            </c:strRef>
          </c:tx>
          <c:spPr>
            <a:ln w="44424"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Feuil1!$A$2:$A$15</c:f>
              <c:strCache>
                <c:ptCount val="14"/>
                <c:pt idx="0">
                  <c:v>FORE</c:v>
                </c:pt>
                <c:pt idx="1">
                  <c:v>SEN-1</c:v>
                </c:pt>
                <c:pt idx="2">
                  <c:v>SEN-2</c:v>
                </c:pt>
                <c:pt idx="3">
                  <c:v>SEN-3</c:v>
                </c:pt>
                <c:pt idx="4">
                  <c:v>SEN-4</c:v>
                </c:pt>
                <c:pt idx="5">
                  <c:v>SHS-1</c:v>
                </c:pt>
                <c:pt idx="6">
                  <c:v>SHS-2</c:v>
                </c:pt>
                <c:pt idx="7">
                  <c:v>SHS-3</c:v>
                </c:pt>
                <c:pt idx="8">
                  <c:v>SHS-4</c:v>
                </c:pt>
                <c:pt idx="9">
                  <c:v>SHS-5</c:v>
                </c:pt>
                <c:pt idx="10">
                  <c:v>SVS-1</c:v>
                </c:pt>
                <c:pt idx="11">
                  <c:v>SVS-2</c:v>
                </c:pt>
                <c:pt idx="12">
                  <c:v>SVS-3</c:v>
                </c:pt>
                <c:pt idx="13">
                  <c:v>SVS-4</c:v>
                </c:pt>
              </c:strCache>
            </c:strRef>
          </c:cat>
          <c:val>
            <c:numRef>
              <c:f>Feuil1!$C$2:$C$15</c:f>
              <c:numCache>
                <c:formatCode>General</c:formatCode>
                <c:ptCount val="14"/>
                <c:pt idx="0">
                  <c:v>2</c:v>
                </c:pt>
                <c:pt idx="1">
                  <c:v>4</c:v>
                </c:pt>
                <c:pt idx="2">
                  <c:v>30</c:v>
                </c:pt>
                <c:pt idx="3">
                  <c:v>10</c:v>
                </c:pt>
                <c:pt idx="4">
                  <c:v>6</c:v>
                </c:pt>
                <c:pt idx="5">
                  <c:v>12</c:v>
                </c:pt>
                <c:pt idx="6">
                  <c:v>2</c:v>
                </c:pt>
                <c:pt idx="7">
                  <c:v>9</c:v>
                </c:pt>
                <c:pt idx="8">
                  <c:v>11</c:v>
                </c:pt>
                <c:pt idx="9">
                  <c:v>6</c:v>
                </c:pt>
                <c:pt idx="10">
                  <c:v>10</c:v>
                </c:pt>
                <c:pt idx="11">
                  <c:v>5</c:v>
                </c:pt>
                <c:pt idx="12">
                  <c:v>3</c:v>
                </c:pt>
                <c:pt idx="13">
                  <c:v>9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CR</c:v>
                </c:pt>
              </c:strCache>
            </c:strRef>
          </c:tx>
          <c:spPr>
            <a:ln w="44424"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Feuil1!$A$2:$A$15</c:f>
              <c:strCache>
                <c:ptCount val="14"/>
                <c:pt idx="0">
                  <c:v>FORE</c:v>
                </c:pt>
                <c:pt idx="1">
                  <c:v>SEN-1</c:v>
                </c:pt>
                <c:pt idx="2">
                  <c:v>SEN-2</c:v>
                </c:pt>
                <c:pt idx="3">
                  <c:v>SEN-3</c:v>
                </c:pt>
                <c:pt idx="4">
                  <c:v>SEN-4</c:v>
                </c:pt>
                <c:pt idx="5">
                  <c:v>SHS-1</c:v>
                </c:pt>
                <c:pt idx="6">
                  <c:v>SHS-2</c:v>
                </c:pt>
                <c:pt idx="7">
                  <c:v>SHS-3</c:v>
                </c:pt>
                <c:pt idx="8">
                  <c:v>SHS-4</c:v>
                </c:pt>
                <c:pt idx="9">
                  <c:v>SHS-5</c:v>
                </c:pt>
                <c:pt idx="10">
                  <c:v>SVS-1</c:v>
                </c:pt>
                <c:pt idx="11">
                  <c:v>SVS-2</c:v>
                </c:pt>
                <c:pt idx="12">
                  <c:v>SVS-3</c:v>
                </c:pt>
                <c:pt idx="13">
                  <c:v>SVS-4</c:v>
                </c:pt>
              </c:strCache>
            </c:strRef>
          </c:cat>
          <c:val>
            <c:numRef>
              <c:f>Feuil1!$D$2:$D$15</c:f>
              <c:numCache>
                <c:formatCode>General</c:formatCode>
                <c:ptCount val="14"/>
                <c:pt idx="0">
                  <c:v>14</c:v>
                </c:pt>
                <c:pt idx="1">
                  <c:v>39</c:v>
                </c:pt>
                <c:pt idx="2">
                  <c:v>60</c:v>
                </c:pt>
                <c:pt idx="3">
                  <c:v>20</c:v>
                </c:pt>
                <c:pt idx="4">
                  <c:v>46</c:v>
                </c:pt>
                <c:pt idx="5">
                  <c:v>73</c:v>
                </c:pt>
                <c:pt idx="6">
                  <c:v>23</c:v>
                </c:pt>
                <c:pt idx="7">
                  <c:v>71</c:v>
                </c:pt>
                <c:pt idx="8">
                  <c:v>43</c:v>
                </c:pt>
                <c:pt idx="9">
                  <c:v>26</c:v>
                </c:pt>
                <c:pt idx="10">
                  <c:v>15</c:v>
                </c:pt>
                <c:pt idx="11">
                  <c:v>15</c:v>
                </c:pt>
                <c:pt idx="12">
                  <c:v>10</c:v>
                </c:pt>
                <c:pt idx="1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931648"/>
        <c:axId val="38859840"/>
      </c:radarChart>
      <c:catAx>
        <c:axId val="359316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entury Gothic" panose="020B0502020202020204" pitchFamily="34" charset="0"/>
                <a:ea typeface="Calibri"/>
                <a:cs typeface="Calibri"/>
              </a:defRPr>
            </a:pPr>
            <a:endParaRPr lang="fr-FR"/>
          </a:p>
        </c:txPr>
        <c:crossAx val="38859840"/>
        <c:crosses val="autoZero"/>
        <c:auto val="0"/>
        <c:lblAlgn val="ctr"/>
        <c:lblOffset val="100"/>
        <c:noMultiLvlLbl val="0"/>
      </c:catAx>
      <c:valAx>
        <c:axId val="38859840"/>
        <c:scaling>
          <c:orientation val="minMax"/>
          <c:max val="80"/>
          <c:min val="0"/>
        </c:scaling>
        <c:delete val="0"/>
        <c:axPos val="l"/>
        <c:majorGridlines/>
        <c:numFmt formatCode="General" sourceLinked="1"/>
        <c:majorTickMark val="cross"/>
        <c:minorTickMark val="none"/>
        <c:tickLblPos val="nextTo"/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entury Gothic" panose="020B0502020202020204" pitchFamily="34" charset="0"/>
                <a:ea typeface="Calibri"/>
                <a:cs typeface="Calibri"/>
              </a:defRPr>
            </a:pPr>
            <a:endParaRPr lang="fr-FR"/>
          </a:p>
        </c:txPr>
        <c:crossAx val="35931648"/>
        <c:crosses val="autoZero"/>
        <c:crossBetween val="between"/>
        <c:majorUnit val="20"/>
      </c:valAx>
      <c:spPr>
        <a:noFill/>
        <a:ln w="25385">
          <a:noFill/>
        </a:ln>
      </c:spPr>
    </c:plotArea>
    <c:plotVisOnly val="1"/>
    <c:dispBlanksAs val="gap"/>
    <c:showDLblsOverMax val="0"/>
  </c:chart>
  <c:txPr>
    <a:bodyPr/>
    <a:lstStyle/>
    <a:p>
      <a:pPr>
        <a:defRPr sz="179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40522-58DC-4A87-A278-9FC661A97909}" type="datetimeFigureOut">
              <a:rPr lang="fr-BE" smtClean="0"/>
              <a:t>29/03/2017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1C998-6BCF-40D3-9E59-BC58406CA85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075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14515" indent="-274814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099257" indent="-21985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38958" indent="-21985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78660" indent="-21985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18363" indent="-219851" defTabSz="439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58066" indent="-219851" defTabSz="439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297768" indent="-219851" defTabSz="439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737470" indent="-219851" defTabSz="439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596BABBA-247D-43F4-9929-E608836AF408}" type="slidenum">
              <a:rPr lang="fr-BE" smtClean="0"/>
              <a:pPr eaLnBrk="1" hangingPunct="1">
                <a:defRPr/>
              </a:pPr>
              <a:t>9</a:t>
            </a:fld>
            <a:endParaRPr lang="fr-B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14515" indent="-274814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099257" indent="-21985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38958" indent="-21985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78660" indent="-21985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18363" indent="-219851" defTabSz="439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58066" indent="-219851" defTabSz="439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297768" indent="-219851" defTabSz="439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737470" indent="-219851" defTabSz="439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596BABBA-247D-43F4-9929-E608836AF408}" type="slidenum">
              <a:rPr lang="fr-BE" smtClean="0"/>
              <a:pPr eaLnBrk="1" hangingPunct="1">
                <a:defRPr/>
              </a:pPr>
              <a:t>10</a:t>
            </a:fld>
            <a:endParaRPr lang="fr-B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8066F-A612-4C8B-A1FD-00E223DA6B15}" type="datetimeFigureOut">
              <a:rPr lang="fr-BE" smtClean="0"/>
              <a:t>29/03/2017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0D797-CEAF-4ED4-A4EA-06855EFEE66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5874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8066F-A612-4C8B-A1FD-00E223DA6B15}" type="datetimeFigureOut">
              <a:rPr lang="fr-BE" smtClean="0"/>
              <a:t>29/03/2017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0D797-CEAF-4ED4-A4EA-06855EFEE66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65904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8066F-A612-4C8B-A1FD-00E223DA6B15}" type="datetimeFigureOut">
              <a:rPr lang="fr-BE" smtClean="0"/>
              <a:t>29/03/2017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0D797-CEAF-4ED4-A4EA-06855EFEE66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22330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8066F-A612-4C8B-A1FD-00E223DA6B15}" type="datetimeFigureOut">
              <a:rPr lang="fr-BE" smtClean="0"/>
              <a:t>29/03/2017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0D797-CEAF-4ED4-A4EA-06855EFEE66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5652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8066F-A612-4C8B-A1FD-00E223DA6B15}" type="datetimeFigureOut">
              <a:rPr lang="fr-BE" smtClean="0"/>
              <a:t>29/03/2017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0D797-CEAF-4ED4-A4EA-06855EFEE66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24212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8066F-A612-4C8B-A1FD-00E223DA6B15}" type="datetimeFigureOut">
              <a:rPr lang="fr-BE" smtClean="0"/>
              <a:t>29/03/2017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0D797-CEAF-4ED4-A4EA-06855EFEE66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9475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8066F-A612-4C8B-A1FD-00E223DA6B15}" type="datetimeFigureOut">
              <a:rPr lang="fr-BE" smtClean="0"/>
              <a:t>29/03/2017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0D797-CEAF-4ED4-A4EA-06855EFEE66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3993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8066F-A612-4C8B-A1FD-00E223DA6B15}" type="datetimeFigureOut">
              <a:rPr lang="fr-BE" smtClean="0"/>
              <a:t>29/03/2017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0D797-CEAF-4ED4-A4EA-06855EFEE66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86820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8066F-A612-4C8B-A1FD-00E223DA6B15}" type="datetimeFigureOut">
              <a:rPr lang="fr-BE" smtClean="0"/>
              <a:t>29/03/2017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0D797-CEAF-4ED4-A4EA-06855EFEE66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2619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8066F-A612-4C8B-A1FD-00E223DA6B15}" type="datetimeFigureOut">
              <a:rPr lang="fr-BE" smtClean="0"/>
              <a:t>29/03/2017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0D797-CEAF-4ED4-A4EA-06855EFEE66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6514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8066F-A612-4C8B-A1FD-00E223DA6B15}" type="datetimeFigureOut">
              <a:rPr lang="fr-BE" smtClean="0"/>
              <a:t>29/03/2017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0D797-CEAF-4ED4-A4EA-06855EFEE66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5815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8066F-A612-4C8B-A1FD-00E223DA6B15}" type="datetimeFigureOut">
              <a:rPr lang="fr-BE" smtClean="0"/>
              <a:t>29/03/2017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0D797-CEAF-4ED4-A4EA-06855EFEE66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433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image" Target="../media/image28.jpeg"/><Relationship Id="rId7" Type="http://schemas.openxmlformats.org/officeDocument/2006/relationships/image" Target="../media/image30.jpeg"/><Relationship Id="rId2" Type="http://schemas.openxmlformats.org/officeDocument/2006/relationships/hyperlink" Target="https://www.google.be/url?sa=i&amp;rct=j&amp;q=&amp;esrc=s&amp;source=images&amp;cd=&amp;cad=rja&amp;uact=8&amp;ved=0ahUKEwjMx62634jNAhWHXRQKHcfZAP4QjRwIBw&amp;url=https://be.linkedin.com/in/jo%C3%ABl-groeneveld-19547234&amp;psig=AFQjCNGgNrkXPMhgDc0QekTuTYGtb30C9A&amp;ust=146493638829937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be/url?sa=i&amp;rct=j&amp;q=&amp;esrc=s&amp;source=images&amp;cd=&amp;cad=rja&amp;uact=8&amp;ved=0ahUKEwjNpdCy4IjNAhWCshQKHSqEDO0QjRwIBw&amp;url=http://www.freepik.com/free-photos-vectors/mail&amp;bvm=bv.123325700,d.ZGg&amp;psig=AFQjCNFGuCwVb7IvlPUtxyTeS7n5zGT2mg&amp;ust=1464936617894529" TargetMode="External"/><Relationship Id="rId5" Type="http://schemas.openxmlformats.org/officeDocument/2006/relationships/image" Target="../media/image29.jpeg"/><Relationship Id="rId4" Type="http://schemas.openxmlformats.org/officeDocument/2006/relationships/hyperlink" Target="http://www.google.be/url?sa=i&amp;rct=j&amp;q=&amp;esrc=s&amp;source=images&amp;cd=&amp;cad=rja&amp;uact=8&amp;ved=0ahUKEwjh4v7434jNAhVCUhQKHVyIAqsQjRwIBw&amp;url=http://www.keyword-suggestions.com/dGVsZXBob25lIGxvZ28gaW1hZ2U/&amp;psig=AFQjCNEhhYKSfsFmVcFM3-xT2HihVtAAMQ&amp;ust=1464936520526072" TargetMode="External"/><Relationship Id="rId9" Type="http://schemas.openxmlformats.org/officeDocument/2006/relationships/image" Target="../media/image3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be/url?sa=i&amp;rct=j&amp;q=&amp;esrc=s&amp;source=images&amp;cd=&amp;cad=rja&amp;uact=8&amp;ved=0ahUKEwivm-uw9YHNAhUHxxQKHX-yBLYQjRwIBw&amp;url=http://www.linergy.be/references.php&amp;psig=AFQjCNEInaKlhpBDoYEly7W5Y33sFaF1RA&amp;ust=1464701742317926" TargetMode="External"/><Relationship Id="rId13" Type="http://schemas.openxmlformats.org/officeDocument/2006/relationships/image" Target="../media/image7.png"/><Relationship Id="rId18" Type="http://schemas.openxmlformats.org/officeDocument/2006/relationships/hyperlink" Target="https://www.google.be/url?sa=i&amp;rct=j&amp;q=&amp;esrc=s&amp;source=images&amp;cd=&amp;cad=rja&amp;uact=8&amp;ved=0ahUKEwjW-a2p9oHNAhVExxQKHX3VA7AQjRwIBw&amp;url=https://fr.wikipedia.org/wiki/Universit%C3%A9_Saint-Louis_-_Bruxelles&amp;bvm=bv.123325700,d.ZGg&amp;psig=AFQjCNHJu8BzPZTzJMyPpuC2hMV_zE-koQ&amp;ust=1464701995121616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12" Type="http://schemas.openxmlformats.org/officeDocument/2006/relationships/hyperlink" Target="http://www.google.be/url?sa=i&amp;rct=j&amp;q=&amp;esrc=s&amp;source=images&amp;cd=&amp;cad=rja&amp;uact=8&amp;ved=0ahUKEwiShrvZ9YHNAhVGNxQKHff1AQAQjRwIBw&amp;url=http://www.cifful.ulg.ac.be/&amp;bvm=bv.123325700,d.ZGg&amp;psig=AFQjCNG8MlksiJXzDx9Gy427Padzm9p69A&amp;ust=1464701840569374" TargetMode="External"/><Relationship Id="rId17" Type="http://schemas.openxmlformats.org/officeDocument/2006/relationships/image" Target="../media/image9.png"/><Relationship Id="rId2" Type="http://schemas.openxmlformats.org/officeDocument/2006/relationships/hyperlink" Target="https://www.google.be/url?sa=i&amp;rct=j&amp;q=&amp;esrc=s&amp;source=images&amp;cd=&amp;ved=0ahUKEwjT86DM7IHNAhUF1RQKHbUuDlEQjRwIBw&amp;url=https://fr.wikipedia.org/wiki/Communaut%C3%A9s_de_Belgique&amp;psig=AFQjCNHbL7c04VqO2yA5pWqJ3Qj7efBlgg&amp;ust=1464699090430963" TargetMode="External"/><Relationship Id="rId16" Type="http://schemas.openxmlformats.org/officeDocument/2006/relationships/hyperlink" Target="http://www.google.be/url?sa=i&amp;rct=j&amp;q=&amp;esrc=s&amp;source=images&amp;cd=&amp;cad=rja&amp;uact=8&amp;ved=0ahUKEwja3ZH99YHNAhWISBQKHUf-ANEQjRwIBw&amp;url=http://hosting.umons.ac.be/php/biomarine/&amp;bvm=bv.123325700,d.ZGg&amp;psig=AFQjCNE5LqNZQq2oZCYpk2JMms02jIqwNA&amp;ust=14647019155091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be/url?sa=i&amp;rct=j&amp;q=&amp;esrc=s&amp;source=images&amp;cd=&amp;cad=rja&amp;uact=8&amp;ved=0ahUKEwi93-W_74HNAhXCuRQKHRx5BhIQjRwIBw&amp;url=http://www.gettyimages.com/detail/illustration/icon-set-energy-and-industry-royalty-free-illustration/477714965&amp;psig=AFQjCNE5pp9gAW-IY4YjdafJkK2DBn98Mw&amp;ust=1464700088118485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image" Target="../media/image8.png"/><Relationship Id="rId10" Type="http://schemas.openxmlformats.org/officeDocument/2006/relationships/hyperlink" Target="https://www.google.be/url?sa=i&amp;rct=j&amp;q=&amp;esrc=s&amp;source=images&amp;cd=&amp;cad=rja&amp;uact=8&amp;ved=0ahUKEwi18KnH9YHNAhWJ7RQKHeXQBNMQjRwIBw&amp;url=https://www.ulb.ac.be/dre/com/logo-ulb.html&amp;bvm=bv.123325700,d.ZGg&amp;psig=AFQjCNFlUMxGFSH9LILitZUgyalGW4K13w&amp;ust=1464701797773604" TargetMode="External"/><Relationship Id="rId19" Type="http://schemas.openxmlformats.org/officeDocument/2006/relationships/image" Target="../media/image10.jpeg"/><Relationship Id="rId4" Type="http://schemas.openxmlformats.org/officeDocument/2006/relationships/hyperlink" Target="http://www.google.be/url?sa=i&amp;rct=j&amp;q=&amp;esrc=s&amp;source=images&amp;cd=&amp;cad=rja&amp;uact=8&amp;ved=0ahUKEwjd7ZKH8IHNAhVBkxQKHc2LAuQQjRwIBw&amp;url=http://www.gettyimages.com/image/illustration-chemistry-and-science-icons/512103363&amp;bvm=bv.123325700,d.ZGg&amp;psig=AFQjCNFNChU7P-w5Kv-AD3oV9FUfCjaRFg&amp;ust=1464700287009193" TargetMode="External"/><Relationship Id="rId9" Type="http://schemas.openxmlformats.org/officeDocument/2006/relationships/image" Target="../media/image5.png"/><Relationship Id="rId14" Type="http://schemas.openxmlformats.org/officeDocument/2006/relationships/hyperlink" Target="http://www.google.be/url?sa=i&amp;rct=j&amp;q=&amp;esrc=s&amp;source=images&amp;cd=&amp;cad=rja&amp;uact=8&amp;ved=0ahUKEwiaxojs9YHNAhUJuhQKHbTEAOMQjRwIBw&amp;url=http://www.unamur.be/eco/economie/cerpe/cahiers/newsletter/UNamurlogo/view&amp;bvm=bv.123325700,d.ZGg&amp;psig=AFQjCNFc-1AC-gv2km_b2qUq1rm-adqzpQ&amp;ust=1464701879564244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7.jpeg"/><Relationship Id="rId3" Type="http://schemas.openxmlformats.org/officeDocument/2006/relationships/hyperlink" Target="http://www.google.be/url?sa=i&amp;rct=j&amp;q=&amp;esrc=s&amp;source=images&amp;cd=&amp;cad=rja&amp;uact=8&amp;ved=0ahUKEwjM3f2rxIbNAhUDQBQKHWapD-IQjRwIBw&amp;url=http://dmz-web2.frs-fnrs.be/FRS-FNRS/index.php/le-fonds/histoire-et-statuts-du-fnrs&amp;bvm=bv.123325700,d.ZGg&amp;psig=AFQjCNGZ-r6I12hBmzMQOp9z7LlFbN1jxw&amp;ust=1464860384520332" TargetMode="External"/><Relationship Id="rId7" Type="http://schemas.openxmlformats.org/officeDocument/2006/relationships/hyperlink" Target="http://www.google.be/url?sa=i&amp;rct=j&amp;q=&amp;esrc=s&amp;source=images&amp;cd=&amp;cad=rja&amp;uact=8&amp;ved=0ahUKEwjDu4GOxYbNAhXLORQKHabIC1IQjRwIBw&amp;url=http://www.wydera.de/balloon/history3.htm&amp;bvm=bv.123325700,d.ZGg&amp;psig=AFQjCNGsJn61fYo0w7cQ2drIm6XxzPSnIA&amp;ust=1464860572804306" TargetMode="External"/><Relationship Id="rId12" Type="http://schemas.openxmlformats.org/officeDocument/2006/relationships/hyperlink" Target="https://www.google.be/url?sa=i&amp;rct=j&amp;q=&amp;esrc=s&amp;source=images&amp;cd=&amp;cad=rja&amp;uact=8&amp;ved=0ahUKEwiumK2dx4bNAhWFwxQKHS4TCygQjRwIBw&amp;url=https://en.wikipedia.org/wiki/Ilya_Prigogine&amp;psig=AFQjCNGOnz3Mw-XZKUu3bjweaA2eUz5E8A&amp;ust=1464861132738918" TargetMode="External"/><Relationship Id="rId17" Type="http://schemas.openxmlformats.org/officeDocument/2006/relationships/image" Target="../media/image19.jpeg"/><Relationship Id="rId2" Type="http://schemas.openxmlformats.org/officeDocument/2006/relationships/image" Target="../media/image11.jpeg"/><Relationship Id="rId16" Type="http://schemas.openxmlformats.org/officeDocument/2006/relationships/hyperlink" Target="http://www.google.be/url?sa=i&amp;rct=j&amp;q=&amp;esrc=s&amp;source=images&amp;cd=&amp;cad=rja&amp;uact=8&amp;ved=0ahUKEwiOp-rwx4bNAhXGOxQKHb50DiQQjRwIBw&amp;url=http://www.lalibre.be/archive/le-belge-francois-englert-tres-heureux-de-son-prix-nobel-de-physique-5253b4d935706e5fd924be6d&amp;bvm=bv.123325700,d.ZGg&amp;psig=AFQjCNGNgdRe6GmZsD_tzRykXgXLVFR7Ug&amp;ust=1464861313608884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16.png"/><Relationship Id="rId5" Type="http://schemas.openxmlformats.org/officeDocument/2006/relationships/hyperlink" Target="https://www.google.be/url?sa=i&amp;rct=j&amp;q=&amp;esrc=s&amp;source=images&amp;cd=&amp;cad=rja&amp;uact=8&amp;ved=0ahUKEwi-n5bwxIbNAhVKbhQKHSR8CxYQjRwIBw&amp;url=https://www.pinterest.com/nicomorpin/characters/&amp;bvm=bv.123325700,d.ZGg&amp;psig=AFQjCNGng0k8uDjxcQmOWCYDHc4btHDEfg&amp;ust=1464860477263178" TargetMode="External"/><Relationship Id="rId15" Type="http://schemas.openxmlformats.org/officeDocument/2006/relationships/image" Target="../media/image18.jpeg"/><Relationship Id="rId10" Type="http://schemas.openxmlformats.org/officeDocument/2006/relationships/image" Target="../media/image15.jpeg"/><Relationship Id="rId4" Type="http://schemas.openxmlformats.org/officeDocument/2006/relationships/image" Target="../media/image12.jpeg"/><Relationship Id="rId9" Type="http://schemas.openxmlformats.org/officeDocument/2006/relationships/hyperlink" Target="http://www.google.be/url?sa=i&amp;rct=j&amp;q=&amp;esrc=s&amp;source=images&amp;cd=&amp;cad=rja&amp;uact=8&amp;ved=0ahUKEwioj8urxYbNAhVE1hQKHZLxBLEQjRwIBw&amp;url=http://www.futura-sciences.com/magazines/espace/infos/dossiers/d/aeronautique-solar-impulse-incroyable-avion-solaire-1235/page/2/&amp;bvm=bv.123325700,d.ZGg&amp;psig=AFQjCNHOdqK2CKMPHHAFGDL-riL3FiH3YQ&amp;ust=1464860648506056" TargetMode="External"/><Relationship Id="rId14" Type="http://schemas.openxmlformats.org/officeDocument/2006/relationships/hyperlink" Target="http://www.google.be/url?sa=i&amp;rct=j&amp;q=&amp;esrc=s&amp;source=images&amp;cd=&amp;cad=rja&amp;uact=8&amp;ved=0ahUKEwi1nd-vx4bNAhWDShQKHS0-DK4QjRwIBw&amp;url=http://newswire.rockefeller.edu/2013/05/06/nobel-laureate-christian-de-duve-dies-at-95/&amp;bvm=bv.123325700,d.ZGg&amp;psig=AFQjCNFZEXSOQEbfLw3-srwwfXXhUtH4Ig&amp;ust=146486120183420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google.be/url?sa=i&amp;rct=j&amp;q=&amp;esrc=s&amp;source=images&amp;cd=&amp;cad=rja&amp;uact=8&amp;ved=0ahUKEwiruJC444jNAhXIvBQKHcb0Aw8QjRwIBw&amp;url=http://www.freepik.com/free-photos-vectors/plus&amp;bvm=bv.123325700,d.ZGg&amp;psig=AFQjCNGJb1OWgNQ2UE6roTB7Z3MZiKTCLw&amp;ust=146493745195015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1.xml"/><Relationship Id="rId5" Type="http://schemas.openxmlformats.org/officeDocument/2006/relationships/image" Target="../media/image21.emf"/><Relationship Id="rId4" Type="http://schemas.openxmlformats.org/officeDocument/2006/relationships/oleObject" Target="../embeddings/Microsoft_Excel_97-2003_Worksheet1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24.png"/><Relationship Id="rId2" Type="http://schemas.openxmlformats.org/officeDocument/2006/relationships/hyperlink" Target="http://www.google.be/url?sa=i&amp;rct=j&amp;q=&amp;esrc=s&amp;source=images&amp;cd=&amp;cad=rja&amp;uact=8&amp;ved=0ahUKEwjE_Zm98ojNAhXKWhQKHQpTBg4QjRwIBw&amp;url=http://www.freepik.com/free-icon/graduation-hat-and-diploma_726415.htm&amp;psig=AFQjCNEI7E2TORF5YMXFelqgSrkzbCf8Bw&amp;ust=146494149091139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be/url?sa=i&amp;rct=j&amp;q=&amp;esrc=s&amp;source=images&amp;cd=&amp;cad=rja&amp;uact=8&amp;ved=0ahUKEwj93e3F9IjNAhXLVhQKHetRA-UQjRwIBw&amp;url=http://freeflaticons.com/gadgets-flat-icons/line-chart-arrow-increase-flat-icon&amp;bvm=bv.123325700,d.ZGg&amp;psig=AFQjCNH-Ao2iGwhtGJSEoyaquO6_Ib3bbw&amp;ust=1464942008901057" TargetMode="External"/><Relationship Id="rId5" Type="http://schemas.openxmlformats.org/officeDocument/2006/relationships/image" Target="../media/image23.jpeg"/><Relationship Id="rId4" Type="http://schemas.openxmlformats.org/officeDocument/2006/relationships/hyperlink" Target="http://www.google.be/url?sa=i&amp;rct=j&amp;q=&amp;esrc=s&amp;source=images&amp;cd=&amp;ved=0ahUKEwiirYrk8ojNAhUDOhQKHWcjCmIQjRwIBw&amp;url=http://www.freepik.com/free-photos-vectors/passport-symbol&amp;bvm=bv.123325700,d.ZGg&amp;psig=AFQjCNEGvQVEx35lh2UrYEyk8AfBL6Bxjg&amp;ust=1464941558901956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061" y="548680"/>
            <a:ext cx="2163590" cy="136815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9512" y="2556193"/>
            <a:ext cx="87129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latin typeface="Century Gothic" panose="020B0502020202020204" pitchFamily="34" charset="0"/>
              </a:rPr>
              <a:t>Cooperation instruments China - F.R.S.-FNRS </a:t>
            </a:r>
          </a:p>
        </p:txBody>
      </p:sp>
      <p:sp>
        <p:nvSpPr>
          <p:cNvPr id="6" name="Rectangle 5"/>
          <p:cNvSpPr/>
          <p:nvPr/>
        </p:nvSpPr>
        <p:spPr>
          <a:xfrm>
            <a:off x="156632" y="3861048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Century Gothic" panose="020B0502020202020204" pitchFamily="34" charset="0"/>
              </a:rPr>
              <a:t>Joël Groeneveld</a:t>
            </a:r>
          </a:p>
          <a:p>
            <a:pPr algn="ctr"/>
            <a:r>
              <a:rPr lang="en-US" sz="2400" b="1" i="1" dirty="0" smtClean="0">
                <a:latin typeface="Century Gothic" panose="020B0502020202020204" pitchFamily="34" charset="0"/>
              </a:rPr>
              <a:t>European and International affairs</a:t>
            </a:r>
            <a:endParaRPr lang="en-US" sz="2400" b="1" i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0130" y="5734997"/>
            <a:ext cx="79220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1</a:t>
            </a:r>
            <a:r>
              <a:rPr lang="en-US" b="1" baseline="300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st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China-Belgium Innovation Dialogue</a:t>
            </a:r>
          </a:p>
          <a:p>
            <a:pPr algn="ctr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Brussels, 30</a:t>
            </a:r>
            <a:r>
              <a:rPr lang="en-US" b="1" baseline="300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th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of March 2017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4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xfrm>
            <a:off x="6175687" y="635635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A5B44982-EE94-4308-BEA2-7B1D74148D15}" type="slidenum">
              <a:rPr lang="fr-FR" smtClean="0">
                <a:solidFill>
                  <a:srgbClr val="898989"/>
                </a:solidFill>
                <a:latin typeface="Century Gothic" pitchFamily="34" charset="0"/>
              </a:rPr>
              <a:pPr eaLnBrk="1" hangingPunct="1">
                <a:defRPr/>
              </a:pPr>
              <a:t>10</a:t>
            </a:fld>
            <a:endParaRPr lang="fr-FR" smtClean="0">
              <a:solidFill>
                <a:srgbClr val="898989"/>
              </a:solidFill>
              <a:latin typeface="Century Gothic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93772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Century Gothic" panose="020B0502020202020204" pitchFamily="34" charset="0"/>
              </a:rPr>
              <a:t>Multilateral Cooperation with China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ZoneTexte 4"/>
          <p:cNvSpPr txBox="1">
            <a:spLocks noChangeArrowheads="1"/>
          </p:cNvSpPr>
          <p:nvPr/>
        </p:nvSpPr>
        <p:spPr bwMode="auto">
          <a:xfrm>
            <a:off x="755576" y="2956882"/>
            <a:ext cx="7920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b="1" dirty="0" err="1" smtClean="0">
                <a:latin typeface="Century Gothic" pitchFamily="34" charset="0"/>
              </a:rPr>
              <a:t>Aim</a:t>
            </a:r>
            <a:r>
              <a:rPr lang="fr-BE" sz="2000" b="1" dirty="0" smtClean="0">
                <a:latin typeface="Century Gothic" pitchFamily="34" charset="0"/>
              </a:rPr>
              <a:t>:</a:t>
            </a:r>
          </a:p>
        </p:txBody>
      </p:sp>
      <p:sp>
        <p:nvSpPr>
          <p:cNvPr id="9" name="Ellipse 8"/>
          <p:cNvSpPr/>
          <p:nvPr/>
        </p:nvSpPr>
        <p:spPr>
          <a:xfrm>
            <a:off x="1979712" y="2780928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Ellipse 9"/>
          <p:cNvSpPr/>
          <p:nvPr/>
        </p:nvSpPr>
        <p:spPr>
          <a:xfrm>
            <a:off x="1979712" y="3236979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Ellipse 10"/>
          <p:cNvSpPr/>
          <p:nvPr/>
        </p:nvSpPr>
        <p:spPr>
          <a:xfrm>
            <a:off x="1979712" y="3693030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ZoneTexte 4"/>
          <p:cNvSpPr txBox="1">
            <a:spLocks noChangeArrowheads="1"/>
          </p:cNvSpPr>
          <p:nvPr/>
        </p:nvSpPr>
        <p:spPr bwMode="auto">
          <a:xfrm>
            <a:off x="1871700" y="2636912"/>
            <a:ext cx="680475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400" dirty="0" smtClean="0">
                <a:latin typeface="Century Gothic" pitchFamily="34" charset="0"/>
              </a:rPr>
              <a:t>	Increase </a:t>
            </a:r>
            <a:r>
              <a:rPr lang="en-US" sz="1400" dirty="0">
                <a:latin typeface="Century Gothic" pitchFamily="34" charset="0"/>
              </a:rPr>
              <a:t>connections between Chinese and European research </a:t>
            </a:r>
            <a:r>
              <a:rPr lang="en-US" sz="1400" dirty="0" smtClean="0">
                <a:latin typeface="Century Gothic" pitchFamily="34" charset="0"/>
              </a:rPr>
              <a:t>and innovation </a:t>
            </a:r>
            <a:r>
              <a:rPr lang="en-US" sz="1400" dirty="0">
                <a:latin typeface="Century Gothic" pitchFamily="34" charset="0"/>
              </a:rPr>
              <a:t>communities on </a:t>
            </a:r>
            <a:r>
              <a:rPr lang="en-US" sz="1400" b="1" dirty="0">
                <a:latin typeface="Century Gothic" pitchFamily="34" charset="0"/>
              </a:rPr>
              <a:t>urban sustainability</a:t>
            </a:r>
          </a:p>
          <a:p>
            <a:r>
              <a:rPr lang="en-US" sz="1400" dirty="0" smtClean="0">
                <a:latin typeface="Century Gothic" pitchFamily="34" charset="0"/>
              </a:rPr>
              <a:t>	Design </a:t>
            </a:r>
            <a:r>
              <a:rPr lang="en-US" sz="1400" dirty="0">
                <a:latin typeface="Century Gothic" pitchFamily="34" charset="0"/>
              </a:rPr>
              <a:t>and test a framework for cooperation and implementation of</a:t>
            </a:r>
            <a:r>
              <a:rPr lang="en-US" sz="1400" b="1" dirty="0">
                <a:latin typeface="Century Gothic" pitchFamily="34" charset="0"/>
              </a:rPr>
              <a:t> joint </a:t>
            </a:r>
            <a:r>
              <a:rPr lang="en-US" sz="1400" b="1" dirty="0" smtClean="0">
                <a:latin typeface="Century Gothic" pitchFamily="34" charset="0"/>
              </a:rPr>
              <a:t>calls</a:t>
            </a:r>
          </a:p>
          <a:p>
            <a:r>
              <a:rPr lang="en-US" sz="1400" dirty="0" smtClean="0">
                <a:latin typeface="Century Gothic" pitchFamily="34" charset="0"/>
              </a:rPr>
              <a:t>	Initiate research and innovation projects to </a:t>
            </a:r>
            <a:r>
              <a:rPr lang="en-US" sz="1400" b="1" dirty="0" smtClean="0">
                <a:latin typeface="Century Gothic" pitchFamily="34" charset="0"/>
              </a:rPr>
              <a:t>support the development of a longer-term roadmap for joint calls and cooperation</a:t>
            </a:r>
            <a:endParaRPr lang="en-US" sz="1400" b="1" dirty="0">
              <a:latin typeface="Century Gothic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447776" y="5733256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Ellipse 15"/>
          <p:cNvSpPr/>
          <p:nvPr/>
        </p:nvSpPr>
        <p:spPr>
          <a:xfrm>
            <a:off x="2447776" y="5301208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7" name="Ellipse 16"/>
          <p:cNvSpPr/>
          <p:nvPr/>
        </p:nvSpPr>
        <p:spPr>
          <a:xfrm>
            <a:off x="2447776" y="4905176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4098" name="Picture 1" descr="iqsfia:Users:jonas:Documents:urbanalys:urbanalys aktiva:iqs:projektsamordning:projekt:jpi ue:cards:mb:jpi urban europe presentations:jpi ue grafisk profil:logo 2015:JPI Urban Europ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288" y="1844824"/>
            <a:ext cx="22240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Grafik 4" descr="Bildergebnis für nsfc chin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556271"/>
            <a:ext cx="12065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4"/>
          <p:cNvSpPr txBox="1">
            <a:spLocks noChangeArrowheads="1"/>
          </p:cNvSpPr>
          <p:nvPr/>
        </p:nvSpPr>
        <p:spPr bwMode="auto">
          <a:xfrm>
            <a:off x="35496" y="1844824"/>
            <a:ext cx="26642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b="1" dirty="0" smtClean="0">
                <a:latin typeface="Century Gothic" pitchFamily="34" charset="0"/>
              </a:rPr>
              <a:t>Joint Pilot Call:</a:t>
            </a:r>
          </a:p>
        </p:txBody>
      </p:sp>
      <p:pic>
        <p:nvPicPr>
          <p:cNvPr id="4101" name="Picture 5" descr="Résultat de recherche d'images pour &quot;&amp;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084" y="1660413"/>
            <a:ext cx="688467" cy="688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ZoneTexte 4"/>
          <p:cNvSpPr txBox="1">
            <a:spLocks noChangeArrowheads="1"/>
          </p:cNvSpPr>
          <p:nvPr/>
        </p:nvSpPr>
        <p:spPr bwMode="auto">
          <a:xfrm>
            <a:off x="323528" y="4797152"/>
            <a:ext cx="20522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b="1" dirty="0" err="1" smtClean="0">
                <a:latin typeface="Century Gothic" pitchFamily="34" charset="0"/>
              </a:rPr>
              <a:t>Calendar</a:t>
            </a:r>
            <a:r>
              <a:rPr lang="fr-BE" sz="2000" b="1" dirty="0" smtClean="0">
                <a:latin typeface="Century Gothic" pitchFamily="34" charset="0"/>
              </a:rPr>
              <a:t>: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627784" y="4365104"/>
            <a:ext cx="57606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 eaLnBrk="0" hangingPunct="0"/>
            <a:r>
              <a:rPr lang="en-US" sz="1400" b="1" dirty="0">
                <a:latin typeface="Century Gothic" pitchFamily="34" charset="0"/>
                <a:ea typeface="ＭＳ Ｐゴシック" pitchFamily="34" charset="-128"/>
              </a:rPr>
              <a:t>Launch of the Call: </a:t>
            </a:r>
            <a:r>
              <a:rPr lang="en-US" sz="1400" dirty="0">
                <a:latin typeface="Century Gothic" pitchFamily="34" charset="0"/>
                <a:ea typeface="ＭＳ Ｐゴシック" pitchFamily="34" charset="-128"/>
              </a:rPr>
              <a:t>November/December </a:t>
            </a:r>
            <a:r>
              <a:rPr lang="en-US" sz="1400" dirty="0" smtClean="0">
                <a:latin typeface="Century Gothic" pitchFamily="34" charset="0"/>
                <a:ea typeface="ＭＳ Ｐゴシック" pitchFamily="34" charset="-128"/>
              </a:rPr>
              <a:t>2017</a:t>
            </a:r>
          </a:p>
          <a:p>
            <a:pPr marL="261938" indent="-261938" eaLnBrk="0" hangingPunct="0"/>
            <a:endParaRPr lang="en-US" sz="1400" b="1" dirty="0">
              <a:latin typeface="Century Gothic" pitchFamily="34" charset="0"/>
              <a:ea typeface="ＭＳ Ｐゴシック" pitchFamily="34" charset="-128"/>
            </a:endParaRPr>
          </a:p>
          <a:p>
            <a:pPr marL="261938" indent="-261938" eaLnBrk="0" hangingPunct="0"/>
            <a:r>
              <a:rPr lang="en-US" sz="1400" b="1" dirty="0">
                <a:latin typeface="Century Gothic" pitchFamily="34" charset="0"/>
                <a:ea typeface="ＭＳ Ｐゴシック" pitchFamily="34" charset="-128"/>
              </a:rPr>
              <a:t>Deadline for Pre-registration: </a:t>
            </a:r>
            <a:r>
              <a:rPr lang="en-US" sz="1400" dirty="0">
                <a:latin typeface="Century Gothic" pitchFamily="34" charset="0"/>
                <a:ea typeface="ＭＳ Ｐゴシック" pitchFamily="34" charset="-128"/>
              </a:rPr>
              <a:t>End of January </a:t>
            </a:r>
            <a:r>
              <a:rPr lang="en-US" sz="1400" dirty="0" smtClean="0">
                <a:latin typeface="Century Gothic" pitchFamily="34" charset="0"/>
                <a:ea typeface="ＭＳ Ｐゴシック" pitchFamily="34" charset="-128"/>
              </a:rPr>
              <a:t>2018</a:t>
            </a:r>
          </a:p>
          <a:p>
            <a:pPr marL="261938" indent="-261938" eaLnBrk="0" hangingPunct="0"/>
            <a:endParaRPr lang="en-US" sz="1400" b="1" dirty="0">
              <a:latin typeface="Century Gothic" pitchFamily="34" charset="0"/>
              <a:ea typeface="ＭＳ Ｐゴシック" pitchFamily="34" charset="-128"/>
            </a:endParaRPr>
          </a:p>
          <a:p>
            <a:pPr marL="261938" indent="-261938" eaLnBrk="0" hangingPunct="0"/>
            <a:r>
              <a:rPr lang="en-US" sz="1400" b="1" dirty="0">
                <a:latin typeface="Century Gothic" pitchFamily="34" charset="0"/>
                <a:ea typeface="ＭＳ Ｐゴシック" pitchFamily="34" charset="-128"/>
              </a:rPr>
              <a:t>Pre-check of eligibility: </a:t>
            </a:r>
            <a:r>
              <a:rPr lang="en-US" sz="1400" dirty="0">
                <a:latin typeface="Century Gothic" pitchFamily="34" charset="0"/>
                <a:ea typeface="ＭＳ Ｐゴシック" pitchFamily="34" charset="-128"/>
              </a:rPr>
              <a:t>mid March </a:t>
            </a:r>
            <a:r>
              <a:rPr lang="en-US" sz="1400" dirty="0" smtClean="0">
                <a:latin typeface="Century Gothic" pitchFamily="34" charset="0"/>
                <a:ea typeface="ＭＳ Ｐゴシック" pitchFamily="34" charset="-128"/>
              </a:rPr>
              <a:t>2018</a:t>
            </a:r>
          </a:p>
          <a:p>
            <a:pPr marL="261938" indent="-261938" eaLnBrk="0" hangingPunct="0"/>
            <a:endParaRPr lang="en-US" sz="1400" b="1" dirty="0">
              <a:latin typeface="Century Gothic" pitchFamily="34" charset="0"/>
              <a:ea typeface="ＭＳ Ｐゴシック" pitchFamily="34" charset="-128"/>
            </a:endParaRPr>
          </a:p>
          <a:p>
            <a:pPr marL="261938" indent="-261938" eaLnBrk="0" hangingPunct="0"/>
            <a:r>
              <a:rPr lang="en-US" sz="1400" b="1" dirty="0">
                <a:latin typeface="Century Gothic" pitchFamily="34" charset="0"/>
                <a:ea typeface="ＭＳ Ｐゴシック" pitchFamily="34" charset="-128"/>
              </a:rPr>
              <a:t>Deadline for submission of the proposal: </a:t>
            </a:r>
            <a:r>
              <a:rPr lang="en-US" sz="1400" dirty="0">
                <a:latin typeface="Century Gothic" pitchFamily="34" charset="0"/>
                <a:ea typeface="ＭＳ Ｐゴシック" pitchFamily="34" charset="-128"/>
              </a:rPr>
              <a:t>April/May </a:t>
            </a:r>
            <a:r>
              <a:rPr lang="en-US" sz="1400" dirty="0" smtClean="0">
                <a:latin typeface="Century Gothic" pitchFamily="34" charset="0"/>
                <a:ea typeface="ＭＳ Ｐゴシック" pitchFamily="34" charset="-128"/>
              </a:rPr>
              <a:t>2018</a:t>
            </a:r>
          </a:p>
          <a:p>
            <a:pPr marL="261938" indent="-261938" eaLnBrk="0" hangingPunct="0"/>
            <a:endParaRPr lang="en-US" sz="1400" b="1" dirty="0">
              <a:latin typeface="Century Gothic" pitchFamily="34" charset="0"/>
              <a:ea typeface="ＭＳ Ｐゴシック" pitchFamily="34" charset="-128"/>
            </a:endParaRPr>
          </a:p>
          <a:p>
            <a:pPr marL="261938" indent="-261938" eaLnBrk="0" hangingPunct="0"/>
            <a:r>
              <a:rPr lang="en-US" sz="1400" b="1" dirty="0" smtClean="0">
                <a:latin typeface="Century Gothic" pitchFamily="34" charset="0"/>
                <a:ea typeface="ＭＳ Ｐゴシック" pitchFamily="34" charset="-128"/>
              </a:rPr>
              <a:t>Start of projects: </a:t>
            </a:r>
            <a:r>
              <a:rPr lang="en-US" sz="1400" dirty="0" smtClean="0">
                <a:latin typeface="Century Gothic" pitchFamily="34" charset="0"/>
                <a:ea typeface="ＭＳ Ｐゴシック" pitchFamily="34" charset="-128"/>
              </a:rPr>
              <a:t>Fall 2018 </a:t>
            </a:r>
            <a:endParaRPr lang="en-US" sz="1400" dirty="0">
              <a:latin typeface="Century Gothic" pitchFamily="34" charset="0"/>
              <a:ea typeface="ＭＳ Ｐゴシック" pitchFamily="34" charset="-128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2447776" y="4473128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4" name="Ellipse 23"/>
          <p:cNvSpPr/>
          <p:nvPr/>
        </p:nvSpPr>
        <p:spPr>
          <a:xfrm>
            <a:off x="2447776" y="6165304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333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93772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Century Gothic" panose="020B0502020202020204" pitchFamily="34" charset="0"/>
              </a:rPr>
              <a:t>Contacts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https://media.licdn.com/mpr/mpr/shrinknp_200_200/AAEAAQAAAAAAAAiEAAAAJDFmZWMxMTFiLTFhYmYtNDY4Ni1iMzdkLTBjMjYwNDNhOTQ0Nw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12505"/>
            <a:ext cx="1164367" cy="116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4"/>
          <p:cNvSpPr txBox="1">
            <a:spLocks noChangeArrowheads="1"/>
          </p:cNvSpPr>
          <p:nvPr/>
        </p:nvSpPr>
        <p:spPr bwMode="auto">
          <a:xfrm>
            <a:off x="1547664" y="1109886"/>
            <a:ext cx="388843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b="1" dirty="0" smtClean="0">
                <a:latin typeface="Century Gothic" pitchFamily="34" charset="0"/>
              </a:rPr>
              <a:t>Joël Groeneveld</a:t>
            </a:r>
          </a:p>
          <a:p>
            <a:pPr marL="0" indent="0" eaLnBrk="1" hangingPunct="1">
              <a:spcAft>
                <a:spcPts val="600"/>
              </a:spcAft>
            </a:pPr>
            <a:r>
              <a:rPr lang="fr-BE" dirty="0" smtClean="0">
                <a:latin typeface="Century Gothic" pitchFamily="34" charset="0"/>
              </a:rPr>
              <a:t>International </a:t>
            </a:r>
            <a:r>
              <a:rPr lang="fr-BE" dirty="0" err="1" smtClean="0">
                <a:latin typeface="Century Gothic" pitchFamily="34" charset="0"/>
              </a:rPr>
              <a:t>cooperation</a:t>
            </a:r>
            <a:endParaRPr lang="fr-BE" dirty="0" smtClean="0">
              <a:latin typeface="Century Gothic" pitchFamily="34" charset="0"/>
            </a:endParaRPr>
          </a:p>
          <a:p>
            <a:pPr marL="0" indent="0" eaLnBrk="1" hangingPunct="1">
              <a:spcAft>
                <a:spcPts val="600"/>
              </a:spcAft>
            </a:pPr>
            <a:r>
              <a:rPr lang="fr-BE" dirty="0" smtClean="0">
                <a:latin typeface="Century Gothic" pitchFamily="34" charset="0"/>
              </a:rPr>
              <a:t>Policy </a:t>
            </a:r>
            <a:r>
              <a:rPr lang="fr-BE" dirty="0" err="1" smtClean="0">
                <a:latin typeface="Century Gothic" pitchFamily="34" charset="0"/>
              </a:rPr>
              <a:t>Officer</a:t>
            </a:r>
            <a:endParaRPr lang="fr-BE" dirty="0" smtClean="0">
              <a:latin typeface="Century Gothic" pitchFamily="34" charset="0"/>
            </a:endParaRPr>
          </a:p>
        </p:txBody>
      </p:sp>
      <p:pic>
        <p:nvPicPr>
          <p:cNvPr id="1028" name="Picture 4" descr="http://alerte.org/wp-content/uploads/2014/07/sticker-logo-telephon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238597"/>
            <a:ext cx="375345" cy="375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4"/>
          <p:cNvSpPr txBox="1">
            <a:spLocks noChangeArrowheads="1"/>
          </p:cNvSpPr>
          <p:nvPr/>
        </p:nvSpPr>
        <p:spPr bwMode="auto">
          <a:xfrm>
            <a:off x="5848712" y="1246515"/>
            <a:ext cx="20882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b="1" dirty="0" smtClean="0">
                <a:latin typeface="Century Gothic" pitchFamily="34" charset="0"/>
              </a:rPr>
              <a:t>+32 2 504 92 70</a:t>
            </a:r>
            <a:endParaRPr lang="fr-BE" sz="1600" dirty="0" smtClean="0">
              <a:latin typeface="Century Gothic" pitchFamily="34" charset="0"/>
            </a:endParaRPr>
          </a:p>
        </p:txBody>
      </p:sp>
      <p:pic>
        <p:nvPicPr>
          <p:cNvPr id="1030" name="Picture 6" descr="https://image.freepik.com/free-icon/email-envelope-outline-shape-with-rounded-corners_318-49938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842" y="1666518"/>
            <a:ext cx="389010" cy="38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4"/>
          <p:cNvSpPr txBox="1">
            <a:spLocks noChangeArrowheads="1"/>
          </p:cNvSpPr>
          <p:nvPr/>
        </p:nvSpPr>
        <p:spPr bwMode="auto">
          <a:xfrm>
            <a:off x="5856714" y="1688004"/>
            <a:ext cx="31797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b="1" dirty="0">
                <a:latin typeface="Century Gothic" pitchFamily="34" charset="0"/>
              </a:rPr>
              <a:t>j</a:t>
            </a:r>
            <a:r>
              <a:rPr lang="fr-BE" sz="1600" b="1" dirty="0" smtClean="0">
                <a:latin typeface="Century Gothic" pitchFamily="34" charset="0"/>
              </a:rPr>
              <a:t>oel.groeneveld@frs-fnrs.be</a:t>
            </a:r>
            <a:endParaRPr lang="fr-BE" sz="1600" dirty="0" smtClean="0"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97470" y="4482832"/>
            <a:ext cx="35381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2400" b="1" dirty="0">
                <a:latin typeface="Century Gothic" panose="020B0502020202020204" pitchFamily="34" charset="0"/>
              </a:rPr>
              <a:t>http://www.frs-fnrs.be/</a:t>
            </a:r>
          </a:p>
        </p:txBody>
      </p:sp>
      <p:pic>
        <p:nvPicPr>
          <p:cNvPr id="14" name="Picture 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740" y="4471022"/>
            <a:ext cx="636603" cy="402558"/>
          </a:xfrm>
          <a:prstGeom prst="rect">
            <a:avLst/>
          </a:prstGeom>
        </p:spPr>
      </p:pic>
      <p:pic>
        <p:nvPicPr>
          <p:cNvPr id="1033" name="Picture 9" descr="C:\Users\goolaerts\AppData\Local\Microsoft\Windows\Temporary Internet Files\Content.Outlook\ZSV14TDT\FullSizeRender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96681"/>
            <a:ext cx="1164367" cy="116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ZoneTexte 4"/>
          <p:cNvSpPr txBox="1">
            <a:spLocks noChangeArrowheads="1"/>
          </p:cNvSpPr>
          <p:nvPr/>
        </p:nvSpPr>
        <p:spPr bwMode="auto">
          <a:xfrm>
            <a:off x="1547664" y="2691497"/>
            <a:ext cx="4392488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b="1" dirty="0" smtClean="0">
                <a:latin typeface="Century Gothic" pitchFamily="34" charset="0"/>
              </a:rPr>
              <a:t>Arnaud </a:t>
            </a:r>
            <a:r>
              <a:rPr lang="fr-BE" sz="2000" b="1" dirty="0" err="1" smtClean="0">
                <a:latin typeface="Century Gothic" pitchFamily="34" charset="0"/>
              </a:rPr>
              <a:t>Goolaerts</a:t>
            </a:r>
            <a:endParaRPr lang="fr-BE" sz="2000" b="1" dirty="0" smtClean="0">
              <a:latin typeface="Century Gothic" pitchFamily="34" charset="0"/>
            </a:endParaRPr>
          </a:p>
          <a:p>
            <a:pPr marL="0" indent="0" eaLnBrk="1" hangingPunct="1">
              <a:spcAft>
                <a:spcPts val="600"/>
              </a:spcAft>
            </a:pPr>
            <a:r>
              <a:rPr lang="fr-BE" dirty="0" smtClean="0">
                <a:latin typeface="Century Gothic" pitchFamily="34" charset="0"/>
              </a:rPr>
              <a:t>International &amp; </a:t>
            </a:r>
            <a:r>
              <a:rPr lang="fr-BE" dirty="0" err="1" smtClean="0">
                <a:latin typeface="Century Gothic" pitchFamily="34" charset="0"/>
              </a:rPr>
              <a:t>European</a:t>
            </a:r>
            <a:r>
              <a:rPr lang="fr-BE" dirty="0" smtClean="0">
                <a:latin typeface="Century Gothic" pitchFamily="34" charset="0"/>
              </a:rPr>
              <a:t> </a:t>
            </a:r>
            <a:r>
              <a:rPr lang="fr-BE" dirty="0" err="1" smtClean="0">
                <a:latin typeface="Century Gothic" pitchFamily="34" charset="0"/>
              </a:rPr>
              <a:t>affairs</a:t>
            </a:r>
            <a:endParaRPr lang="fr-BE" dirty="0" smtClean="0">
              <a:latin typeface="Century Gothic" pitchFamily="34" charset="0"/>
            </a:endParaRPr>
          </a:p>
          <a:p>
            <a:pPr marL="0" indent="0" eaLnBrk="1" hangingPunct="1">
              <a:spcAft>
                <a:spcPts val="600"/>
              </a:spcAft>
            </a:pPr>
            <a:r>
              <a:rPr lang="fr-BE" dirty="0" smtClean="0">
                <a:latin typeface="Century Gothic" pitchFamily="34" charset="0"/>
              </a:rPr>
              <a:t>Scientific </a:t>
            </a:r>
            <a:r>
              <a:rPr lang="fr-BE" dirty="0" err="1" smtClean="0">
                <a:latin typeface="Century Gothic" pitchFamily="34" charset="0"/>
              </a:rPr>
              <a:t>officer</a:t>
            </a:r>
            <a:endParaRPr lang="fr-BE" dirty="0" smtClean="0">
              <a:latin typeface="Century Gothic" pitchFamily="34" charset="0"/>
            </a:endParaRPr>
          </a:p>
        </p:txBody>
      </p:sp>
      <p:pic>
        <p:nvPicPr>
          <p:cNvPr id="17" name="Picture 4" descr="http://alerte.org/wp-content/uploads/2014/07/sticker-logo-telephon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877358"/>
            <a:ext cx="375345" cy="375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ZoneTexte 4"/>
          <p:cNvSpPr txBox="1">
            <a:spLocks noChangeArrowheads="1"/>
          </p:cNvSpPr>
          <p:nvPr/>
        </p:nvSpPr>
        <p:spPr bwMode="auto">
          <a:xfrm>
            <a:off x="5848712" y="2885276"/>
            <a:ext cx="20882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b="1" dirty="0" smtClean="0">
                <a:latin typeface="Century Gothic" pitchFamily="34" charset="0"/>
              </a:rPr>
              <a:t>+32 2 504 93 </a:t>
            </a:r>
            <a:r>
              <a:rPr lang="fr-BE" sz="1600" b="1" dirty="0">
                <a:latin typeface="Century Gothic" pitchFamily="34" charset="0"/>
              </a:rPr>
              <a:t>2</a:t>
            </a:r>
            <a:r>
              <a:rPr lang="fr-BE" sz="1600" b="1" dirty="0" smtClean="0">
                <a:latin typeface="Century Gothic" pitchFamily="34" charset="0"/>
              </a:rPr>
              <a:t>8</a:t>
            </a:r>
            <a:endParaRPr lang="fr-BE" sz="1600" dirty="0" smtClean="0">
              <a:latin typeface="Century Gothic" pitchFamily="34" charset="0"/>
            </a:endParaRPr>
          </a:p>
        </p:txBody>
      </p:sp>
      <p:pic>
        <p:nvPicPr>
          <p:cNvPr id="19" name="Picture 6" descr="https://image.freepik.com/free-icon/email-envelope-outline-shape-with-rounded-corners_318-49938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842" y="3305279"/>
            <a:ext cx="389010" cy="38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ZoneTexte 4"/>
          <p:cNvSpPr txBox="1">
            <a:spLocks noChangeArrowheads="1"/>
          </p:cNvSpPr>
          <p:nvPr/>
        </p:nvSpPr>
        <p:spPr bwMode="auto">
          <a:xfrm>
            <a:off x="5856714" y="3326765"/>
            <a:ext cx="31797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b="1" dirty="0">
                <a:latin typeface="Century Gothic" pitchFamily="34" charset="0"/>
              </a:rPr>
              <a:t>a</a:t>
            </a:r>
            <a:r>
              <a:rPr lang="fr-BE" sz="1600" b="1" dirty="0" smtClean="0">
                <a:latin typeface="Century Gothic" pitchFamily="34" charset="0"/>
              </a:rPr>
              <a:t>rnaud.goolaerts@frs-fnrs.be</a:t>
            </a:r>
            <a:endParaRPr lang="fr-BE" sz="16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66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93772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Century Gothic" panose="020B0502020202020204" pitchFamily="34" charset="0"/>
              </a:rPr>
              <a:t>Research Funding in Belgium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pic>
        <p:nvPicPr>
          <p:cNvPr id="2050" name="Picture 2" descr="https://upload.wikimedia.org/wikipedia/commons/thumb/1/1e/BelgieGemeenschappenkaart.svg/241px-BelgieGemeenschappenkaart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5"/>
            <a:ext cx="3171275" cy="259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4"/>
          <p:cNvSpPr txBox="1">
            <a:spLocks noChangeArrowheads="1"/>
          </p:cNvSpPr>
          <p:nvPr/>
        </p:nvSpPr>
        <p:spPr bwMode="auto">
          <a:xfrm>
            <a:off x="3779912" y="1941770"/>
            <a:ext cx="23876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400" b="1" dirty="0" smtClean="0">
                <a:latin typeface="Century Gothic" pitchFamily="34" charset="0"/>
              </a:rPr>
              <a:t>3 </a:t>
            </a:r>
            <a:r>
              <a:rPr lang="fr-BE" sz="2400" b="1" dirty="0" err="1" smtClean="0">
                <a:latin typeface="Century Gothic" pitchFamily="34" charset="0"/>
              </a:rPr>
              <a:t>Communities</a:t>
            </a:r>
            <a:endParaRPr lang="fr-BE" sz="2400" b="1" dirty="0" smtClean="0">
              <a:latin typeface="Century Gothic" pitchFamily="34" charset="0"/>
            </a:endParaRPr>
          </a:p>
        </p:txBody>
      </p:sp>
      <p:sp>
        <p:nvSpPr>
          <p:cNvPr id="9" name="ZoneTexte 4"/>
          <p:cNvSpPr txBox="1">
            <a:spLocks noChangeArrowheads="1"/>
          </p:cNvSpPr>
          <p:nvPr/>
        </p:nvSpPr>
        <p:spPr bwMode="auto">
          <a:xfrm>
            <a:off x="3779912" y="3048474"/>
            <a:ext cx="2088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400" b="1" dirty="0" smtClean="0">
                <a:latin typeface="Century Gothic" pitchFamily="34" charset="0"/>
              </a:rPr>
              <a:t>3 </a:t>
            </a:r>
            <a:r>
              <a:rPr lang="fr-BE" sz="2400" b="1" dirty="0" err="1" smtClean="0">
                <a:latin typeface="Century Gothic" pitchFamily="34" charset="0"/>
              </a:rPr>
              <a:t>Regions</a:t>
            </a:r>
            <a:endParaRPr lang="fr-BE" sz="2400" b="1" dirty="0" smtClean="0">
              <a:latin typeface="Century Gothic" pitchFamily="34" charset="0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6300192" y="1776027"/>
            <a:ext cx="2555776" cy="870016"/>
            <a:chOff x="1116892" y="2996952"/>
            <a:chExt cx="2885965" cy="982416"/>
          </a:xfrm>
        </p:grpSpPr>
        <p:pic>
          <p:nvPicPr>
            <p:cNvPr id="11" name="Picture 6" descr="http://cache3.asset-cache.net/gc/512103363-chemistry-and-science-icons-gettyimages.jpg?v=1&amp;c=IWSAsset&amp;k=2&amp;d=tsH4ujdeJzULpRf7632a7WuW9lJSIxRVaEuC66E47K5RrDKc1P6i1oLuJVLJJaEO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861" b="71083"/>
            <a:stretch/>
          </p:blipFill>
          <p:spPr bwMode="auto">
            <a:xfrm>
              <a:off x="1116892" y="2996952"/>
              <a:ext cx="837704" cy="982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http://cache3.asset-cache.net/gc/512103363-chemistry-and-science-icons-gettyimages.jpg?v=1&amp;c=IWSAsset&amp;k=2&amp;d=tsH4ujdeJzULpRf7632a7WuW9lJSIxRVaEuC66E47K5RrDKc1P6i1oLuJVLJJaEO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47" t="3" r="67223" b="70593"/>
            <a:stretch/>
          </p:blipFill>
          <p:spPr bwMode="auto">
            <a:xfrm>
              <a:off x="3084948" y="3085880"/>
              <a:ext cx="917909" cy="833231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6" descr="http://cache3.asset-cache.net/gc/512103363-chemistry-and-science-icons-gettyimages.jpg?v=1&amp;c=IWSAsset&amp;k=2&amp;d=tsH4ujdeJzULpRf7632a7WuW9lJSIxRVaEuC66E47K5RrDKc1P6i1oLuJVLJJaEO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204" r="68184" b="35424"/>
            <a:stretch/>
          </p:blipFill>
          <p:spPr bwMode="auto">
            <a:xfrm>
              <a:off x="2051720" y="3068960"/>
              <a:ext cx="939701" cy="854332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Groupe 13"/>
          <p:cNvGrpSpPr/>
          <p:nvPr/>
        </p:nvGrpSpPr>
        <p:grpSpPr>
          <a:xfrm>
            <a:off x="6295138" y="2718051"/>
            <a:ext cx="2572133" cy="1033694"/>
            <a:chOff x="1125887" y="1374902"/>
            <a:chExt cx="2779676" cy="1117102"/>
          </a:xfrm>
        </p:grpSpPr>
        <p:pic>
          <p:nvPicPr>
            <p:cNvPr id="15" name="Picture 4" descr="http://cache3.asset-cache.net/gc/477714965-icon-set-energy-and-industry-gettyimages.jpg?v=1&amp;c=IWSAsset&amp;k=2&amp;d=nd08M1PjT9Bqtz%2Bz8ZNSuggRmyZUlDm4z8d22Pwrb4j92emXpjmF0AonMk89St0Y">
              <a:hlinkClick r:id="rId6"/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92" r="27159" b="75812"/>
            <a:stretch/>
          </p:blipFill>
          <p:spPr bwMode="auto">
            <a:xfrm>
              <a:off x="3131840" y="1574513"/>
              <a:ext cx="773723" cy="783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4" descr="http://cache3.asset-cache.net/gc/477714965-icon-set-energy-and-industry-gettyimages.jpg?v=1&amp;c=IWSAsset&amp;k=2&amp;d=nd08M1PjT9Bqtz%2Bz8ZNSuggRmyZUlDm4z8d22Pwrb4j92emXpjmF0AonMk89St0Y">
              <a:hlinkClick r:id="rId6"/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923" r="82948" b="32155"/>
            <a:stretch/>
          </p:blipFill>
          <p:spPr bwMode="auto">
            <a:xfrm>
              <a:off x="1125887" y="1374902"/>
              <a:ext cx="816986" cy="1098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4" descr="http://cache3.asset-cache.net/gc/477714965-icon-set-energy-and-industry-gettyimages.jpg?v=1&amp;c=IWSAsset&amp;k=2&amp;d=nd08M1PjT9Bqtz%2Bz8ZNSuggRmyZUlDm4z8d22Pwrb4j92emXpjmF0AonMk89St0Y">
              <a:hlinkClick r:id="rId6"/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497" t="33923" r="52920" b="32155"/>
            <a:stretch/>
          </p:blipFill>
          <p:spPr bwMode="auto">
            <a:xfrm>
              <a:off x="1907704" y="1393445"/>
              <a:ext cx="986154" cy="1098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ZoneTexte 4"/>
          <p:cNvSpPr txBox="1">
            <a:spLocks noChangeArrowheads="1"/>
          </p:cNvSpPr>
          <p:nvPr/>
        </p:nvSpPr>
        <p:spPr bwMode="auto">
          <a:xfrm>
            <a:off x="323527" y="802422"/>
            <a:ext cx="46502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400" b="1" dirty="0" err="1" smtClean="0">
                <a:latin typeface="Century Gothic" pitchFamily="34" charset="0"/>
              </a:rPr>
              <a:t>Belgium</a:t>
            </a:r>
            <a:r>
              <a:rPr lang="fr-BE" sz="2400" b="1" dirty="0" smtClean="0">
                <a:latin typeface="Century Gothic" pitchFamily="34" charset="0"/>
              </a:rPr>
              <a:t> </a:t>
            </a:r>
            <a:r>
              <a:rPr lang="fr-BE" sz="2400" b="1" dirty="0" err="1" smtClean="0">
                <a:latin typeface="Century Gothic" pitchFamily="34" charset="0"/>
              </a:rPr>
              <a:t>is</a:t>
            </a:r>
            <a:r>
              <a:rPr lang="fr-BE" sz="2400" b="1" dirty="0" smtClean="0">
                <a:latin typeface="Century Gothic" pitchFamily="34" charset="0"/>
              </a:rPr>
              <a:t> a </a:t>
            </a:r>
            <a:r>
              <a:rPr lang="fr-BE" sz="2400" b="1" dirty="0" err="1" smtClean="0">
                <a:latin typeface="Century Gothic" pitchFamily="34" charset="0"/>
              </a:rPr>
              <a:t>federal</a:t>
            </a:r>
            <a:r>
              <a:rPr lang="fr-BE" sz="2400" b="1" dirty="0" smtClean="0">
                <a:latin typeface="Century Gothic" pitchFamily="34" charset="0"/>
              </a:rPr>
              <a:t> state…</a:t>
            </a:r>
          </a:p>
        </p:txBody>
      </p:sp>
      <p:sp>
        <p:nvSpPr>
          <p:cNvPr id="20" name="ZoneTexte 4"/>
          <p:cNvSpPr txBox="1">
            <a:spLocks noChangeArrowheads="1"/>
          </p:cNvSpPr>
          <p:nvPr/>
        </p:nvSpPr>
        <p:spPr bwMode="auto">
          <a:xfrm>
            <a:off x="369248" y="4414252"/>
            <a:ext cx="853244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200" b="1" dirty="0" smtClean="0">
                <a:latin typeface="Century Gothic" pitchFamily="34" charset="0"/>
              </a:rPr>
              <a:t>The FNRS </a:t>
            </a:r>
            <a:r>
              <a:rPr lang="fr-BE" sz="2200" b="1" dirty="0" err="1" smtClean="0">
                <a:latin typeface="Century Gothic" pitchFamily="34" charset="0"/>
              </a:rPr>
              <a:t>funds</a:t>
            </a:r>
            <a:r>
              <a:rPr lang="fr-BE" sz="2200" b="1" dirty="0" smtClean="0">
                <a:latin typeface="Century Gothic" pitchFamily="34" charset="0"/>
              </a:rPr>
              <a:t> basic </a:t>
            </a:r>
            <a:r>
              <a:rPr lang="fr-BE" sz="2200" b="1" dirty="0" err="1" smtClean="0">
                <a:latin typeface="Century Gothic" pitchFamily="34" charset="0"/>
              </a:rPr>
              <a:t>research</a:t>
            </a:r>
            <a:r>
              <a:rPr lang="fr-BE" sz="2200" b="1" dirty="0">
                <a:latin typeface="Century Gothic" pitchFamily="34" charset="0"/>
              </a:rPr>
              <a:t> </a:t>
            </a:r>
            <a:r>
              <a:rPr lang="fr-BE" sz="2200" b="1" dirty="0" err="1" smtClean="0">
                <a:latin typeface="Century Gothic" pitchFamily="34" charset="0"/>
              </a:rPr>
              <a:t>within</a:t>
            </a:r>
            <a:r>
              <a:rPr lang="fr-BE" sz="2200" b="1" dirty="0" smtClean="0">
                <a:latin typeface="Century Gothic" pitchFamily="34" charset="0"/>
              </a:rPr>
              <a:t> the institutions </a:t>
            </a:r>
            <a:r>
              <a:rPr lang="fr-BE" sz="2200" b="1" dirty="0" err="1" smtClean="0">
                <a:latin typeface="Century Gothic" pitchFamily="34" charset="0"/>
              </a:rPr>
              <a:t>from</a:t>
            </a:r>
            <a:r>
              <a:rPr lang="fr-BE" sz="2200" b="1" dirty="0" smtClean="0">
                <a:latin typeface="Century Gothic" pitchFamily="34" charset="0"/>
              </a:rPr>
              <a:t> the French </a:t>
            </a:r>
            <a:r>
              <a:rPr lang="fr-BE" sz="2200" b="1" dirty="0" err="1" smtClean="0">
                <a:latin typeface="Century Gothic" pitchFamily="34" charset="0"/>
              </a:rPr>
              <a:t>Speaking</a:t>
            </a:r>
            <a:r>
              <a:rPr lang="fr-BE" sz="2200" b="1" dirty="0" smtClean="0">
                <a:latin typeface="Century Gothic" pitchFamily="34" charset="0"/>
              </a:rPr>
              <a:t> </a:t>
            </a:r>
            <a:r>
              <a:rPr lang="fr-BE" sz="2200" b="1" dirty="0" err="1" smtClean="0">
                <a:latin typeface="Century Gothic" pitchFamily="34" charset="0"/>
              </a:rPr>
              <a:t>Community</a:t>
            </a:r>
            <a:r>
              <a:rPr lang="fr-BE" sz="2200" b="1" dirty="0" smtClean="0">
                <a:latin typeface="Century Gothic" pitchFamily="34" charset="0"/>
              </a:rPr>
              <a:t> / </a:t>
            </a:r>
            <a:r>
              <a:rPr lang="fr-BE" sz="2200" b="1" dirty="0" err="1" smtClean="0">
                <a:latin typeface="Century Gothic" pitchFamily="34" charset="0"/>
              </a:rPr>
              <a:t>Walonnia</a:t>
            </a:r>
            <a:r>
              <a:rPr lang="fr-BE" sz="2200" b="1" dirty="0" smtClean="0">
                <a:latin typeface="Century Gothic" pitchFamily="34" charset="0"/>
              </a:rPr>
              <a:t>-Brussels </a:t>
            </a:r>
            <a:r>
              <a:rPr lang="fr-BE" sz="2200" b="1" dirty="0" err="1" smtClean="0">
                <a:latin typeface="Century Gothic" pitchFamily="34" charset="0"/>
              </a:rPr>
              <a:t>Federation</a:t>
            </a:r>
            <a:endParaRPr lang="fr-BE" sz="2200" b="1" dirty="0" smtClean="0">
              <a:latin typeface="Century Gothic" pitchFamily="34" charset="0"/>
            </a:endParaRPr>
          </a:p>
        </p:txBody>
      </p:sp>
      <p:pic>
        <p:nvPicPr>
          <p:cNvPr id="2052" name="Picture 4" descr="http://www.linergy.be/img/references/logo-ucl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537833"/>
            <a:ext cx="1428751" cy="900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www.ulb.ac.be/dre/com/docs/logo3lg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207" y="5578775"/>
            <a:ext cx="1473649" cy="813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cifful.ulg.ac.be/images/stories/logo_Ulg_blason.pn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606" y="5555915"/>
            <a:ext cx="1138410" cy="82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unamur.be/eco/economie/cerpe/cahiers/newsletter/UNamurlogo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417" y="5520193"/>
            <a:ext cx="817719" cy="906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hosting.umons.ac.be/php/biomarine/images/umonslogo.png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429" y="5660627"/>
            <a:ext cx="1500899" cy="58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upload.wikimedia.org/wikipedia/fr/7/7d/LogoUsaintlouis.jpg">
            <a:hlinkClick r:id="rId18"/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118" y="5555915"/>
            <a:ext cx="870338" cy="87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9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93772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Century Gothic" panose="020B0502020202020204" pitchFamily="34" charset="0"/>
              </a:rPr>
              <a:t>FNRS History Since 1928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pic>
        <p:nvPicPr>
          <p:cNvPr id="2050" name="Picture 2" descr="C:\Users\goolaerts\AppData\Local\Microsoft\Windows\Temporary Internet Files\Content.Outlook\ZSV14TDT\albert-i-king-of-belgiu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2735"/>
            <a:ext cx="1440160" cy="192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dmz-web2.frs-fnrs.be/FRS-FNRS/images/Histoire%20du%20FNRS/FNRS2_bi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3155772"/>
            <a:ext cx="1296144" cy="1747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s-media-cache-ak0.pinimg.com/236x/fb/20/9a/fb209a4fa8f4621177cd69e20d334965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075" y="3156908"/>
            <a:ext cx="1232203" cy="1749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wydera.de/balloon/bfm-MON.jp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312" y="3158163"/>
            <a:ext cx="1348696" cy="1747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fr.cdn.v5.futura-sciences.com/builds/images/rte/RTEmagicC_8364_premier_tour_du_monde_ballon_B_Piccard_txdam22469_9dd4e4.jp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833" y="3165237"/>
            <a:ext cx="2570618" cy="170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052735"/>
            <a:ext cx="3634235" cy="202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10" descr="https://upload.wikimedia.org/wikipedia/en/thumb/c/c6/Ilya_Prigogine.jpg/220px-Ilya_Prigogine.jpg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76" y="5022518"/>
            <a:ext cx="1139511" cy="164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http://newswire.rockefeller.edu/wp-content/uploads/2013/05/deduve_scan05-crop.jpg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022518"/>
            <a:ext cx="1207302" cy="164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http://r.llb.be/image/06/5253f40135706e5fd924e306.jpg">
            <a:hlinkClick r:id="rId16"/>
          </p:cNvPr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26" r="34084"/>
          <a:stretch/>
        </p:blipFill>
        <p:spPr bwMode="auto">
          <a:xfrm>
            <a:off x="6193015" y="5022518"/>
            <a:ext cx="1125298" cy="164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775601" y="5157192"/>
            <a:ext cx="172194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b="1" dirty="0" smtClean="0">
                <a:latin typeface="Century Gothic" panose="020B0502020202020204" pitchFamily="34" charset="0"/>
              </a:rPr>
              <a:t>1977</a:t>
            </a:r>
          </a:p>
          <a:p>
            <a:r>
              <a:rPr lang="fr-BE" sz="1200" b="1" dirty="0" smtClean="0">
                <a:solidFill>
                  <a:srgbClr val="840060"/>
                </a:solidFill>
                <a:latin typeface="Century Gothic" panose="020B0502020202020204" pitchFamily="34" charset="0"/>
              </a:rPr>
              <a:t>Dissipative structures</a:t>
            </a:r>
          </a:p>
          <a:p>
            <a:r>
              <a:rPr lang="fr-BE" sz="1200" b="1" dirty="0" err="1" smtClean="0">
                <a:solidFill>
                  <a:srgbClr val="840060"/>
                </a:solidFill>
                <a:latin typeface="Century Gothic" panose="020B0502020202020204" pitchFamily="34" charset="0"/>
              </a:rPr>
              <a:t>Complex</a:t>
            </a:r>
            <a:r>
              <a:rPr lang="fr-BE" sz="1200" b="1" dirty="0" smtClean="0">
                <a:solidFill>
                  <a:srgbClr val="840060"/>
                </a:solidFill>
                <a:latin typeface="Century Gothic" panose="020B0502020202020204" pitchFamily="34" charset="0"/>
              </a:rPr>
              <a:t> </a:t>
            </a:r>
            <a:r>
              <a:rPr lang="fr-BE" sz="1200" b="1" dirty="0" err="1" smtClean="0">
                <a:solidFill>
                  <a:srgbClr val="840060"/>
                </a:solidFill>
                <a:latin typeface="Century Gothic" panose="020B0502020202020204" pitchFamily="34" charset="0"/>
              </a:rPr>
              <a:t>systems</a:t>
            </a:r>
            <a:endParaRPr lang="fr-BE" sz="1200" b="1" dirty="0" smtClean="0">
              <a:solidFill>
                <a:srgbClr val="840060"/>
              </a:solidFill>
              <a:latin typeface="Century Gothic" panose="020B0502020202020204" pitchFamily="34" charset="0"/>
            </a:endParaRPr>
          </a:p>
          <a:p>
            <a:r>
              <a:rPr lang="fr-BE" sz="1200" b="1" dirty="0" err="1" smtClean="0">
                <a:solidFill>
                  <a:srgbClr val="840060"/>
                </a:solidFill>
                <a:latin typeface="Century Gothic" panose="020B0502020202020204" pitchFamily="34" charset="0"/>
              </a:rPr>
              <a:t>Irreversibility</a:t>
            </a:r>
            <a:endParaRPr lang="fr-BE" sz="1200" b="1" dirty="0">
              <a:solidFill>
                <a:srgbClr val="840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849444" y="5157192"/>
            <a:ext cx="12474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b="1" dirty="0" smtClean="0">
                <a:latin typeface="Century Gothic" panose="020B0502020202020204" pitchFamily="34" charset="0"/>
              </a:rPr>
              <a:t>1974</a:t>
            </a:r>
          </a:p>
          <a:p>
            <a:r>
              <a:rPr lang="en-US" sz="1200" b="1" dirty="0">
                <a:solidFill>
                  <a:srgbClr val="840060"/>
                </a:solidFill>
                <a:latin typeface="Century Gothic" panose="020B0502020202020204" pitchFamily="34" charset="0"/>
              </a:rPr>
              <a:t>structural and </a:t>
            </a:r>
            <a:endParaRPr lang="en-US" sz="1200" b="1" dirty="0" smtClean="0">
              <a:solidFill>
                <a:srgbClr val="840060"/>
              </a:solidFill>
              <a:latin typeface="Century Gothic" panose="020B0502020202020204" pitchFamily="34" charset="0"/>
            </a:endParaRPr>
          </a:p>
          <a:p>
            <a:r>
              <a:rPr lang="en-US" sz="1200" b="1" dirty="0" smtClean="0">
                <a:solidFill>
                  <a:srgbClr val="840060"/>
                </a:solidFill>
                <a:latin typeface="Century Gothic" panose="020B0502020202020204" pitchFamily="34" charset="0"/>
              </a:rPr>
              <a:t>functional </a:t>
            </a:r>
          </a:p>
          <a:p>
            <a:r>
              <a:rPr lang="en-US" sz="1200" b="1" dirty="0" smtClean="0">
                <a:solidFill>
                  <a:srgbClr val="840060"/>
                </a:solidFill>
                <a:latin typeface="Century Gothic" panose="020B0502020202020204" pitchFamily="34" charset="0"/>
              </a:rPr>
              <a:t>organization </a:t>
            </a:r>
          </a:p>
          <a:p>
            <a:r>
              <a:rPr lang="en-US" sz="1200" b="1" dirty="0" smtClean="0">
                <a:solidFill>
                  <a:srgbClr val="840060"/>
                </a:solidFill>
                <a:latin typeface="Century Gothic" panose="020B0502020202020204" pitchFamily="34" charset="0"/>
              </a:rPr>
              <a:t>of </a:t>
            </a:r>
            <a:r>
              <a:rPr lang="en-US" sz="1200" b="1" dirty="0">
                <a:solidFill>
                  <a:srgbClr val="840060"/>
                </a:solidFill>
                <a:latin typeface="Century Gothic" panose="020B0502020202020204" pitchFamily="34" charset="0"/>
              </a:rPr>
              <a:t>the cell</a:t>
            </a:r>
            <a:endParaRPr lang="fr-BE" sz="1200" b="1" dirty="0">
              <a:solidFill>
                <a:srgbClr val="840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368589" y="5169386"/>
            <a:ext cx="16482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b="1" dirty="0" smtClean="0">
                <a:latin typeface="Century Gothic" panose="020B0502020202020204" pitchFamily="34" charset="0"/>
              </a:rPr>
              <a:t>2013</a:t>
            </a:r>
          </a:p>
          <a:p>
            <a:r>
              <a:rPr lang="en-US" sz="1200" b="1" dirty="0">
                <a:solidFill>
                  <a:srgbClr val="840060"/>
                </a:solidFill>
                <a:latin typeface="Century Gothic" panose="020B0502020202020204" pitchFamily="34" charset="0"/>
              </a:rPr>
              <a:t>origin of mass of </a:t>
            </a:r>
            <a:endParaRPr lang="en-US" sz="1200" b="1" dirty="0" smtClean="0">
              <a:solidFill>
                <a:srgbClr val="840060"/>
              </a:solidFill>
              <a:latin typeface="Century Gothic" panose="020B0502020202020204" pitchFamily="34" charset="0"/>
            </a:endParaRPr>
          </a:p>
          <a:p>
            <a:r>
              <a:rPr lang="en-US" sz="1200" b="1" dirty="0" smtClean="0">
                <a:solidFill>
                  <a:srgbClr val="840060"/>
                </a:solidFill>
                <a:latin typeface="Century Gothic" panose="020B0502020202020204" pitchFamily="34" charset="0"/>
              </a:rPr>
              <a:t>subatomic </a:t>
            </a:r>
            <a:r>
              <a:rPr lang="en-US" sz="1200" b="1" dirty="0">
                <a:solidFill>
                  <a:srgbClr val="840060"/>
                </a:solidFill>
                <a:latin typeface="Century Gothic" panose="020B0502020202020204" pitchFamily="34" charset="0"/>
              </a:rPr>
              <a:t>particles</a:t>
            </a:r>
            <a:endParaRPr lang="fr-BE" sz="1200" b="1" dirty="0">
              <a:solidFill>
                <a:srgbClr val="840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91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93772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Century Gothic" panose="020B0502020202020204" pitchFamily="34" charset="0"/>
              </a:rPr>
              <a:t>FNRS: Major Facts &amp; Figures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2940" y="908720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BE" dirty="0" err="1">
                <a:latin typeface="Century Gothic" pitchFamily="34" charset="0"/>
              </a:rPr>
              <a:t>Annual</a:t>
            </a:r>
            <a:r>
              <a:rPr lang="fr-BE" dirty="0">
                <a:latin typeface="Century Gothic" pitchFamily="34" charset="0"/>
              </a:rPr>
              <a:t> budget: </a:t>
            </a:r>
            <a:r>
              <a:rPr lang="fr-BE" b="1" dirty="0">
                <a:latin typeface="Century Gothic" pitchFamily="34" charset="0"/>
              </a:rPr>
              <a:t>~</a:t>
            </a:r>
            <a:r>
              <a:rPr lang="fr-BE" b="1" dirty="0" smtClean="0">
                <a:latin typeface="Century Gothic" pitchFamily="34" charset="0"/>
              </a:rPr>
              <a:t>180 </a:t>
            </a:r>
            <a:r>
              <a:rPr lang="fr-BE" b="1" dirty="0">
                <a:latin typeface="Century Gothic" pitchFamily="34" charset="0"/>
              </a:rPr>
              <a:t>M€  </a:t>
            </a:r>
            <a:r>
              <a:rPr lang="fr-BE" dirty="0">
                <a:latin typeface="Century Gothic" pitchFamily="34" charset="0"/>
              </a:rPr>
              <a:t>(</a:t>
            </a:r>
            <a:r>
              <a:rPr lang="fr-BE" dirty="0">
                <a:latin typeface="Century Gothic"/>
                <a:ea typeface="ＭＳ Ｐゴシック" pitchFamily="64" charset="-128"/>
                <a:sym typeface="Symbol"/>
              </a:rPr>
              <a:t>90% public </a:t>
            </a:r>
            <a:r>
              <a:rPr lang="fr-BE" dirty="0" err="1">
                <a:latin typeface="Century Gothic"/>
                <a:ea typeface="ＭＳ Ｐゴシック" pitchFamily="64" charset="-128"/>
                <a:sym typeface="Symbol"/>
              </a:rPr>
              <a:t>funding</a:t>
            </a:r>
            <a:r>
              <a:rPr lang="fr-BE" dirty="0">
                <a:latin typeface="Century Gothic"/>
                <a:ea typeface="ＭＳ Ｐゴシック" pitchFamily="64" charset="-128"/>
                <a:sym typeface="Symbol"/>
              </a:rPr>
              <a:t>)</a:t>
            </a:r>
          </a:p>
          <a:p>
            <a:pPr>
              <a:defRPr/>
            </a:pPr>
            <a:endParaRPr lang="fr-BE" dirty="0" smtClean="0">
              <a:latin typeface="Century Gothic"/>
              <a:ea typeface="ＭＳ Ｐゴシック" pitchFamily="64" charset="-128"/>
              <a:sym typeface="Symbol"/>
            </a:endParaRPr>
          </a:p>
          <a:p>
            <a:pPr>
              <a:defRPr/>
            </a:pPr>
            <a:r>
              <a:rPr lang="fr-BE" dirty="0" err="1" smtClean="0">
                <a:latin typeface="Century Gothic"/>
                <a:ea typeface="ＭＳ Ｐゴシック" pitchFamily="64" charset="-128"/>
                <a:sym typeface="Symbol"/>
              </a:rPr>
              <a:t>Funding</a:t>
            </a:r>
            <a:r>
              <a:rPr lang="fr-BE" dirty="0" smtClean="0">
                <a:latin typeface="Century Gothic"/>
                <a:ea typeface="ＭＳ Ｐゴシック" pitchFamily="64" charset="-128"/>
                <a:sym typeface="Symbol"/>
              </a:rPr>
              <a:t> </a:t>
            </a:r>
            <a:r>
              <a:rPr lang="fr-BE" dirty="0">
                <a:latin typeface="Century Gothic"/>
                <a:ea typeface="ＭＳ Ｐゴシック" pitchFamily="64" charset="-128"/>
                <a:sym typeface="Symbol"/>
              </a:rPr>
              <a:t>instruments: </a:t>
            </a:r>
            <a:r>
              <a:rPr lang="fr-BE" b="1" dirty="0" err="1">
                <a:latin typeface="Century Gothic"/>
                <a:ea typeface="ＭＳ Ｐゴシック" pitchFamily="64" charset="-128"/>
                <a:sym typeface="Symbol"/>
              </a:rPr>
              <a:t>fellowships</a:t>
            </a:r>
            <a:r>
              <a:rPr lang="fr-BE" dirty="0">
                <a:latin typeface="Century Gothic"/>
                <a:ea typeface="ＭＳ Ｐゴシック" pitchFamily="64" charset="-128"/>
                <a:sym typeface="Symbol"/>
              </a:rPr>
              <a:t>, </a:t>
            </a:r>
            <a:r>
              <a:rPr lang="fr-BE" dirty="0" err="1">
                <a:latin typeface="Century Gothic"/>
                <a:ea typeface="ＭＳ Ｐゴシック" pitchFamily="64" charset="-128"/>
                <a:sym typeface="Symbol"/>
              </a:rPr>
              <a:t>grants</a:t>
            </a:r>
            <a:r>
              <a:rPr lang="fr-BE" dirty="0">
                <a:latin typeface="Century Gothic"/>
                <a:ea typeface="ＭＳ Ｐゴシック" pitchFamily="64" charset="-128"/>
                <a:sym typeface="Symbol"/>
              </a:rPr>
              <a:t>, international </a:t>
            </a:r>
            <a:r>
              <a:rPr lang="fr-BE" dirty="0" err="1" smtClean="0">
                <a:latin typeface="Century Gothic"/>
                <a:ea typeface="ＭＳ Ｐゴシック" pitchFamily="64" charset="-128"/>
                <a:sym typeface="Symbol"/>
              </a:rPr>
              <a:t>cooperation</a:t>
            </a:r>
            <a:r>
              <a:rPr lang="fr-BE" dirty="0" smtClean="0">
                <a:latin typeface="Century Gothic"/>
                <a:ea typeface="ＭＳ Ｐゴシック" pitchFamily="64" charset="-128"/>
                <a:sym typeface="Symbol"/>
              </a:rPr>
              <a:t> &amp; </a:t>
            </a:r>
            <a:r>
              <a:rPr lang="fr-BE" dirty="0" err="1" smtClean="0">
                <a:latin typeface="Century Gothic"/>
                <a:ea typeface="ＭＳ Ｐゴシック" pitchFamily="64" charset="-128"/>
                <a:sym typeface="Symbol"/>
              </a:rPr>
              <a:t>mobility</a:t>
            </a:r>
            <a:endParaRPr lang="fr-BE" dirty="0">
              <a:latin typeface="Century Gothic"/>
              <a:ea typeface="ＭＳ Ｐゴシック" pitchFamily="64" charset="-128"/>
              <a:sym typeface="Symbol"/>
            </a:endParaRPr>
          </a:p>
          <a:p>
            <a:pPr>
              <a:defRPr/>
            </a:pPr>
            <a:endParaRPr lang="fr-BE" dirty="0" smtClean="0">
              <a:latin typeface="Century Gothic"/>
              <a:ea typeface="ＭＳ Ｐゴシック" pitchFamily="64" charset="-128"/>
              <a:sym typeface="Symbol"/>
            </a:endParaRPr>
          </a:p>
          <a:p>
            <a:pPr>
              <a:defRPr/>
            </a:pPr>
            <a:r>
              <a:rPr lang="fr-BE" dirty="0" smtClean="0">
                <a:latin typeface="Century Gothic" pitchFamily="34" charset="0"/>
              </a:rPr>
              <a:t>~</a:t>
            </a:r>
            <a:r>
              <a:rPr lang="fr-BE" b="1" dirty="0">
                <a:latin typeface="Century Gothic" pitchFamily="34" charset="0"/>
              </a:rPr>
              <a:t>2.300 </a:t>
            </a:r>
            <a:r>
              <a:rPr lang="fr-BE" b="1" dirty="0" err="1" smtClean="0">
                <a:latin typeface="Century Gothic" pitchFamily="34" charset="0"/>
              </a:rPr>
              <a:t>scientists</a:t>
            </a:r>
            <a:r>
              <a:rPr lang="fr-BE" dirty="0" smtClean="0">
                <a:latin typeface="Century Gothic" pitchFamily="34" charset="0"/>
              </a:rPr>
              <a:t> (</a:t>
            </a:r>
            <a:r>
              <a:rPr lang="fr-BE" dirty="0" err="1" smtClean="0">
                <a:latin typeface="Century Gothic" pitchFamily="34" charset="0"/>
              </a:rPr>
              <a:t>from</a:t>
            </a:r>
            <a:r>
              <a:rPr lang="fr-BE" dirty="0" smtClean="0">
                <a:latin typeface="Century Gothic" pitchFamily="34" charset="0"/>
              </a:rPr>
              <a:t> </a:t>
            </a:r>
            <a:r>
              <a:rPr lang="fr-BE" dirty="0">
                <a:latin typeface="Century Gothic" pitchFamily="34" charset="0"/>
              </a:rPr>
              <a:t>PhD to </a:t>
            </a:r>
            <a:r>
              <a:rPr lang="fr-BE" dirty="0" err="1" smtClean="0">
                <a:latin typeface="Century Gothic" pitchFamily="34" charset="0"/>
              </a:rPr>
              <a:t>tenured</a:t>
            </a:r>
            <a:r>
              <a:rPr lang="fr-BE" dirty="0" smtClean="0">
                <a:latin typeface="Century Gothic" pitchFamily="34" charset="0"/>
              </a:rPr>
              <a:t>) </a:t>
            </a:r>
            <a:r>
              <a:rPr lang="fr-BE" dirty="0" err="1">
                <a:latin typeface="Century Gothic" pitchFamily="34" charset="0"/>
              </a:rPr>
              <a:t>hosted</a:t>
            </a:r>
            <a:r>
              <a:rPr lang="fr-BE" dirty="0">
                <a:latin typeface="Century Gothic" pitchFamily="34" charset="0"/>
              </a:rPr>
              <a:t> </a:t>
            </a:r>
            <a:r>
              <a:rPr lang="fr-BE" dirty="0" err="1" smtClean="0">
                <a:latin typeface="Century Gothic" pitchFamily="34" charset="0"/>
              </a:rPr>
              <a:t>within</a:t>
            </a:r>
            <a:r>
              <a:rPr lang="fr-BE" dirty="0" smtClean="0">
                <a:latin typeface="Century Gothic" pitchFamily="34" charset="0"/>
              </a:rPr>
              <a:t> the </a:t>
            </a:r>
            <a:r>
              <a:rPr lang="fr-BE" dirty="0">
                <a:latin typeface="Century Gothic" pitchFamily="34" charset="0"/>
              </a:rPr>
              <a:t>6 i</a:t>
            </a:r>
            <a:r>
              <a:rPr lang="fr-BE" dirty="0" smtClean="0">
                <a:latin typeface="Century Gothic" pitchFamily="34" charset="0"/>
              </a:rPr>
              <a:t>nstitutions</a:t>
            </a:r>
            <a:endParaRPr lang="fr-BE" dirty="0">
              <a:latin typeface="Century Gothic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51520" y="1041306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Ellipse 7"/>
          <p:cNvSpPr/>
          <p:nvPr/>
        </p:nvSpPr>
        <p:spPr>
          <a:xfrm>
            <a:off x="256064" y="1591082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Ellipse 8"/>
          <p:cNvSpPr/>
          <p:nvPr/>
        </p:nvSpPr>
        <p:spPr>
          <a:xfrm>
            <a:off x="256064" y="2132856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9" name="Rectangle 48"/>
          <p:cNvSpPr/>
          <p:nvPr/>
        </p:nvSpPr>
        <p:spPr>
          <a:xfrm>
            <a:off x="427484" y="4365104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BE" b="1" dirty="0" smtClean="0">
                <a:latin typeface="Century Gothic" pitchFamily="34" charset="0"/>
              </a:rPr>
              <a:t>2 </a:t>
            </a:r>
            <a:r>
              <a:rPr lang="fr-BE" b="1" dirty="0" err="1" smtClean="0">
                <a:latin typeface="Century Gothic" pitchFamily="34" charset="0"/>
              </a:rPr>
              <a:t>regular</a:t>
            </a:r>
            <a:r>
              <a:rPr lang="fr-BE" b="1" dirty="0" smtClean="0">
                <a:latin typeface="Century Gothic" pitchFamily="34" charset="0"/>
              </a:rPr>
              <a:t> calls / </a:t>
            </a:r>
            <a:r>
              <a:rPr lang="fr-BE" b="1" dirty="0" err="1" smtClean="0">
                <a:latin typeface="Century Gothic" pitchFamily="34" charset="0"/>
              </a:rPr>
              <a:t>Year</a:t>
            </a:r>
            <a:r>
              <a:rPr lang="fr-BE" dirty="0" smtClean="0">
                <a:latin typeface="Century Gothic" pitchFamily="34" charset="0"/>
              </a:rPr>
              <a:t>: </a:t>
            </a:r>
            <a:r>
              <a:rPr lang="fr-BE" dirty="0" err="1" smtClean="0">
                <a:latin typeface="Century Gothic" pitchFamily="34" charset="0"/>
              </a:rPr>
              <a:t>Fall</a:t>
            </a:r>
            <a:r>
              <a:rPr lang="fr-BE" dirty="0" smtClean="0">
                <a:latin typeface="Century Gothic" pitchFamily="34" charset="0"/>
              </a:rPr>
              <a:t> &amp; </a:t>
            </a:r>
            <a:r>
              <a:rPr lang="fr-BE" dirty="0" err="1" smtClean="0">
                <a:latin typeface="Century Gothic" pitchFamily="34" charset="0"/>
              </a:rPr>
              <a:t>Spring</a:t>
            </a:r>
            <a:endParaRPr lang="fr-BE" dirty="0">
              <a:latin typeface="Century Gothic"/>
              <a:ea typeface="ＭＳ Ｐゴシック" pitchFamily="64" charset="-128"/>
              <a:sym typeface="Symbol"/>
            </a:endParaRPr>
          </a:p>
          <a:p>
            <a:pPr>
              <a:defRPr/>
            </a:pPr>
            <a:endParaRPr lang="fr-BE" dirty="0" smtClean="0">
              <a:latin typeface="Century Gothic"/>
              <a:ea typeface="ＭＳ Ｐゴシック" pitchFamily="64" charset="-128"/>
              <a:sym typeface="Symbol"/>
            </a:endParaRPr>
          </a:p>
          <a:p>
            <a:pPr>
              <a:defRPr/>
            </a:pPr>
            <a:r>
              <a:rPr lang="fr-BE" b="1" dirty="0" smtClean="0">
                <a:latin typeface="Century Gothic"/>
                <a:ea typeface="ＭＳ Ｐゴシック" pitchFamily="64" charset="-128"/>
                <a:sym typeface="Symbol"/>
              </a:rPr>
              <a:t>10,000 experts </a:t>
            </a:r>
            <a:r>
              <a:rPr lang="fr-BE" dirty="0" smtClean="0">
                <a:latin typeface="Century Gothic"/>
                <a:ea typeface="ＭＳ Ｐゴシック" pitchFamily="64" charset="-128"/>
                <a:sym typeface="Symbol"/>
              </a:rPr>
              <a:t>for </a:t>
            </a:r>
            <a:r>
              <a:rPr lang="fr-BE" dirty="0" err="1" smtClean="0">
                <a:latin typeface="Century Gothic"/>
                <a:ea typeface="ＭＳ Ｐゴシック" pitchFamily="64" charset="-128"/>
                <a:sym typeface="Symbol"/>
              </a:rPr>
              <a:t>peer</a:t>
            </a:r>
            <a:r>
              <a:rPr lang="fr-BE" dirty="0" smtClean="0">
                <a:latin typeface="Century Gothic"/>
                <a:ea typeface="ＭＳ Ｐゴシック" pitchFamily="64" charset="-128"/>
                <a:sym typeface="Symbol"/>
              </a:rPr>
              <a:t> </a:t>
            </a:r>
            <a:r>
              <a:rPr lang="fr-BE" dirty="0" err="1" smtClean="0">
                <a:latin typeface="Century Gothic"/>
                <a:ea typeface="ＭＳ Ｐゴシック" pitchFamily="64" charset="-128"/>
                <a:sym typeface="Symbol"/>
              </a:rPr>
              <a:t>reviews</a:t>
            </a:r>
            <a:endParaRPr lang="fr-BE" dirty="0">
              <a:latin typeface="Century Gothic"/>
              <a:ea typeface="ＭＳ Ｐゴシック" pitchFamily="64" charset="-128"/>
              <a:sym typeface="Symbol"/>
            </a:endParaRPr>
          </a:p>
          <a:p>
            <a:pPr>
              <a:defRPr/>
            </a:pPr>
            <a:endParaRPr lang="fr-BE" dirty="0" smtClean="0">
              <a:latin typeface="Century Gothic"/>
              <a:ea typeface="ＭＳ Ｐゴシック" pitchFamily="64" charset="-128"/>
              <a:sym typeface="Symbol"/>
            </a:endParaRPr>
          </a:p>
          <a:p>
            <a:pPr>
              <a:defRPr/>
            </a:pPr>
            <a:r>
              <a:rPr lang="fr-BE" b="1" dirty="0" smtClean="0">
                <a:latin typeface="Century Gothic" pitchFamily="34" charset="0"/>
              </a:rPr>
              <a:t>4500 </a:t>
            </a:r>
            <a:r>
              <a:rPr lang="fr-BE" b="1" dirty="0" err="1" smtClean="0">
                <a:latin typeface="Century Gothic" pitchFamily="34" charset="0"/>
              </a:rPr>
              <a:t>proposals</a:t>
            </a:r>
            <a:r>
              <a:rPr lang="fr-BE" b="1" dirty="0" smtClean="0">
                <a:latin typeface="Century Gothic" pitchFamily="34" charset="0"/>
              </a:rPr>
              <a:t> </a:t>
            </a:r>
            <a:r>
              <a:rPr lang="fr-BE" dirty="0" err="1" smtClean="0">
                <a:latin typeface="Century Gothic" pitchFamily="34" charset="0"/>
              </a:rPr>
              <a:t>processed</a:t>
            </a:r>
            <a:r>
              <a:rPr lang="fr-BE" dirty="0" smtClean="0">
                <a:latin typeface="Century Gothic" pitchFamily="34" charset="0"/>
              </a:rPr>
              <a:t> / </a:t>
            </a:r>
            <a:r>
              <a:rPr lang="fr-BE" dirty="0" err="1" smtClean="0">
                <a:latin typeface="Century Gothic" pitchFamily="34" charset="0"/>
              </a:rPr>
              <a:t>year</a:t>
            </a:r>
            <a:endParaRPr lang="fr-BE" dirty="0" smtClean="0">
              <a:latin typeface="Century Gothic" pitchFamily="34" charset="0"/>
            </a:endParaRPr>
          </a:p>
          <a:p>
            <a:pPr>
              <a:defRPr/>
            </a:pPr>
            <a:endParaRPr lang="fr-BE" dirty="0">
              <a:latin typeface="Century Gothic" pitchFamily="34" charset="0"/>
            </a:endParaRPr>
          </a:p>
          <a:p>
            <a:pPr>
              <a:defRPr/>
            </a:pPr>
            <a:r>
              <a:rPr lang="fr-BE" b="1" dirty="0" smtClean="0">
                <a:latin typeface="Century Gothic" pitchFamily="34" charset="0"/>
              </a:rPr>
              <a:t>14 Scientific Panels</a:t>
            </a:r>
            <a:endParaRPr lang="fr-BE" b="1" dirty="0">
              <a:latin typeface="Century Gothic" pitchFamily="34" charset="0"/>
            </a:endParaRPr>
          </a:p>
        </p:txBody>
      </p:sp>
      <p:sp>
        <p:nvSpPr>
          <p:cNvPr id="50" name="Ellipse 49"/>
          <p:cNvSpPr/>
          <p:nvPr/>
        </p:nvSpPr>
        <p:spPr>
          <a:xfrm>
            <a:off x="256064" y="4497690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1" name="Ellipse 50"/>
          <p:cNvSpPr/>
          <p:nvPr/>
        </p:nvSpPr>
        <p:spPr>
          <a:xfrm>
            <a:off x="260608" y="5047466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2" name="Ellipse 51"/>
          <p:cNvSpPr/>
          <p:nvPr/>
        </p:nvSpPr>
        <p:spPr>
          <a:xfrm>
            <a:off x="260608" y="5589240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54" name="Connecteur en angle 53"/>
          <p:cNvCxnSpPr/>
          <p:nvPr/>
        </p:nvCxnSpPr>
        <p:spPr>
          <a:xfrm>
            <a:off x="2295148" y="2567782"/>
            <a:ext cx="288032" cy="228600"/>
          </a:xfrm>
          <a:prstGeom prst="bentConnector3">
            <a:avLst>
              <a:gd name="adj1" fmla="val -5556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en angle 59"/>
          <p:cNvCxnSpPr/>
          <p:nvPr/>
        </p:nvCxnSpPr>
        <p:spPr>
          <a:xfrm>
            <a:off x="2295148" y="3116412"/>
            <a:ext cx="288032" cy="228600"/>
          </a:xfrm>
          <a:prstGeom prst="bentConnector3">
            <a:avLst>
              <a:gd name="adj1" fmla="val -5556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en angle 60"/>
          <p:cNvCxnSpPr/>
          <p:nvPr/>
        </p:nvCxnSpPr>
        <p:spPr>
          <a:xfrm>
            <a:off x="2295148" y="3669616"/>
            <a:ext cx="288032" cy="228600"/>
          </a:xfrm>
          <a:prstGeom prst="bentConnector3">
            <a:avLst>
              <a:gd name="adj1" fmla="val -5556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3159244" y="2584281"/>
            <a:ext cx="47251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BE" b="1" dirty="0" smtClean="0">
                <a:latin typeface="Century Gothic" pitchFamily="34" charset="0"/>
              </a:rPr>
              <a:t>1.500 PhD </a:t>
            </a:r>
            <a:r>
              <a:rPr lang="fr-BE" b="1" dirty="0" err="1" smtClean="0">
                <a:latin typeface="Century Gothic" pitchFamily="34" charset="0"/>
              </a:rPr>
              <a:t>students</a:t>
            </a:r>
            <a:endParaRPr lang="fr-BE" dirty="0">
              <a:latin typeface="Century Gothic"/>
              <a:ea typeface="ＭＳ Ｐゴシック" pitchFamily="64" charset="-128"/>
              <a:sym typeface="Symbol"/>
            </a:endParaRPr>
          </a:p>
          <a:p>
            <a:pPr>
              <a:defRPr/>
            </a:pPr>
            <a:endParaRPr lang="fr-BE" dirty="0" smtClean="0">
              <a:latin typeface="Century Gothic"/>
              <a:ea typeface="ＭＳ Ｐゴシック" pitchFamily="64" charset="-128"/>
              <a:sym typeface="Symbol"/>
            </a:endParaRPr>
          </a:p>
          <a:p>
            <a:pPr>
              <a:defRPr/>
            </a:pPr>
            <a:r>
              <a:rPr lang="fr-BE" b="1" dirty="0" smtClean="0">
                <a:latin typeface="Century Gothic"/>
                <a:ea typeface="ＭＳ Ｐゴシック" pitchFamily="64" charset="-128"/>
                <a:sym typeface="Symbol"/>
              </a:rPr>
              <a:t>300 Post-docs</a:t>
            </a:r>
            <a:endParaRPr lang="fr-BE" dirty="0">
              <a:latin typeface="Century Gothic"/>
              <a:ea typeface="ＭＳ Ｐゴシック" pitchFamily="64" charset="-128"/>
              <a:sym typeface="Symbol"/>
            </a:endParaRPr>
          </a:p>
          <a:p>
            <a:pPr>
              <a:defRPr/>
            </a:pPr>
            <a:endParaRPr lang="fr-BE" dirty="0" smtClean="0">
              <a:latin typeface="Century Gothic"/>
              <a:ea typeface="ＭＳ Ｐゴシック" pitchFamily="64" charset="-128"/>
              <a:sym typeface="Symbol"/>
            </a:endParaRPr>
          </a:p>
          <a:p>
            <a:pPr>
              <a:defRPr/>
            </a:pPr>
            <a:r>
              <a:rPr lang="fr-BE" b="1" dirty="0" smtClean="0">
                <a:latin typeface="Century Gothic" pitchFamily="34" charset="0"/>
              </a:rPr>
              <a:t>400 </a:t>
            </a:r>
            <a:r>
              <a:rPr lang="fr-BE" b="1" dirty="0" err="1" smtClean="0">
                <a:latin typeface="Century Gothic" pitchFamily="34" charset="0"/>
              </a:rPr>
              <a:t>tenured</a:t>
            </a:r>
            <a:r>
              <a:rPr lang="fr-BE" b="1" dirty="0" smtClean="0">
                <a:latin typeface="Century Gothic" pitchFamily="34" charset="0"/>
              </a:rPr>
              <a:t> </a:t>
            </a:r>
            <a:endParaRPr lang="fr-BE" dirty="0">
              <a:latin typeface="Century Gothic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63095" y="6116331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317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93772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Century Gothic" panose="020B0502020202020204" pitchFamily="34" charset="0"/>
              </a:rPr>
              <a:t>FNRS Panels &amp; Nomenclature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3528" y="802422"/>
            <a:ext cx="3977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u="sng" dirty="0" smtClean="0">
                <a:solidFill>
                  <a:srgbClr val="84A9BA"/>
                </a:solidFill>
                <a:latin typeface="Century Gothic" panose="020B0502020202020204" pitchFamily="34" charset="0"/>
              </a:rPr>
              <a:t>ERC </a:t>
            </a:r>
            <a:r>
              <a:rPr lang="fr-BE" sz="2400" b="1" u="sng" dirty="0" err="1" smtClean="0">
                <a:solidFill>
                  <a:srgbClr val="84A9BA"/>
                </a:solidFill>
                <a:latin typeface="Century Gothic" panose="020B0502020202020204" pitchFamily="34" charset="0"/>
              </a:rPr>
              <a:t>based</a:t>
            </a:r>
            <a:r>
              <a:rPr lang="fr-BE" sz="2400" b="1" u="sng" dirty="0" smtClean="0">
                <a:solidFill>
                  <a:srgbClr val="84A9BA"/>
                </a:solidFill>
                <a:latin typeface="Century Gothic" panose="020B0502020202020204" pitchFamily="34" charset="0"/>
              </a:rPr>
              <a:t> nomenclature</a:t>
            </a:r>
            <a:endParaRPr lang="fr-BE" sz="2400" b="1" u="sng" dirty="0">
              <a:solidFill>
                <a:srgbClr val="84A9BA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8954" y="1259622"/>
            <a:ext cx="71287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1400" b="1" i="1" dirty="0"/>
              <a:t>http://www.frs-fnrs.be/docs/Reglement-et-documents/FRS-FNRS_Champs_descripteurs.pdf</a:t>
            </a:r>
          </a:p>
        </p:txBody>
      </p:sp>
      <p:sp>
        <p:nvSpPr>
          <p:cNvPr id="8" name="Ellipse 7"/>
          <p:cNvSpPr/>
          <p:nvPr/>
        </p:nvSpPr>
        <p:spPr>
          <a:xfrm>
            <a:off x="467544" y="1899752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ZoneTexte 4"/>
          <p:cNvSpPr txBox="1">
            <a:spLocks noChangeArrowheads="1"/>
          </p:cNvSpPr>
          <p:nvPr/>
        </p:nvSpPr>
        <p:spPr bwMode="auto">
          <a:xfrm>
            <a:off x="683568" y="1810534"/>
            <a:ext cx="38524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b="1" dirty="0" smtClean="0">
                <a:latin typeface="Century Gothic" pitchFamily="34" charset="0"/>
              </a:rPr>
              <a:t>SHS: Social Sciences  and </a:t>
            </a:r>
            <a:r>
              <a:rPr lang="fr-BE" sz="1600" b="1" dirty="0" err="1" smtClean="0">
                <a:latin typeface="Century Gothic" pitchFamily="34" charset="0"/>
              </a:rPr>
              <a:t>Humanities</a:t>
            </a:r>
            <a:endParaRPr lang="fr-BE" sz="1600" b="1" dirty="0" smtClean="0">
              <a:latin typeface="Century Gothic" pitchFamily="34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467544" y="3820136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ZoneTexte 4"/>
          <p:cNvSpPr txBox="1">
            <a:spLocks noChangeArrowheads="1"/>
          </p:cNvSpPr>
          <p:nvPr/>
        </p:nvSpPr>
        <p:spPr bwMode="auto">
          <a:xfrm>
            <a:off x="683568" y="3719488"/>
            <a:ext cx="338437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b="1" dirty="0" smtClean="0">
                <a:latin typeface="Century Gothic" pitchFamily="34" charset="0"/>
              </a:rPr>
              <a:t>SVS: </a:t>
            </a:r>
            <a:r>
              <a:rPr lang="fr-BE" sz="1600" b="1" dirty="0" err="1" smtClean="0">
                <a:latin typeface="Century Gothic" pitchFamily="34" charset="0"/>
              </a:rPr>
              <a:t>Medical</a:t>
            </a:r>
            <a:r>
              <a:rPr lang="fr-BE" sz="1600" b="1" dirty="0" smtClean="0">
                <a:latin typeface="Century Gothic" pitchFamily="34" charset="0"/>
              </a:rPr>
              <a:t> and Life Sciences</a:t>
            </a:r>
          </a:p>
        </p:txBody>
      </p:sp>
      <p:sp>
        <p:nvSpPr>
          <p:cNvPr id="12" name="Ellipse 11"/>
          <p:cNvSpPr/>
          <p:nvPr/>
        </p:nvSpPr>
        <p:spPr>
          <a:xfrm>
            <a:off x="4932040" y="1899752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ZoneTexte 4"/>
          <p:cNvSpPr txBox="1">
            <a:spLocks noChangeArrowheads="1"/>
          </p:cNvSpPr>
          <p:nvPr/>
        </p:nvSpPr>
        <p:spPr bwMode="auto">
          <a:xfrm>
            <a:off x="5148064" y="1799104"/>
            <a:ext cx="35283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b="1" dirty="0" smtClean="0">
                <a:latin typeface="Century Gothic" pitchFamily="34" charset="0"/>
              </a:rPr>
              <a:t>SEN: Exact and Natural Sciences</a:t>
            </a:r>
          </a:p>
        </p:txBody>
      </p:sp>
      <p:sp>
        <p:nvSpPr>
          <p:cNvPr id="14" name="Ellipse 13"/>
          <p:cNvSpPr/>
          <p:nvPr/>
        </p:nvSpPr>
        <p:spPr>
          <a:xfrm>
            <a:off x="1187624" y="2242582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5" name="Ellipse 14"/>
          <p:cNvSpPr/>
          <p:nvPr/>
        </p:nvSpPr>
        <p:spPr>
          <a:xfrm>
            <a:off x="1192168" y="2530614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Ellipse 15"/>
          <p:cNvSpPr/>
          <p:nvPr/>
        </p:nvSpPr>
        <p:spPr>
          <a:xfrm>
            <a:off x="1187624" y="2807216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7" name="Ellipse 16"/>
          <p:cNvSpPr/>
          <p:nvPr/>
        </p:nvSpPr>
        <p:spPr>
          <a:xfrm>
            <a:off x="1192168" y="3095248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8" name="Ellipse 17"/>
          <p:cNvSpPr/>
          <p:nvPr/>
        </p:nvSpPr>
        <p:spPr>
          <a:xfrm>
            <a:off x="1191052" y="3371850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9" name="ZoneTexte 4"/>
          <p:cNvSpPr txBox="1">
            <a:spLocks noChangeArrowheads="1"/>
          </p:cNvSpPr>
          <p:nvPr/>
        </p:nvSpPr>
        <p:spPr bwMode="auto">
          <a:xfrm>
            <a:off x="1305352" y="2154342"/>
            <a:ext cx="33843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400" dirty="0" smtClean="0">
                <a:latin typeface="Century Gothic" pitchFamily="34" charset="0"/>
              </a:rPr>
              <a:t>SHS-1: </a:t>
            </a:r>
            <a:r>
              <a:rPr lang="fr-BE" sz="1400" dirty="0" err="1" smtClean="0">
                <a:latin typeface="Century Gothic" pitchFamily="34" charset="0"/>
              </a:rPr>
              <a:t>Sociology</a:t>
            </a:r>
            <a:r>
              <a:rPr lang="fr-BE" sz="1400" dirty="0" smtClean="0">
                <a:latin typeface="Century Gothic" pitchFamily="34" charset="0"/>
              </a:rPr>
              <a:t>, </a:t>
            </a:r>
            <a:r>
              <a:rPr lang="fr-BE" sz="1400" dirty="0" err="1" smtClean="0">
                <a:latin typeface="Century Gothic" pitchFamily="34" charset="0"/>
              </a:rPr>
              <a:t>Demography</a:t>
            </a:r>
            <a:endParaRPr lang="fr-BE" sz="1400" dirty="0" smtClean="0">
              <a:latin typeface="Century Gothic" pitchFamily="34" charset="0"/>
            </a:endParaRPr>
          </a:p>
        </p:txBody>
      </p:sp>
      <p:sp>
        <p:nvSpPr>
          <p:cNvPr id="20" name="ZoneTexte 4"/>
          <p:cNvSpPr txBox="1">
            <a:spLocks noChangeArrowheads="1"/>
          </p:cNvSpPr>
          <p:nvPr/>
        </p:nvSpPr>
        <p:spPr bwMode="auto">
          <a:xfrm>
            <a:off x="1297350" y="2450291"/>
            <a:ext cx="33843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400" dirty="0" smtClean="0">
                <a:latin typeface="Century Gothic" pitchFamily="34" charset="0"/>
              </a:rPr>
              <a:t>SHS-2: Cognition, Psychology</a:t>
            </a:r>
          </a:p>
        </p:txBody>
      </p:sp>
      <p:sp>
        <p:nvSpPr>
          <p:cNvPr id="21" name="ZoneTexte 4"/>
          <p:cNvSpPr txBox="1">
            <a:spLocks noChangeArrowheads="1"/>
          </p:cNvSpPr>
          <p:nvPr/>
        </p:nvSpPr>
        <p:spPr bwMode="auto">
          <a:xfrm>
            <a:off x="1297350" y="2726893"/>
            <a:ext cx="33843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400" dirty="0" smtClean="0">
                <a:latin typeface="Century Gothic" pitchFamily="34" charset="0"/>
              </a:rPr>
              <a:t>SHS-3: </a:t>
            </a:r>
            <a:r>
              <a:rPr lang="fr-BE" sz="1400" dirty="0" err="1" smtClean="0">
                <a:latin typeface="Century Gothic" pitchFamily="34" charset="0"/>
              </a:rPr>
              <a:t>Literature</a:t>
            </a:r>
            <a:r>
              <a:rPr lang="fr-BE" sz="1400" dirty="0" smtClean="0">
                <a:latin typeface="Century Gothic" pitchFamily="34" charset="0"/>
              </a:rPr>
              <a:t>, </a:t>
            </a:r>
            <a:r>
              <a:rPr lang="fr-BE" sz="1400" dirty="0" err="1" smtClean="0">
                <a:latin typeface="Century Gothic" pitchFamily="34" charset="0"/>
              </a:rPr>
              <a:t>Philosophy</a:t>
            </a:r>
            <a:r>
              <a:rPr lang="fr-BE" sz="1400" dirty="0" smtClean="0">
                <a:latin typeface="Century Gothic" pitchFamily="34" charset="0"/>
              </a:rPr>
              <a:t>, arts</a:t>
            </a:r>
          </a:p>
        </p:txBody>
      </p:sp>
      <p:sp>
        <p:nvSpPr>
          <p:cNvPr id="22" name="ZoneTexte 4"/>
          <p:cNvSpPr txBox="1">
            <a:spLocks noChangeArrowheads="1"/>
          </p:cNvSpPr>
          <p:nvPr/>
        </p:nvSpPr>
        <p:spPr bwMode="auto">
          <a:xfrm>
            <a:off x="1297350" y="3014925"/>
            <a:ext cx="33843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400" dirty="0" smtClean="0">
                <a:latin typeface="Century Gothic" pitchFamily="34" charset="0"/>
              </a:rPr>
              <a:t>SHS-4: </a:t>
            </a:r>
            <a:r>
              <a:rPr lang="fr-BE" sz="1400" dirty="0" err="1" smtClean="0">
                <a:latin typeface="Century Gothic" pitchFamily="34" charset="0"/>
              </a:rPr>
              <a:t>Archaeology</a:t>
            </a:r>
            <a:r>
              <a:rPr lang="fr-BE" sz="1400" dirty="0" smtClean="0">
                <a:latin typeface="Century Gothic" pitchFamily="34" charset="0"/>
              </a:rPr>
              <a:t>, </a:t>
            </a:r>
            <a:r>
              <a:rPr lang="fr-BE" sz="1400" dirty="0" err="1" smtClean="0">
                <a:latin typeface="Century Gothic" pitchFamily="34" charset="0"/>
              </a:rPr>
              <a:t>History</a:t>
            </a:r>
            <a:endParaRPr lang="fr-BE" sz="1400" dirty="0" smtClean="0">
              <a:latin typeface="Century Gothic" pitchFamily="34" charset="0"/>
            </a:endParaRPr>
          </a:p>
        </p:txBody>
      </p:sp>
      <p:sp>
        <p:nvSpPr>
          <p:cNvPr id="23" name="ZoneTexte 4"/>
          <p:cNvSpPr txBox="1">
            <a:spLocks noChangeArrowheads="1"/>
          </p:cNvSpPr>
          <p:nvPr/>
        </p:nvSpPr>
        <p:spPr bwMode="auto">
          <a:xfrm>
            <a:off x="1297350" y="3291527"/>
            <a:ext cx="33843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400" dirty="0" smtClean="0">
                <a:latin typeface="Century Gothic" pitchFamily="34" charset="0"/>
              </a:rPr>
              <a:t>SHS-5: </a:t>
            </a:r>
            <a:r>
              <a:rPr lang="fr-BE" sz="1400" dirty="0" err="1" smtClean="0">
                <a:latin typeface="Century Gothic" pitchFamily="34" charset="0"/>
              </a:rPr>
              <a:t>Economics</a:t>
            </a:r>
            <a:r>
              <a:rPr lang="fr-BE" sz="1400" dirty="0" smtClean="0">
                <a:latin typeface="Century Gothic" pitchFamily="34" charset="0"/>
              </a:rPr>
              <a:t>, Law</a:t>
            </a:r>
          </a:p>
        </p:txBody>
      </p:sp>
      <p:sp>
        <p:nvSpPr>
          <p:cNvPr id="24" name="Ellipse 23"/>
          <p:cNvSpPr/>
          <p:nvPr/>
        </p:nvSpPr>
        <p:spPr>
          <a:xfrm>
            <a:off x="1141904" y="4149080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5" name="Ellipse 24"/>
          <p:cNvSpPr/>
          <p:nvPr/>
        </p:nvSpPr>
        <p:spPr>
          <a:xfrm>
            <a:off x="1146448" y="4437112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6" name="Ellipse 25"/>
          <p:cNvSpPr/>
          <p:nvPr/>
        </p:nvSpPr>
        <p:spPr>
          <a:xfrm>
            <a:off x="1141904" y="4713714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7" name="Ellipse 26"/>
          <p:cNvSpPr/>
          <p:nvPr/>
        </p:nvSpPr>
        <p:spPr>
          <a:xfrm>
            <a:off x="1146448" y="5015632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8" name="ZoneTexte 4"/>
          <p:cNvSpPr txBox="1">
            <a:spLocks noChangeArrowheads="1"/>
          </p:cNvSpPr>
          <p:nvPr/>
        </p:nvSpPr>
        <p:spPr bwMode="auto">
          <a:xfrm>
            <a:off x="1259632" y="4060840"/>
            <a:ext cx="33843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400" dirty="0" smtClean="0">
                <a:latin typeface="Century Gothic" pitchFamily="34" charset="0"/>
              </a:rPr>
              <a:t>SVS-1: </a:t>
            </a:r>
            <a:r>
              <a:rPr lang="fr-BE" sz="1400" dirty="0" err="1" smtClean="0">
                <a:latin typeface="Century Gothic" pitchFamily="34" charset="0"/>
              </a:rPr>
              <a:t>Molecular</a:t>
            </a:r>
            <a:r>
              <a:rPr lang="fr-BE" sz="1400" dirty="0" smtClean="0">
                <a:latin typeface="Century Gothic" pitchFamily="34" charset="0"/>
              </a:rPr>
              <a:t> </a:t>
            </a:r>
            <a:r>
              <a:rPr lang="fr-BE" sz="1400" dirty="0" err="1" smtClean="0">
                <a:latin typeface="Century Gothic" pitchFamily="34" charset="0"/>
              </a:rPr>
              <a:t>biology</a:t>
            </a:r>
            <a:r>
              <a:rPr lang="fr-BE" sz="1400" dirty="0" smtClean="0">
                <a:latin typeface="Century Gothic" pitchFamily="34" charset="0"/>
              </a:rPr>
              <a:t>, </a:t>
            </a:r>
            <a:r>
              <a:rPr lang="fr-BE" sz="1400" dirty="0" err="1" smtClean="0">
                <a:latin typeface="Century Gothic" pitchFamily="34" charset="0"/>
              </a:rPr>
              <a:t>Biophysics</a:t>
            </a:r>
            <a:endParaRPr lang="fr-BE" sz="1400" dirty="0" smtClean="0">
              <a:latin typeface="Century Gothic" pitchFamily="34" charset="0"/>
            </a:endParaRPr>
          </a:p>
        </p:txBody>
      </p:sp>
      <p:sp>
        <p:nvSpPr>
          <p:cNvPr id="29" name="ZoneTexte 4"/>
          <p:cNvSpPr txBox="1">
            <a:spLocks noChangeArrowheads="1"/>
          </p:cNvSpPr>
          <p:nvPr/>
        </p:nvSpPr>
        <p:spPr bwMode="auto">
          <a:xfrm>
            <a:off x="1251630" y="4356789"/>
            <a:ext cx="33843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400" dirty="0" smtClean="0">
                <a:latin typeface="Century Gothic" pitchFamily="34" charset="0"/>
              </a:rPr>
              <a:t>SVS-2: </a:t>
            </a:r>
            <a:r>
              <a:rPr lang="fr-BE" sz="1400" dirty="0" err="1" smtClean="0">
                <a:latin typeface="Century Gothic" pitchFamily="34" charset="0"/>
              </a:rPr>
              <a:t>Physiology</a:t>
            </a:r>
            <a:r>
              <a:rPr lang="fr-BE" sz="1400" dirty="0" smtClean="0">
                <a:latin typeface="Century Gothic" pitchFamily="34" charset="0"/>
              </a:rPr>
              <a:t>, </a:t>
            </a:r>
            <a:r>
              <a:rPr lang="fr-BE" sz="1400" dirty="0" err="1" smtClean="0">
                <a:latin typeface="Century Gothic" pitchFamily="34" charset="0"/>
              </a:rPr>
              <a:t>Immunology</a:t>
            </a:r>
            <a:endParaRPr lang="fr-BE" sz="1400" dirty="0" smtClean="0">
              <a:latin typeface="Century Gothic" pitchFamily="34" charset="0"/>
            </a:endParaRPr>
          </a:p>
        </p:txBody>
      </p:sp>
      <p:sp>
        <p:nvSpPr>
          <p:cNvPr id="30" name="ZoneTexte 4"/>
          <p:cNvSpPr txBox="1">
            <a:spLocks noChangeArrowheads="1"/>
          </p:cNvSpPr>
          <p:nvPr/>
        </p:nvSpPr>
        <p:spPr bwMode="auto">
          <a:xfrm>
            <a:off x="1251630" y="4633391"/>
            <a:ext cx="33843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400" dirty="0" smtClean="0">
                <a:latin typeface="Century Gothic" pitchFamily="34" charset="0"/>
              </a:rPr>
              <a:t>SVS-3: Neurosciences</a:t>
            </a:r>
          </a:p>
        </p:txBody>
      </p:sp>
      <p:sp>
        <p:nvSpPr>
          <p:cNvPr id="31" name="ZoneTexte 4"/>
          <p:cNvSpPr txBox="1">
            <a:spLocks noChangeArrowheads="1"/>
          </p:cNvSpPr>
          <p:nvPr/>
        </p:nvSpPr>
        <p:spPr bwMode="auto">
          <a:xfrm>
            <a:off x="1251630" y="4921423"/>
            <a:ext cx="454450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400" dirty="0" smtClean="0">
                <a:latin typeface="Century Gothic" pitchFamily="34" charset="0"/>
              </a:rPr>
              <a:t>SVS-4: </a:t>
            </a:r>
            <a:r>
              <a:rPr lang="fr-BE" sz="1400" dirty="0" err="1" smtClean="0">
                <a:latin typeface="Century Gothic" pitchFamily="34" charset="0"/>
              </a:rPr>
              <a:t>Aetiology</a:t>
            </a:r>
            <a:r>
              <a:rPr lang="fr-BE" sz="1400" dirty="0" smtClean="0">
                <a:latin typeface="Century Gothic" pitchFamily="34" charset="0"/>
              </a:rPr>
              <a:t>, Public </a:t>
            </a:r>
            <a:r>
              <a:rPr lang="fr-BE" sz="1400" dirty="0" err="1" smtClean="0">
                <a:latin typeface="Century Gothic" pitchFamily="34" charset="0"/>
              </a:rPr>
              <a:t>Health</a:t>
            </a:r>
            <a:r>
              <a:rPr lang="fr-BE" sz="1400" dirty="0" smtClean="0">
                <a:latin typeface="Century Gothic" pitchFamily="34" charset="0"/>
              </a:rPr>
              <a:t>, </a:t>
            </a:r>
            <a:r>
              <a:rPr lang="fr-BE" sz="1400" dirty="0" err="1" smtClean="0">
                <a:latin typeface="Century Gothic" pitchFamily="34" charset="0"/>
              </a:rPr>
              <a:t>Clinical</a:t>
            </a:r>
            <a:r>
              <a:rPr lang="fr-BE" sz="1400" dirty="0" smtClean="0">
                <a:latin typeface="Century Gothic" pitchFamily="34" charset="0"/>
              </a:rPr>
              <a:t> sciences</a:t>
            </a:r>
          </a:p>
        </p:txBody>
      </p:sp>
      <p:sp>
        <p:nvSpPr>
          <p:cNvPr id="32" name="Ellipse 31"/>
          <p:cNvSpPr/>
          <p:nvPr/>
        </p:nvSpPr>
        <p:spPr>
          <a:xfrm>
            <a:off x="5462384" y="2247384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3" name="Ellipse 32"/>
          <p:cNvSpPr/>
          <p:nvPr/>
        </p:nvSpPr>
        <p:spPr>
          <a:xfrm>
            <a:off x="5466928" y="2535416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4" name="Ellipse 33"/>
          <p:cNvSpPr/>
          <p:nvPr/>
        </p:nvSpPr>
        <p:spPr>
          <a:xfrm>
            <a:off x="5462384" y="2812018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5" name="Ellipse 34"/>
          <p:cNvSpPr/>
          <p:nvPr/>
        </p:nvSpPr>
        <p:spPr>
          <a:xfrm>
            <a:off x="5466928" y="3113936"/>
            <a:ext cx="144016" cy="144016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6" name="ZoneTexte 4"/>
          <p:cNvSpPr txBox="1">
            <a:spLocks noChangeArrowheads="1"/>
          </p:cNvSpPr>
          <p:nvPr/>
        </p:nvSpPr>
        <p:spPr bwMode="auto">
          <a:xfrm>
            <a:off x="5580112" y="2159144"/>
            <a:ext cx="35638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400" dirty="0" smtClean="0">
                <a:latin typeface="Century Gothic" pitchFamily="34" charset="0"/>
              </a:rPr>
              <a:t>SEN-1: Structure, </a:t>
            </a:r>
            <a:r>
              <a:rPr lang="fr-BE" sz="1400" dirty="0" err="1" smtClean="0">
                <a:latin typeface="Century Gothic" pitchFamily="34" charset="0"/>
              </a:rPr>
              <a:t>Fluids</a:t>
            </a:r>
            <a:r>
              <a:rPr lang="fr-BE" sz="1400" dirty="0" smtClean="0">
                <a:latin typeface="Century Gothic" pitchFamily="34" charset="0"/>
              </a:rPr>
              <a:t>, Nanosciences</a:t>
            </a:r>
          </a:p>
        </p:txBody>
      </p:sp>
      <p:sp>
        <p:nvSpPr>
          <p:cNvPr id="37" name="ZoneTexte 4"/>
          <p:cNvSpPr txBox="1">
            <a:spLocks noChangeArrowheads="1"/>
          </p:cNvSpPr>
          <p:nvPr/>
        </p:nvSpPr>
        <p:spPr bwMode="auto">
          <a:xfrm>
            <a:off x="5572110" y="2455093"/>
            <a:ext cx="33843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400" dirty="0" smtClean="0">
                <a:latin typeface="Century Gothic" pitchFamily="34" charset="0"/>
              </a:rPr>
              <a:t>SEN-2: </a:t>
            </a:r>
            <a:r>
              <a:rPr lang="fr-BE" sz="1400" dirty="0" err="1" smtClean="0">
                <a:latin typeface="Century Gothic" pitchFamily="34" charset="0"/>
              </a:rPr>
              <a:t>Mathematics</a:t>
            </a:r>
            <a:r>
              <a:rPr lang="fr-BE" sz="1400" dirty="0" smtClean="0">
                <a:latin typeface="Century Gothic" pitchFamily="34" charset="0"/>
              </a:rPr>
              <a:t>, </a:t>
            </a:r>
            <a:r>
              <a:rPr lang="fr-BE" sz="1400" dirty="0" err="1" smtClean="0">
                <a:latin typeface="Century Gothic" pitchFamily="34" charset="0"/>
              </a:rPr>
              <a:t>Physics</a:t>
            </a:r>
            <a:endParaRPr lang="fr-BE" sz="1400" dirty="0" smtClean="0">
              <a:latin typeface="Century Gothic" pitchFamily="34" charset="0"/>
            </a:endParaRPr>
          </a:p>
        </p:txBody>
      </p:sp>
      <p:sp>
        <p:nvSpPr>
          <p:cNvPr id="38" name="ZoneTexte 4"/>
          <p:cNvSpPr txBox="1">
            <a:spLocks noChangeArrowheads="1"/>
          </p:cNvSpPr>
          <p:nvPr/>
        </p:nvSpPr>
        <p:spPr bwMode="auto">
          <a:xfrm>
            <a:off x="5572110" y="2731695"/>
            <a:ext cx="33843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400" dirty="0" smtClean="0">
                <a:latin typeface="Century Gothic" pitchFamily="34" charset="0"/>
              </a:rPr>
              <a:t>SEN-3: Computer sciences</a:t>
            </a:r>
          </a:p>
        </p:txBody>
      </p:sp>
      <p:sp>
        <p:nvSpPr>
          <p:cNvPr id="39" name="ZoneTexte 4"/>
          <p:cNvSpPr txBox="1">
            <a:spLocks noChangeArrowheads="1"/>
          </p:cNvSpPr>
          <p:nvPr/>
        </p:nvSpPr>
        <p:spPr bwMode="auto">
          <a:xfrm>
            <a:off x="5572110" y="3019727"/>
            <a:ext cx="33843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400" dirty="0" smtClean="0">
                <a:latin typeface="Century Gothic" pitchFamily="34" charset="0"/>
              </a:rPr>
              <a:t>SEN-4: Natural sciences</a:t>
            </a:r>
          </a:p>
        </p:txBody>
      </p:sp>
      <p:sp>
        <p:nvSpPr>
          <p:cNvPr id="40" name="Ellipse 39"/>
          <p:cNvSpPr/>
          <p:nvPr/>
        </p:nvSpPr>
        <p:spPr>
          <a:xfrm>
            <a:off x="4932040" y="3830192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1" name="ZoneTexte 4"/>
          <p:cNvSpPr txBox="1">
            <a:spLocks noChangeArrowheads="1"/>
          </p:cNvSpPr>
          <p:nvPr/>
        </p:nvSpPr>
        <p:spPr bwMode="auto">
          <a:xfrm>
            <a:off x="5148064" y="3729544"/>
            <a:ext cx="3744416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b="1" dirty="0" smtClean="0">
                <a:latin typeface="Century Gothic" pitchFamily="34" charset="0"/>
              </a:rPr>
              <a:t>IDR: FORESIGHT</a:t>
            </a:r>
          </a:p>
          <a:p>
            <a:pPr marL="0" indent="0" eaLnBrk="1" hangingPunct="1">
              <a:spcAft>
                <a:spcPts val="600"/>
              </a:spcAft>
            </a:pPr>
            <a:r>
              <a:rPr lang="en-US" sz="1400" i="1" dirty="0" smtClean="0">
                <a:latin typeface="Century Gothic" pitchFamily="34" charset="0"/>
              </a:rPr>
              <a:t>Research </a:t>
            </a:r>
            <a:r>
              <a:rPr lang="en-US" sz="1400" i="1" dirty="0">
                <a:latin typeface="Century Gothic" pitchFamily="34" charset="0"/>
              </a:rPr>
              <a:t>project aiming at addressing a problem related to sustainable </a:t>
            </a:r>
            <a:r>
              <a:rPr lang="en-US" sz="1400" i="1" dirty="0" smtClean="0">
                <a:latin typeface="Century Gothic" pitchFamily="34" charset="0"/>
              </a:rPr>
              <a:t>development</a:t>
            </a:r>
            <a:endParaRPr lang="en-US" sz="1400" i="1" dirty="0">
              <a:latin typeface="Century Gothic" pitchFamily="34" charset="0"/>
            </a:endParaRPr>
          </a:p>
        </p:txBody>
      </p:sp>
      <p:sp>
        <p:nvSpPr>
          <p:cNvPr id="42" name="ZoneTexte 4"/>
          <p:cNvSpPr txBox="1">
            <a:spLocks noChangeArrowheads="1"/>
          </p:cNvSpPr>
          <p:nvPr/>
        </p:nvSpPr>
        <p:spPr bwMode="auto">
          <a:xfrm>
            <a:off x="358954" y="5502344"/>
            <a:ext cx="45730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b="1" dirty="0" err="1" smtClean="0">
                <a:latin typeface="Century Gothic" pitchFamily="34" charset="0"/>
              </a:rPr>
              <a:t>Each</a:t>
            </a:r>
            <a:r>
              <a:rPr lang="fr-BE" sz="2000" b="1" dirty="0" smtClean="0">
                <a:latin typeface="Century Gothic" pitchFamily="34" charset="0"/>
              </a:rPr>
              <a:t> panel </a:t>
            </a:r>
            <a:r>
              <a:rPr lang="fr-BE" sz="2000" b="1" dirty="0" err="1" smtClean="0">
                <a:latin typeface="Century Gothic" pitchFamily="34" charset="0"/>
              </a:rPr>
              <a:t>is</a:t>
            </a:r>
            <a:r>
              <a:rPr lang="fr-BE" sz="2000" b="1" dirty="0" smtClean="0">
                <a:latin typeface="Century Gothic" pitchFamily="34" charset="0"/>
              </a:rPr>
              <a:t> </a:t>
            </a:r>
            <a:r>
              <a:rPr lang="fr-BE" sz="2000" b="1" dirty="0" err="1" smtClean="0">
                <a:latin typeface="Century Gothic" pitchFamily="34" charset="0"/>
              </a:rPr>
              <a:t>composed</a:t>
            </a:r>
            <a:r>
              <a:rPr lang="fr-BE" sz="2000" b="1" dirty="0" smtClean="0">
                <a:latin typeface="Century Gothic" pitchFamily="34" charset="0"/>
              </a:rPr>
              <a:t> as </a:t>
            </a:r>
            <a:r>
              <a:rPr lang="fr-BE" sz="2000" b="1" dirty="0" err="1" smtClean="0">
                <a:latin typeface="Century Gothic" pitchFamily="34" charset="0"/>
              </a:rPr>
              <a:t>follows</a:t>
            </a:r>
            <a:r>
              <a:rPr lang="fr-BE" sz="2000" b="1" dirty="0" smtClean="0">
                <a:latin typeface="Century Gothic" pitchFamily="34" charset="0"/>
              </a:rPr>
              <a:t>:</a:t>
            </a:r>
          </a:p>
        </p:txBody>
      </p:sp>
      <p:sp>
        <p:nvSpPr>
          <p:cNvPr id="43" name="ZoneTexte 4"/>
          <p:cNvSpPr txBox="1">
            <a:spLocks noChangeArrowheads="1"/>
          </p:cNvSpPr>
          <p:nvPr/>
        </p:nvSpPr>
        <p:spPr bwMode="auto">
          <a:xfrm>
            <a:off x="415008" y="6059006"/>
            <a:ext cx="28706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b="1" dirty="0" smtClean="0">
                <a:solidFill>
                  <a:srgbClr val="6953EB"/>
                </a:solidFill>
                <a:latin typeface="Century Gothic" pitchFamily="34" charset="0"/>
              </a:rPr>
              <a:t>1 </a:t>
            </a:r>
            <a:r>
              <a:rPr lang="fr-BE" sz="2000" b="1" dirty="0" err="1" smtClean="0">
                <a:solidFill>
                  <a:srgbClr val="6953EB"/>
                </a:solidFill>
                <a:latin typeface="Century Gothic" pitchFamily="34" charset="0"/>
              </a:rPr>
              <a:t>President</a:t>
            </a:r>
            <a:r>
              <a:rPr lang="fr-BE" sz="2000" b="1" dirty="0" smtClean="0">
                <a:solidFill>
                  <a:srgbClr val="6953EB"/>
                </a:solidFill>
                <a:latin typeface="Century Gothic" pitchFamily="34" charset="0"/>
              </a:rPr>
              <a:t> </a:t>
            </a:r>
            <a:r>
              <a:rPr lang="fr-BE" sz="1600" dirty="0" err="1" smtClean="0">
                <a:latin typeface="Century Gothic" pitchFamily="34" charset="0"/>
              </a:rPr>
              <a:t>outside</a:t>
            </a:r>
            <a:r>
              <a:rPr lang="fr-BE" sz="1600" dirty="0" smtClean="0">
                <a:latin typeface="Century Gothic" pitchFamily="34" charset="0"/>
              </a:rPr>
              <a:t> WBF</a:t>
            </a:r>
          </a:p>
        </p:txBody>
      </p:sp>
      <p:sp>
        <p:nvSpPr>
          <p:cNvPr id="44" name="ZoneTexte 4"/>
          <p:cNvSpPr txBox="1">
            <a:spLocks noChangeArrowheads="1"/>
          </p:cNvSpPr>
          <p:nvPr/>
        </p:nvSpPr>
        <p:spPr bwMode="auto">
          <a:xfrm>
            <a:off x="3285612" y="6070436"/>
            <a:ext cx="55348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b="1" dirty="0" smtClean="0">
                <a:solidFill>
                  <a:srgbClr val="6953EB"/>
                </a:solidFill>
                <a:latin typeface="Century Gothic" pitchFamily="34" charset="0"/>
              </a:rPr>
              <a:t>12 </a:t>
            </a:r>
            <a:r>
              <a:rPr lang="fr-BE" sz="2000" b="1" dirty="0" err="1" smtClean="0">
                <a:solidFill>
                  <a:srgbClr val="6953EB"/>
                </a:solidFill>
                <a:latin typeface="Century Gothic" pitchFamily="34" charset="0"/>
              </a:rPr>
              <a:t>members</a:t>
            </a:r>
            <a:r>
              <a:rPr lang="fr-BE" sz="2000" b="1" dirty="0" smtClean="0">
                <a:solidFill>
                  <a:srgbClr val="6953EB"/>
                </a:solidFill>
                <a:latin typeface="Century Gothic" pitchFamily="34" charset="0"/>
              </a:rPr>
              <a:t> </a:t>
            </a:r>
            <a:r>
              <a:rPr lang="fr-BE" sz="1600" dirty="0" err="1" smtClean="0">
                <a:latin typeface="Century Gothic" pitchFamily="34" charset="0"/>
              </a:rPr>
              <a:t>with</a:t>
            </a:r>
            <a:r>
              <a:rPr lang="fr-BE" sz="1600" dirty="0" smtClean="0">
                <a:latin typeface="Century Gothic" pitchFamily="34" charset="0"/>
              </a:rPr>
              <a:t> a minimum of 2/3 </a:t>
            </a:r>
            <a:r>
              <a:rPr lang="fr-BE" sz="1600" dirty="0" err="1" smtClean="0">
                <a:latin typeface="Century Gothic" pitchFamily="34" charset="0"/>
              </a:rPr>
              <a:t>foreigners</a:t>
            </a:r>
            <a:endParaRPr lang="fr-BE" sz="16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85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93772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Century Gothic" panose="020B0502020202020204" pitchFamily="34" charset="0"/>
              </a:rPr>
              <a:t>Calls &amp; Opportunities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11560" y="2757334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ZoneTexte 4"/>
          <p:cNvSpPr txBox="1">
            <a:spLocks noChangeArrowheads="1"/>
          </p:cNvSpPr>
          <p:nvPr/>
        </p:nvSpPr>
        <p:spPr bwMode="auto">
          <a:xfrm>
            <a:off x="827584" y="2610966"/>
            <a:ext cx="2016224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dirty="0" smtClean="0">
                <a:latin typeface="Century Gothic" pitchFamily="34" charset="0"/>
              </a:rPr>
              <a:t>Aspirants</a:t>
            </a:r>
          </a:p>
          <a:p>
            <a:pPr marL="0" indent="0" eaLnBrk="1" hangingPunct="1">
              <a:spcAft>
                <a:spcPts val="600"/>
              </a:spcAft>
            </a:pPr>
            <a:r>
              <a:rPr lang="fr-BE" sz="2000" dirty="0" smtClean="0">
                <a:latin typeface="Century Gothic" pitchFamily="34" charset="0"/>
              </a:rPr>
              <a:t>PhD </a:t>
            </a:r>
            <a:r>
              <a:rPr lang="fr-BE" sz="2000" dirty="0" err="1" smtClean="0">
                <a:latin typeface="Century Gothic" pitchFamily="34" charset="0"/>
              </a:rPr>
              <a:t>students</a:t>
            </a:r>
            <a:endParaRPr lang="fr-BE" sz="2000" dirty="0" smtClean="0">
              <a:latin typeface="Century Gothic" pitchFamily="34" charset="0"/>
            </a:endParaRPr>
          </a:p>
        </p:txBody>
      </p:sp>
      <p:sp>
        <p:nvSpPr>
          <p:cNvPr id="9" name="ZoneTexte 4"/>
          <p:cNvSpPr txBox="1">
            <a:spLocks noChangeArrowheads="1"/>
          </p:cNvSpPr>
          <p:nvPr/>
        </p:nvSpPr>
        <p:spPr bwMode="auto">
          <a:xfrm>
            <a:off x="827584" y="3324106"/>
            <a:ext cx="14041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b="1" i="1" dirty="0" smtClean="0">
                <a:latin typeface="Century Gothic" pitchFamily="34" charset="0"/>
              </a:rPr>
              <a:t>4yrs</a:t>
            </a:r>
          </a:p>
        </p:txBody>
      </p:sp>
      <p:sp>
        <p:nvSpPr>
          <p:cNvPr id="10" name="Ellipse 9"/>
          <p:cNvSpPr/>
          <p:nvPr/>
        </p:nvSpPr>
        <p:spPr>
          <a:xfrm>
            <a:off x="611560" y="3837454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ZoneTexte 4"/>
          <p:cNvSpPr txBox="1">
            <a:spLocks noChangeArrowheads="1"/>
          </p:cNvSpPr>
          <p:nvPr/>
        </p:nvSpPr>
        <p:spPr bwMode="auto">
          <a:xfrm>
            <a:off x="827584" y="3691086"/>
            <a:ext cx="303272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dirty="0" smtClean="0">
                <a:latin typeface="Century Gothic" pitchFamily="34" charset="0"/>
              </a:rPr>
              <a:t>Chargés de recherche</a:t>
            </a:r>
          </a:p>
          <a:p>
            <a:pPr marL="0" indent="0" eaLnBrk="1" hangingPunct="1">
              <a:spcAft>
                <a:spcPts val="600"/>
              </a:spcAft>
            </a:pPr>
            <a:r>
              <a:rPr lang="fr-BE" sz="2000" dirty="0" smtClean="0">
                <a:latin typeface="Century Gothic" pitchFamily="34" charset="0"/>
              </a:rPr>
              <a:t>Post-docs</a:t>
            </a:r>
          </a:p>
        </p:txBody>
      </p:sp>
      <p:sp>
        <p:nvSpPr>
          <p:cNvPr id="12" name="ZoneTexte 4"/>
          <p:cNvSpPr txBox="1">
            <a:spLocks noChangeArrowheads="1"/>
          </p:cNvSpPr>
          <p:nvPr/>
        </p:nvSpPr>
        <p:spPr bwMode="auto">
          <a:xfrm>
            <a:off x="827584" y="4373448"/>
            <a:ext cx="14041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b="1" i="1" dirty="0" smtClean="0">
                <a:latin typeface="Century Gothic" pitchFamily="34" charset="0"/>
              </a:rPr>
              <a:t>3yrs in 6yrs</a:t>
            </a:r>
          </a:p>
        </p:txBody>
      </p:sp>
      <p:sp>
        <p:nvSpPr>
          <p:cNvPr id="13" name="Ellipse 12"/>
          <p:cNvSpPr/>
          <p:nvPr/>
        </p:nvSpPr>
        <p:spPr>
          <a:xfrm>
            <a:off x="611560" y="4946000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4" name="ZoneTexte 4"/>
          <p:cNvSpPr txBox="1">
            <a:spLocks noChangeArrowheads="1"/>
          </p:cNvSpPr>
          <p:nvPr/>
        </p:nvSpPr>
        <p:spPr bwMode="auto">
          <a:xfrm>
            <a:off x="827584" y="4799632"/>
            <a:ext cx="303272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dirty="0" smtClean="0">
                <a:latin typeface="Century Gothic" pitchFamily="34" charset="0"/>
              </a:rPr>
              <a:t>Chercheurs qualifiés</a:t>
            </a:r>
          </a:p>
          <a:p>
            <a:pPr marL="0" indent="0" eaLnBrk="1" hangingPunct="1">
              <a:spcAft>
                <a:spcPts val="600"/>
              </a:spcAft>
            </a:pPr>
            <a:r>
              <a:rPr lang="fr-BE" sz="2000" dirty="0" err="1" smtClean="0">
                <a:latin typeface="Century Gothic" pitchFamily="34" charset="0"/>
              </a:rPr>
              <a:t>Research</a:t>
            </a:r>
            <a:r>
              <a:rPr lang="fr-BE" sz="2000" dirty="0" smtClean="0">
                <a:latin typeface="Century Gothic" pitchFamily="34" charset="0"/>
              </a:rPr>
              <a:t> </a:t>
            </a:r>
            <a:r>
              <a:rPr lang="fr-BE" sz="2000" dirty="0" err="1" smtClean="0">
                <a:latin typeface="Century Gothic" pitchFamily="34" charset="0"/>
              </a:rPr>
              <a:t>associates</a:t>
            </a:r>
            <a:endParaRPr lang="fr-BE" sz="2000" dirty="0" smtClean="0">
              <a:latin typeface="Century Gothic" pitchFamily="34" charset="0"/>
            </a:endParaRPr>
          </a:p>
        </p:txBody>
      </p:sp>
      <p:sp>
        <p:nvSpPr>
          <p:cNvPr id="15" name="ZoneTexte 4"/>
          <p:cNvSpPr txBox="1">
            <a:spLocks noChangeArrowheads="1"/>
          </p:cNvSpPr>
          <p:nvPr/>
        </p:nvSpPr>
        <p:spPr bwMode="auto">
          <a:xfrm>
            <a:off x="827584" y="5554002"/>
            <a:ext cx="20162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b="1" i="1" dirty="0" smtClean="0">
                <a:latin typeface="Century Gothic" pitchFamily="34" charset="0"/>
              </a:rPr>
              <a:t>Tenure position</a:t>
            </a:r>
          </a:p>
        </p:txBody>
      </p:sp>
      <p:sp>
        <p:nvSpPr>
          <p:cNvPr id="17" name="Ellipse 16"/>
          <p:cNvSpPr/>
          <p:nvPr/>
        </p:nvSpPr>
        <p:spPr>
          <a:xfrm>
            <a:off x="5542394" y="2727618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8" name="ZoneTexte 4"/>
          <p:cNvSpPr txBox="1">
            <a:spLocks noChangeArrowheads="1"/>
          </p:cNvSpPr>
          <p:nvPr/>
        </p:nvSpPr>
        <p:spPr bwMode="auto">
          <a:xfrm>
            <a:off x="5758418" y="2581250"/>
            <a:ext cx="31340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dirty="0" smtClean="0">
                <a:latin typeface="Century Gothic" pitchFamily="34" charset="0"/>
              </a:rPr>
              <a:t>Staff: </a:t>
            </a:r>
            <a:r>
              <a:rPr lang="fr-BE" sz="2000" dirty="0" err="1" smtClean="0">
                <a:latin typeface="Century Gothic" pitchFamily="34" charset="0"/>
              </a:rPr>
              <a:t>selected</a:t>
            </a:r>
            <a:r>
              <a:rPr lang="fr-BE" sz="2000" dirty="0" smtClean="0">
                <a:latin typeface="Century Gothic" pitchFamily="34" charset="0"/>
              </a:rPr>
              <a:t> by the PI</a:t>
            </a:r>
          </a:p>
        </p:txBody>
      </p:sp>
      <p:sp>
        <p:nvSpPr>
          <p:cNvPr id="19" name="Ellipse 18"/>
          <p:cNvSpPr/>
          <p:nvPr/>
        </p:nvSpPr>
        <p:spPr>
          <a:xfrm>
            <a:off x="5542394" y="5055810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0" name="ZoneTexte 4"/>
          <p:cNvSpPr txBox="1">
            <a:spLocks noChangeArrowheads="1"/>
          </p:cNvSpPr>
          <p:nvPr/>
        </p:nvSpPr>
        <p:spPr bwMode="auto">
          <a:xfrm>
            <a:off x="5758418" y="4909442"/>
            <a:ext cx="19442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dirty="0" smtClean="0">
                <a:latin typeface="Century Gothic" pitchFamily="34" charset="0"/>
              </a:rPr>
              <a:t>Consumables</a:t>
            </a:r>
          </a:p>
        </p:txBody>
      </p:sp>
      <p:sp>
        <p:nvSpPr>
          <p:cNvPr id="21" name="Ellipse 20"/>
          <p:cNvSpPr/>
          <p:nvPr/>
        </p:nvSpPr>
        <p:spPr>
          <a:xfrm>
            <a:off x="5542394" y="5548436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2" name="ZoneTexte 4"/>
          <p:cNvSpPr txBox="1">
            <a:spLocks noChangeArrowheads="1"/>
          </p:cNvSpPr>
          <p:nvPr/>
        </p:nvSpPr>
        <p:spPr bwMode="auto">
          <a:xfrm>
            <a:off x="5758418" y="5402068"/>
            <a:ext cx="16561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dirty="0" smtClean="0">
                <a:latin typeface="Century Gothic" pitchFamily="34" charset="0"/>
              </a:rPr>
              <a:t>Equipment</a:t>
            </a:r>
          </a:p>
        </p:txBody>
      </p:sp>
      <p:sp>
        <p:nvSpPr>
          <p:cNvPr id="31" name="ZoneTexte 4"/>
          <p:cNvSpPr txBox="1">
            <a:spLocks noChangeArrowheads="1"/>
          </p:cNvSpPr>
          <p:nvPr/>
        </p:nvSpPr>
        <p:spPr bwMode="auto">
          <a:xfrm>
            <a:off x="5951582" y="3056270"/>
            <a:ext cx="149731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dirty="0" smtClean="0">
                <a:latin typeface="Century Gothic" pitchFamily="34" charset="0"/>
              </a:rPr>
              <a:t>PhD </a:t>
            </a:r>
            <a:r>
              <a:rPr lang="fr-BE" sz="1600" dirty="0" err="1" smtClean="0">
                <a:latin typeface="Century Gothic" pitchFamily="34" charset="0"/>
              </a:rPr>
              <a:t>students</a:t>
            </a:r>
            <a:endParaRPr lang="fr-BE" sz="1600" dirty="0" smtClean="0">
              <a:latin typeface="Century Gothic" pitchFamily="34" charset="0"/>
            </a:endParaRPr>
          </a:p>
        </p:txBody>
      </p:sp>
      <p:sp>
        <p:nvSpPr>
          <p:cNvPr id="32" name="ZoneTexte 4"/>
          <p:cNvSpPr txBox="1">
            <a:spLocks noChangeArrowheads="1"/>
          </p:cNvSpPr>
          <p:nvPr/>
        </p:nvSpPr>
        <p:spPr bwMode="auto">
          <a:xfrm>
            <a:off x="5959584" y="3466832"/>
            <a:ext cx="149731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dirty="0" smtClean="0">
                <a:latin typeface="Century Gothic" pitchFamily="34" charset="0"/>
              </a:rPr>
              <a:t>Post-docs</a:t>
            </a:r>
          </a:p>
        </p:txBody>
      </p:sp>
      <p:sp>
        <p:nvSpPr>
          <p:cNvPr id="33" name="ZoneTexte 4"/>
          <p:cNvSpPr txBox="1">
            <a:spLocks noChangeArrowheads="1"/>
          </p:cNvSpPr>
          <p:nvPr/>
        </p:nvSpPr>
        <p:spPr bwMode="auto">
          <a:xfrm>
            <a:off x="5951582" y="3898880"/>
            <a:ext cx="21088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dirty="0" err="1" smtClean="0">
                <a:latin typeface="Century Gothic" pitchFamily="34" charset="0"/>
              </a:rPr>
              <a:t>Mobility</a:t>
            </a:r>
            <a:r>
              <a:rPr lang="fr-BE" sz="1600" dirty="0" smtClean="0">
                <a:latin typeface="Century Gothic" pitchFamily="34" charset="0"/>
              </a:rPr>
              <a:t> Post-docs</a:t>
            </a:r>
          </a:p>
        </p:txBody>
      </p:sp>
      <p:sp>
        <p:nvSpPr>
          <p:cNvPr id="34" name="Ellipse 33"/>
          <p:cNvSpPr/>
          <p:nvPr/>
        </p:nvSpPr>
        <p:spPr>
          <a:xfrm>
            <a:off x="5868144" y="3181900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5" name="Ellipse 34"/>
          <p:cNvSpPr/>
          <p:nvPr/>
        </p:nvSpPr>
        <p:spPr>
          <a:xfrm>
            <a:off x="5868144" y="3587660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6" name="Ellipse 35"/>
          <p:cNvSpPr/>
          <p:nvPr/>
        </p:nvSpPr>
        <p:spPr>
          <a:xfrm>
            <a:off x="5868144" y="4019708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7" name="ZoneTexte 4"/>
          <p:cNvSpPr txBox="1">
            <a:spLocks noChangeArrowheads="1"/>
          </p:cNvSpPr>
          <p:nvPr/>
        </p:nvSpPr>
        <p:spPr bwMode="auto">
          <a:xfrm>
            <a:off x="847954" y="825282"/>
            <a:ext cx="341315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b="1" dirty="0" smtClean="0">
                <a:latin typeface="Century Gothic" pitchFamily="34" charset="0"/>
              </a:rPr>
              <a:t>Call for </a:t>
            </a:r>
            <a:r>
              <a:rPr lang="fr-BE" sz="2000" b="1" dirty="0" err="1" smtClean="0">
                <a:latin typeface="Century Gothic" pitchFamily="34" charset="0"/>
              </a:rPr>
              <a:t>Fellowships</a:t>
            </a:r>
            <a:endParaRPr lang="fr-BE" sz="2000" b="1" dirty="0" smtClean="0">
              <a:latin typeface="Century Gothic" pitchFamily="34" charset="0"/>
            </a:endParaRPr>
          </a:p>
          <a:p>
            <a:pPr marL="0" indent="0" eaLnBrk="1" hangingPunct="1">
              <a:spcAft>
                <a:spcPts val="600"/>
              </a:spcAft>
            </a:pPr>
            <a:r>
              <a:rPr lang="fr-BE" sz="1400" b="1" dirty="0" err="1" smtClean="0">
                <a:latin typeface="Century Gothic" pitchFamily="34" charset="0"/>
              </a:rPr>
              <a:t>Opening</a:t>
            </a:r>
            <a:r>
              <a:rPr lang="fr-BE" sz="1400" b="1" dirty="0" smtClean="0">
                <a:latin typeface="Century Gothic" pitchFamily="34" charset="0"/>
              </a:rPr>
              <a:t>: </a:t>
            </a:r>
            <a:r>
              <a:rPr lang="fr-BE" sz="1400" b="1" dirty="0" err="1" smtClean="0">
                <a:latin typeface="Century Gothic" pitchFamily="34" charset="0"/>
              </a:rPr>
              <a:t>December</a:t>
            </a:r>
            <a:endParaRPr lang="fr-BE" sz="1400" b="1" dirty="0" smtClean="0">
              <a:latin typeface="Century Gothic" pitchFamily="34" charset="0"/>
            </a:endParaRPr>
          </a:p>
          <a:p>
            <a:pPr marL="0" indent="0" eaLnBrk="1" hangingPunct="1">
              <a:spcAft>
                <a:spcPts val="600"/>
              </a:spcAft>
            </a:pPr>
            <a:r>
              <a:rPr lang="fr-BE" sz="1400" b="1" dirty="0" err="1" smtClean="0">
                <a:latin typeface="Century Gothic" pitchFamily="34" charset="0"/>
              </a:rPr>
              <a:t>Closure</a:t>
            </a:r>
            <a:r>
              <a:rPr lang="fr-BE" sz="1400" b="1" dirty="0" smtClean="0">
                <a:latin typeface="Century Gothic" pitchFamily="34" charset="0"/>
              </a:rPr>
              <a:t>: </a:t>
            </a:r>
            <a:r>
              <a:rPr lang="fr-BE" sz="1400" b="1" dirty="0" err="1" smtClean="0">
                <a:latin typeface="Century Gothic" pitchFamily="34" charset="0"/>
              </a:rPr>
              <a:t>February</a:t>
            </a:r>
            <a:endParaRPr lang="fr-BE" sz="1400" b="1" dirty="0" smtClean="0">
              <a:latin typeface="Century Gothic" pitchFamily="34" charset="0"/>
            </a:endParaRPr>
          </a:p>
          <a:p>
            <a:pPr marL="0" indent="0" eaLnBrk="1" hangingPunct="1">
              <a:spcAft>
                <a:spcPts val="600"/>
              </a:spcAft>
            </a:pPr>
            <a:r>
              <a:rPr lang="fr-BE" sz="1400" b="1" dirty="0" smtClean="0">
                <a:latin typeface="Century Gothic" pitchFamily="34" charset="0"/>
              </a:rPr>
              <a:t>Panels: May-</a:t>
            </a:r>
            <a:r>
              <a:rPr lang="fr-BE" sz="1400" b="1" dirty="0" err="1" smtClean="0">
                <a:latin typeface="Century Gothic" pitchFamily="34" charset="0"/>
              </a:rPr>
              <a:t>June</a:t>
            </a:r>
            <a:endParaRPr lang="fr-BE" sz="1400" b="1" dirty="0" smtClean="0">
              <a:latin typeface="Century Gothic" pitchFamily="34" charset="0"/>
            </a:endParaRPr>
          </a:p>
          <a:p>
            <a:pPr marL="0" indent="0" eaLnBrk="1" hangingPunct="1">
              <a:spcAft>
                <a:spcPts val="600"/>
              </a:spcAft>
            </a:pPr>
            <a:r>
              <a:rPr lang="fr-BE" sz="1400" b="1" dirty="0" err="1" smtClean="0">
                <a:latin typeface="Century Gothic" pitchFamily="34" charset="0"/>
              </a:rPr>
              <a:t>Results</a:t>
            </a:r>
            <a:r>
              <a:rPr lang="fr-BE" sz="1400" b="1" dirty="0" smtClean="0">
                <a:latin typeface="Century Gothic" pitchFamily="34" charset="0"/>
              </a:rPr>
              <a:t>: July</a:t>
            </a:r>
          </a:p>
        </p:txBody>
      </p:sp>
      <p:sp>
        <p:nvSpPr>
          <p:cNvPr id="39" name="ZoneTexte 4"/>
          <p:cNvSpPr txBox="1">
            <a:spLocks noChangeArrowheads="1"/>
          </p:cNvSpPr>
          <p:nvPr/>
        </p:nvSpPr>
        <p:spPr bwMode="auto">
          <a:xfrm>
            <a:off x="5743560" y="825282"/>
            <a:ext cx="302433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b="1" dirty="0" smtClean="0">
                <a:latin typeface="Century Gothic" pitchFamily="34" charset="0"/>
              </a:rPr>
              <a:t>Call for Grants</a:t>
            </a:r>
          </a:p>
          <a:p>
            <a:pPr marL="0" indent="0" eaLnBrk="1" hangingPunct="1">
              <a:spcAft>
                <a:spcPts val="600"/>
              </a:spcAft>
            </a:pPr>
            <a:r>
              <a:rPr lang="fr-BE" sz="1400" b="1" dirty="0" err="1" smtClean="0">
                <a:latin typeface="Century Gothic" pitchFamily="34" charset="0"/>
              </a:rPr>
              <a:t>Opening</a:t>
            </a:r>
            <a:r>
              <a:rPr lang="fr-BE" sz="1400" b="1" dirty="0" smtClean="0">
                <a:latin typeface="Century Gothic" pitchFamily="34" charset="0"/>
              </a:rPr>
              <a:t>: </a:t>
            </a:r>
            <a:r>
              <a:rPr lang="fr-BE" sz="1400" b="1" dirty="0" err="1" smtClean="0">
                <a:latin typeface="Century Gothic" pitchFamily="34" charset="0"/>
              </a:rPr>
              <a:t>Early</a:t>
            </a:r>
            <a:r>
              <a:rPr lang="fr-BE" sz="1400" b="1" dirty="0" smtClean="0">
                <a:latin typeface="Century Gothic" pitchFamily="34" charset="0"/>
              </a:rPr>
              <a:t> May</a:t>
            </a:r>
          </a:p>
          <a:p>
            <a:pPr marL="0" indent="0" eaLnBrk="1" hangingPunct="1">
              <a:spcAft>
                <a:spcPts val="600"/>
              </a:spcAft>
            </a:pPr>
            <a:r>
              <a:rPr lang="fr-BE" sz="1400" b="1" dirty="0" err="1" smtClean="0">
                <a:latin typeface="Century Gothic" pitchFamily="34" charset="0"/>
              </a:rPr>
              <a:t>Closure</a:t>
            </a:r>
            <a:r>
              <a:rPr lang="fr-BE" sz="1400" b="1" dirty="0" smtClean="0">
                <a:latin typeface="Century Gothic" pitchFamily="34" charset="0"/>
              </a:rPr>
              <a:t>: </a:t>
            </a:r>
            <a:r>
              <a:rPr lang="fr-BE" sz="1400" b="1" dirty="0" err="1" smtClean="0">
                <a:latin typeface="Century Gothic" pitchFamily="34" charset="0"/>
              </a:rPr>
              <a:t>Late</a:t>
            </a:r>
            <a:r>
              <a:rPr lang="fr-BE" sz="1400" b="1" dirty="0" smtClean="0">
                <a:latin typeface="Century Gothic" pitchFamily="34" charset="0"/>
              </a:rPr>
              <a:t> </a:t>
            </a:r>
            <a:r>
              <a:rPr lang="fr-BE" sz="1400" b="1" dirty="0" err="1" smtClean="0">
                <a:latin typeface="Century Gothic" pitchFamily="34" charset="0"/>
              </a:rPr>
              <a:t>June</a:t>
            </a:r>
            <a:endParaRPr lang="fr-BE" sz="1400" b="1" dirty="0" smtClean="0">
              <a:latin typeface="Century Gothic" pitchFamily="34" charset="0"/>
            </a:endParaRPr>
          </a:p>
          <a:p>
            <a:pPr marL="0" indent="0" eaLnBrk="1" hangingPunct="1">
              <a:spcAft>
                <a:spcPts val="600"/>
              </a:spcAft>
            </a:pPr>
            <a:r>
              <a:rPr lang="fr-BE" sz="1400" b="1" dirty="0" smtClean="0">
                <a:latin typeface="Century Gothic" pitchFamily="34" charset="0"/>
              </a:rPr>
              <a:t>Panels: </a:t>
            </a:r>
            <a:r>
              <a:rPr lang="fr-BE" sz="1400" b="1" dirty="0" err="1" smtClean="0">
                <a:latin typeface="Century Gothic" pitchFamily="34" charset="0"/>
              </a:rPr>
              <a:t>October</a:t>
            </a:r>
            <a:r>
              <a:rPr lang="fr-BE" sz="1400" b="1" dirty="0" smtClean="0">
                <a:latin typeface="Century Gothic" pitchFamily="34" charset="0"/>
              </a:rPr>
              <a:t> - </a:t>
            </a:r>
            <a:r>
              <a:rPr lang="fr-BE" sz="1400" b="1" dirty="0" err="1" smtClean="0">
                <a:latin typeface="Century Gothic" pitchFamily="34" charset="0"/>
              </a:rPr>
              <a:t>November</a:t>
            </a:r>
            <a:endParaRPr lang="fr-BE" sz="1400" b="1" dirty="0" smtClean="0">
              <a:latin typeface="Century Gothic" pitchFamily="34" charset="0"/>
            </a:endParaRPr>
          </a:p>
          <a:p>
            <a:pPr marL="0" indent="0" eaLnBrk="1" hangingPunct="1">
              <a:spcAft>
                <a:spcPts val="600"/>
              </a:spcAft>
            </a:pPr>
            <a:r>
              <a:rPr lang="fr-BE" sz="1400" b="1" dirty="0" err="1" smtClean="0">
                <a:latin typeface="Century Gothic" pitchFamily="34" charset="0"/>
              </a:rPr>
              <a:t>Results</a:t>
            </a:r>
            <a:r>
              <a:rPr lang="fr-BE" sz="1400" b="1" dirty="0" smtClean="0">
                <a:latin typeface="Century Gothic" pitchFamily="34" charset="0"/>
              </a:rPr>
              <a:t>: </a:t>
            </a:r>
            <a:r>
              <a:rPr lang="fr-BE" sz="1400" b="1" dirty="0" err="1" smtClean="0">
                <a:latin typeface="Century Gothic" pitchFamily="34" charset="0"/>
              </a:rPr>
              <a:t>January</a:t>
            </a:r>
            <a:endParaRPr lang="fr-BE" sz="1400" b="1" dirty="0" smtClean="0">
              <a:latin typeface="Century Gothic" pitchFamily="34" charset="0"/>
            </a:endParaRPr>
          </a:p>
        </p:txBody>
      </p:sp>
      <p:cxnSp>
        <p:nvCxnSpPr>
          <p:cNvPr id="41" name="Connecteur droit 40"/>
          <p:cNvCxnSpPr/>
          <p:nvPr/>
        </p:nvCxnSpPr>
        <p:spPr>
          <a:xfrm>
            <a:off x="4558856" y="1170806"/>
            <a:ext cx="0" cy="4896544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"/>
          <p:cNvSpPr txBox="1">
            <a:spLocks noChangeArrowheads="1"/>
          </p:cNvSpPr>
          <p:nvPr/>
        </p:nvSpPr>
        <p:spPr bwMode="auto">
          <a:xfrm>
            <a:off x="5976144" y="4278952"/>
            <a:ext cx="29883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400" i="1" dirty="0" err="1" smtClean="0">
                <a:latin typeface="Century Gothic" pitchFamily="34" charset="0"/>
              </a:rPr>
              <a:t>Less</a:t>
            </a:r>
            <a:r>
              <a:rPr lang="fr-BE" sz="1400" i="1" dirty="0" smtClean="0">
                <a:latin typeface="Century Gothic" pitchFamily="34" charset="0"/>
              </a:rPr>
              <a:t> </a:t>
            </a:r>
            <a:r>
              <a:rPr lang="fr-BE" sz="1400" i="1" dirty="0" err="1" smtClean="0">
                <a:latin typeface="Century Gothic" pitchFamily="34" charset="0"/>
              </a:rPr>
              <a:t>than</a:t>
            </a:r>
            <a:r>
              <a:rPr lang="fr-BE" sz="1400" i="1" dirty="0" smtClean="0">
                <a:latin typeface="Century Gothic" pitchFamily="34" charset="0"/>
              </a:rPr>
              <a:t> 24 </a:t>
            </a:r>
            <a:r>
              <a:rPr lang="fr-BE" sz="1400" i="1" dirty="0" err="1" smtClean="0">
                <a:latin typeface="Century Gothic" pitchFamily="34" charset="0"/>
              </a:rPr>
              <a:t>months</a:t>
            </a:r>
            <a:r>
              <a:rPr lang="fr-BE" sz="1400" i="1" dirty="0" smtClean="0">
                <a:latin typeface="Century Gothic" pitchFamily="34" charset="0"/>
              </a:rPr>
              <a:t> in </a:t>
            </a:r>
            <a:r>
              <a:rPr lang="fr-BE" sz="1400" i="1" dirty="0" err="1" smtClean="0">
                <a:latin typeface="Century Gothic" pitchFamily="34" charset="0"/>
              </a:rPr>
              <a:t>Belgium</a:t>
            </a:r>
            <a:r>
              <a:rPr lang="fr-BE" sz="1400" i="1" dirty="0" smtClean="0">
                <a:latin typeface="Century Gothic" pitchFamily="34" charset="0"/>
              </a:rPr>
              <a:t> </a:t>
            </a:r>
            <a:r>
              <a:rPr lang="fr-BE" sz="1400" i="1" dirty="0" err="1" smtClean="0">
                <a:latin typeface="Century Gothic" pitchFamily="34" charset="0"/>
              </a:rPr>
              <a:t>during</a:t>
            </a:r>
            <a:r>
              <a:rPr lang="fr-BE" sz="1400" i="1" dirty="0" smtClean="0">
                <a:latin typeface="Century Gothic" pitchFamily="34" charset="0"/>
              </a:rPr>
              <a:t> the last 3 </a:t>
            </a:r>
            <a:r>
              <a:rPr lang="fr-BE" sz="1400" i="1" dirty="0" err="1" smtClean="0">
                <a:latin typeface="Century Gothic" pitchFamily="34" charset="0"/>
              </a:rPr>
              <a:t>years</a:t>
            </a:r>
            <a:endParaRPr lang="fr-BE" sz="1400" i="1" dirty="0" smtClean="0">
              <a:latin typeface="Century Gothic" pitchFamily="34" charset="0"/>
            </a:endParaRPr>
          </a:p>
        </p:txBody>
      </p:sp>
      <p:pic>
        <p:nvPicPr>
          <p:cNvPr id="2050" name="Picture 2" descr="https://image.freepik.com/free-icon/plus-sign_318-54005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70" y="6201708"/>
            <a:ext cx="357343" cy="3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ZoneTexte 4"/>
          <p:cNvSpPr txBox="1">
            <a:spLocks noChangeArrowheads="1"/>
          </p:cNvSpPr>
          <p:nvPr/>
        </p:nvSpPr>
        <p:spPr bwMode="auto">
          <a:xfrm>
            <a:off x="1331640" y="6182384"/>
            <a:ext cx="75608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b="1" dirty="0" smtClean="0">
                <a:latin typeface="Century Gothic" pitchFamily="34" charset="0"/>
              </a:rPr>
              <a:t>International calls </a:t>
            </a:r>
            <a:r>
              <a:rPr lang="fr-BE" sz="2000" dirty="0" smtClean="0">
                <a:latin typeface="Century Gothic" pitchFamily="34" charset="0"/>
              </a:rPr>
              <a:t>(ERA-Nets, </a:t>
            </a:r>
            <a:r>
              <a:rPr lang="fr-BE" sz="2000" dirty="0" err="1" smtClean="0">
                <a:latin typeface="Century Gothic" pitchFamily="34" charset="0"/>
              </a:rPr>
              <a:t>JPIs</a:t>
            </a:r>
            <a:r>
              <a:rPr lang="fr-BE" sz="2000" dirty="0" smtClean="0">
                <a:latin typeface="Century Gothic" pitchFamily="34" charset="0"/>
              </a:rPr>
              <a:t>, …) </a:t>
            </a:r>
            <a:r>
              <a:rPr lang="fr-BE" sz="2000" dirty="0" err="1" smtClean="0">
                <a:latin typeface="Century Gothic" pitchFamily="34" charset="0"/>
              </a:rPr>
              <a:t>based</a:t>
            </a:r>
            <a:r>
              <a:rPr lang="fr-BE" sz="2000" dirty="0" smtClean="0">
                <a:latin typeface="Century Gothic" pitchFamily="34" charset="0"/>
              </a:rPr>
              <a:t> on EU agenda</a:t>
            </a:r>
          </a:p>
        </p:txBody>
      </p:sp>
    </p:spTree>
    <p:extLst>
      <p:ext uri="{BB962C8B-B14F-4D97-AF65-F5344CB8AC3E}">
        <p14:creationId xmlns:p14="http://schemas.microsoft.com/office/powerpoint/2010/main" val="378819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9512" y="93772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Century Gothic" panose="020B0502020202020204" pitchFamily="34" charset="0"/>
              </a:rPr>
              <a:t>Calls: Facts </a:t>
            </a:r>
            <a:r>
              <a:rPr lang="en-US" sz="3200" b="1" dirty="0">
                <a:latin typeface="Century Gothic" panose="020B0502020202020204" pitchFamily="34" charset="0"/>
              </a:rPr>
              <a:t>&amp;</a:t>
            </a:r>
            <a:r>
              <a:rPr lang="en-US" sz="3200" b="1" dirty="0" smtClean="0">
                <a:latin typeface="Century Gothic" panose="020B0502020202020204" pitchFamily="34" charset="0"/>
              </a:rPr>
              <a:t> Figures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 rot="16200000">
            <a:off x="-429468" y="2485351"/>
            <a:ext cx="15872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dirty="0" smtClean="0">
                <a:latin typeface="Century Gothic" panose="020B0502020202020204" pitchFamily="34" charset="0"/>
              </a:rPr>
              <a:t># APPLICANTS</a:t>
            </a:r>
            <a:endParaRPr lang="fr-BE" sz="1600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Obje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530666"/>
              </p:ext>
            </p:extLst>
          </p:nvPr>
        </p:nvGraphicFramePr>
        <p:xfrm>
          <a:off x="504825" y="1412776"/>
          <a:ext cx="4564584" cy="2631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Feuille de calcul" r:id="rId4" imgW="8601143" imgH="4962615" progId="Excel.Sheet.8">
                  <p:embed/>
                </p:oleObj>
              </mc:Choice>
              <mc:Fallback>
                <p:oleObj name="Feuille de calcul" r:id="rId4" imgW="8601143" imgH="4962615" progId="Excel.Sheet.8">
                  <p:embed/>
                  <p:pic>
                    <p:nvPicPr>
                      <p:cNvPr id="0" name="Objet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1412776"/>
                        <a:ext cx="4564584" cy="2631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683568" y="4932971"/>
            <a:ext cx="27366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b="1" dirty="0" smtClean="0">
                <a:latin typeface="Century Gothic" panose="020B0502020202020204" pitchFamily="34" charset="0"/>
              </a:rPr>
              <a:t>AVERAGE SUCCESS RATES</a:t>
            </a:r>
            <a:endParaRPr lang="fr-BE" sz="1600" b="1" dirty="0">
              <a:latin typeface="Century Gothic" panose="020B0502020202020204" pitchFamily="34" charset="0"/>
            </a:endParaRPr>
          </a:p>
        </p:txBody>
      </p:sp>
      <p:sp>
        <p:nvSpPr>
          <p:cNvPr id="11" name="ZoneTexte 4"/>
          <p:cNvSpPr txBox="1">
            <a:spLocks noChangeArrowheads="1"/>
          </p:cNvSpPr>
          <p:nvPr/>
        </p:nvSpPr>
        <p:spPr bwMode="auto">
          <a:xfrm>
            <a:off x="1031385" y="5344180"/>
            <a:ext cx="23625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dirty="0" smtClean="0">
                <a:latin typeface="Century Gothic" pitchFamily="34" charset="0"/>
              </a:rPr>
              <a:t>PhD </a:t>
            </a:r>
            <a:r>
              <a:rPr lang="fr-BE" sz="1600" dirty="0" err="1" smtClean="0">
                <a:latin typeface="Century Gothic" pitchFamily="34" charset="0"/>
              </a:rPr>
              <a:t>students</a:t>
            </a:r>
            <a:r>
              <a:rPr lang="fr-BE" sz="1600" dirty="0" smtClean="0">
                <a:latin typeface="Century Gothic" pitchFamily="34" charset="0"/>
              </a:rPr>
              <a:t>: 18-20%</a:t>
            </a:r>
          </a:p>
        </p:txBody>
      </p:sp>
      <p:sp>
        <p:nvSpPr>
          <p:cNvPr id="12" name="ZoneTexte 4"/>
          <p:cNvSpPr txBox="1">
            <a:spLocks noChangeArrowheads="1"/>
          </p:cNvSpPr>
          <p:nvPr/>
        </p:nvSpPr>
        <p:spPr bwMode="auto">
          <a:xfrm>
            <a:off x="1039387" y="5754742"/>
            <a:ext cx="213855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dirty="0" smtClean="0">
                <a:latin typeface="Century Gothic" pitchFamily="34" charset="0"/>
              </a:rPr>
              <a:t>Post-docs: 15-20%</a:t>
            </a:r>
          </a:p>
        </p:txBody>
      </p:sp>
      <p:sp>
        <p:nvSpPr>
          <p:cNvPr id="13" name="Ellipse 12"/>
          <p:cNvSpPr/>
          <p:nvPr/>
        </p:nvSpPr>
        <p:spPr>
          <a:xfrm>
            <a:off x="947947" y="5469810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4" name="Ellipse 13"/>
          <p:cNvSpPr/>
          <p:nvPr/>
        </p:nvSpPr>
        <p:spPr>
          <a:xfrm>
            <a:off x="947947" y="5875570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5" name="ZoneTexte 14"/>
          <p:cNvSpPr txBox="1"/>
          <p:nvPr/>
        </p:nvSpPr>
        <p:spPr>
          <a:xfrm>
            <a:off x="323528" y="805850"/>
            <a:ext cx="4807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u="sng" dirty="0">
                <a:solidFill>
                  <a:srgbClr val="84A9BA"/>
                </a:solidFill>
                <a:latin typeface="Century Gothic" panose="020B0502020202020204" pitchFamily="34" charset="0"/>
              </a:rPr>
              <a:t>A</a:t>
            </a:r>
            <a:r>
              <a:rPr lang="fr-BE" sz="2400" b="1" u="sng" dirty="0" smtClean="0">
                <a:solidFill>
                  <a:srgbClr val="84A9BA"/>
                </a:solidFill>
                <a:latin typeface="Century Gothic" panose="020B0502020202020204" pitchFamily="34" charset="0"/>
              </a:rPr>
              <a:t>pplications and </a:t>
            </a:r>
            <a:r>
              <a:rPr lang="fr-BE" sz="2400" b="1" u="sng" dirty="0" err="1" smtClean="0">
                <a:solidFill>
                  <a:srgbClr val="84A9BA"/>
                </a:solidFill>
                <a:latin typeface="Century Gothic" panose="020B0502020202020204" pitchFamily="34" charset="0"/>
              </a:rPr>
              <a:t>success</a:t>
            </a:r>
            <a:r>
              <a:rPr lang="fr-BE" sz="2400" b="1" u="sng" dirty="0" smtClean="0">
                <a:solidFill>
                  <a:srgbClr val="84A9BA"/>
                </a:solidFill>
                <a:latin typeface="Century Gothic" panose="020B0502020202020204" pitchFamily="34" charset="0"/>
              </a:rPr>
              <a:t> rates</a:t>
            </a:r>
            <a:endParaRPr lang="fr-BE" sz="2400" b="1" u="sng" dirty="0">
              <a:solidFill>
                <a:srgbClr val="84A9BA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Obje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662283"/>
              </p:ext>
            </p:extLst>
          </p:nvPr>
        </p:nvGraphicFramePr>
        <p:xfrm>
          <a:off x="5039544" y="1267515"/>
          <a:ext cx="4104456" cy="3006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4" name="Connecteur droit 3"/>
          <p:cNvCxnSpPr/>
          <p:nvPr/>
        </p:nvCxnSpPr>
        <p:spPr>
          <a:xfrm>
            <a:off x="827584" y="4471402"/>
            <a:ext cx="432048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3131840" y="4471402"/>
            <a:ext cx="43204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4"/>
          <p:cNvSpPr txBox="1">
            <a:spLocks noChangeArrowheads="1"/>
          </p:cNvSpPr>
          <p:nvPr/>
        </p:nvSpPr>
        <p:spPr bwMode="auto">
          <a:xfrm>
            <a:off x="1229505" y="4304526"/>
            <a:ext cx="14978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dirty="0" smtClean="0">
                <a:latin typeface="Century Gothic" pitchFamily="34" charset="0"/>
              </a:rPr>
              <a:t>PhD </a:t>
            </a:r>
            <a:r>
              <a:rPr lang="fr-BE" sz="1600" dirty="0" err="1" smtClean="0">
                <a:latin typeface="Century Gothic" pitchFamily="34" charset="0"/>
              </a:rPr>
              <a:t>students</a:t>
            </a:r>
            <a:endParaRPr lang="fr-BE" sz="1600" dirty="0" smtClean="0">
              <a:latin typeface="Century Gothic" pitchFamily="34" charset="0"/>
            </a:endParaRPr>
          </a:p>
        </p:txBody>
      </p:sp>
      <p:sp>
        <p:nvSpPr>
          <p:cNvPr id="24" name="ZoneTexte 4"/>
          <p:cNvSpPr txBox="1">
            <a:spLocks noChangeArrowheads="1"/>
          </p:cNvSpPr>
          <p:nvPr/>
        </p:nvSpPr>
        <p:spPr bwMode="auto">
          <a:xfrm>
            <a:off x="3578170" y="4315956"/>
            <a:ext cx="14978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dirty="0" smtClean="0">
                <a:latin typeface="Century Gothic" pitchFamily="34" charset="0"/>
              </a:rPr>
              <a:t>Post-docs</a:t>
            </a:r>
          </a:p>
        </p:txBody>
      </p:sp>
      <p:cxnSp>
        <p:nvCxnSpPr>
          <p:cNvPr id="25" name="Connecteur droit 24"/>
          <p:cNvCxnSpPr/>
          <p:nvPr/>
        </p:nvCxnSpPr>
        <p:spPr>
          <a:xfrm>
            <a:off x="5220072" y="4471402"/>
            <a:ext cx="43204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4"/>
          <p:cNvSpPr txBox="1">
            <a:spLocks noChangeArrowheads="1"/>
          </p:cNvSpPr>
          <p:nvPr/>
        </p:nvSpPr>
        <p:spPr bwMode="auto">
          <a:xfrm>
            <a:off x="5666402" y="4315956"/>
            <a:ext cx="20739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dirty="0" smtClean="0">
                <a:latin typeface="Century Gothic" pitchFamily="34" charset="0"/>
              </a:rPr>
              <a:t>Tenure positions</a:t>
            </a:r>
          </a:p>
        </p:txBody>
      </p:sp>
    </p:spTree>
    <p:extLst>
      <p:ext uri="{BB962C8B-B14F-4D97-AF65-F5344CB8AC3E}">
        <p14:creationId xmlns:p14="http://schemas.microsoft.com/office/powerpoint/2010/main" val="28856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836712"/>
            <a:ext cx="383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u="sng" dirty="0" smtClean="0">
                <a:solidFill>
                  <a:srgbClr val="84A9BA"/>
                </a:solidFill>
                <a:latin typeface="Century Gothic" panose="020B0502020202020204" pitchFamily="34" charset="0"/>
              </a:rPr>
              <a:t>International candidates</a:t>
            </a:r>
            <a:endParaRPr lang="fr-BE" sz="2400" b="1" u="sng" dirty="0">
              <a:solidFill>
                <a:srgbClr val="84A9BA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414968" y="1412776"/>
            <a:ext cx="213855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b="1" dirty="0" smtClean="0">
                <a:latin typeface="Century Gothic" pitchFamily="34" charset="0"/>
              </a:rPr>
              <a:t>62</a:t>
            </a:r>
            <a:r>
              <a:rPr lang="fr-BE" sz="1600" dirty="0" smtClean="0">
                <a:latin typeface="Century Gothic" pitchFamily="34" charset="0"/>
              </a:rPr>
              <a:t> </a:t>
            </a:r>
            <a:r>
              <a:rPr lang="fr-BE" sz="1600" dirty="0" err="1" smtClean="0">
                <a:latin typeface="Century Gothic" pitchFamily="34" charset="0"/>
              </a:rPr>
              <a:t>Nationalities</a:t>
            </a:r>
            <a:endParaRPr lang="fr-BE" sz="1600" dirty="0" smtClean="0">
              <a:latin typeface="Century Gothic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23528" y="1533604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ZoneTexte 4"/>
          <p:cNvSpPr txBox="1">
            <a:spLocks noChangeArrowheads="1"/>
          </p:cNvSpPr>
          <p:nvPr/>
        </p:nvSpPr>
        <p:spPr bwMode="auto">
          <a:xfrm>
            <a:off x="414968" y="2033186"/>
            <a:ext cx="7829440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b="1" dirty="0" smtClean="0">
                <a:latin typeface="Century Gothic" pitchFamily="34" charset="0"/>
              </a:rPr>
              <a:t>48% </a:t>
            </a:r>
            <a:r>
              <a:rPr lang="fr-BE" sz="1600" dirty="0" smtClean="0">
                <a:latin typeface="Century Gothic" pitchFamily="34" charset="0"/>
              </a:rPr>
              <a:t>of </a:t>
            </a:r>
            <a:r>
              <a:rPr lang="fr-BE" sz="1600" dirty="0" err="1" smtClean="0">
                <a:latin typeface="Century Gothic" pitchFamily="34" charset="0"/>
              </a:rPr>
              <a:t>applicants</a:t>
            </a:r>
            <a:r>
              <a:rPr lang="fr-BE" sz="1600" dirty="0" smtClean="0">
                <a:latin typeface="Century Gothic" pitchFamily="34" charset="0"/>
              </a:rPr>
              <a:t> to post –doc positions </a:t>
            </a:r>
            <a:r>
              <a:rPr lang="fr-BE" sz="1600" dirty="0" err="1" smtClean="0">
                <a:latin typeface="Century Gothic" pitchFamily="34" charset="0"/>
              </a:rPr>
              <a:t>got</a:t>
            </a:r>
            <a:r>
              <a:rPr lang="fr-BE" sz="1600" dirty="0" smtClean="0">
                <a:latin typeface="Century Gothic" pitchFamily="34" charset="0"/>
              </a:rPr>
              <a:t> </a:t>
            </a:r>
            <a:r>
              <a:rPr lang="fr-BE" sz="1600" dirty="0" err="1" smtClean="0">
                <a:latin typeface="Century Gothic" pitchFamily="34" charset="0"/>
              </a:rPr>
              <a:t>their</a:t>
            </a:r>
            <a:r>
              <a:rPr lang="fr-BE" sz="1600" dirty="0" smtClean="0">
                <a:latin typeface="Century Gothic" pitchFamily="34" charset="0"/>
              </a:rPr>
              <a:t> PhD in </a:t>
            </a:r>
            <a:r>
              <a:rPr lang="fr-BE" sz="1600" dirty="0" err="1" smtClean="0">
                <a:latin typeface="Century Gothic" pitchFamily="34" charset="0"/>
              </a:rPr>
              <a:t>another</a:t>
            </a:r>
            <a:r>
              <a:rPr lang="fr-BE" sz="1600" dirty="0" smtClean="0">
                <a:latin typeface="Century Gothic" pitchFamily="34" charset="0"/>
              </a:rPr>
              <a:t> country</a:t>
            </a:r>
          </a:p>
          <a:p>
            <a:pPr marL="0" indent="0" eaLnBrk="1" hangingPunct="1">
              <a:spcAft>
                <a:spcPts val="600"/>
              </a:spcAft>
            </a:pPr>
            <a:r>
              <a:rPr lang="fr-BE" sz="1600" b="1" dirty="0" smtClean="0">
                <a:latin typeface="Century Gothic" pitchFamily="34" charset="0"/>
              </a:rPr>
              <a:t>46% </a:t>
            </a:r>
            <a:r>
              <a:rPr lang="fr-BE" sz="1600" dirty="0" smtClean="0">
                <a:latin typeface="Century Gothic" pitchFamily="34" charset="0"/>
              </a:rPr>
              <a:t>of the </a:t>
            </a:r>
            <a:r>
              <a:rPr lang="fr-BE" sz="1600" dirty="0" err="1" smtClean="0">
                <a:latin typeface="Century Gothic" pitchFamily="34" charset="0"/>
              </a:rPr>
              <a:t>selected</a:t>
            </a:r>
            <a:r>
              <a:rPr lang="fr-BE" sz="1600" dirty="0" smtClean="0">
                <a:latin typeface="Century Gothic" pitchFamily="34" charset="0"/>
              </a:rPr>
              <a:t> post-docs </a:t>
            </a:r>
            <a:r>
              <a:rPr lang="fr-BE" sz="1600" dirty="0" err="1">
                <a:latin typeface="Century Gothic" pitchFamily="34" charset="0"/>
              </a:rPr>
              <a:t>got</a:t>
            </a:r>
            <a:r>
              <a:rPr lang="fr-BE" sz="1600" dirty="0">
                <a:latin typeface="Century Gothic" pitchFamily="34" charset="0"/>
              </a:rPr>
              <a:t> </a:t>
            </a:r>
            <a:r>
              <a:rPr lang="fr-BE" sz="1600" dirty="0" err="1">
                <a:latin typeface="Century Gothic" pitchFamily="34" charset="0"/>
              </a:rPr>
              <a:t>their</a:t>
            </a:r>
            <a:r>
              <a:rPr lang="fr-BE" sz="1600" dirty="0">
                <a:latin typeface="Century Gothic" pitchFamily="34" charset="0"/>
              </a:rPr>
              <a:t> PhD in </a:t>
            </a:r>
            <a:r>
              <a:rPr lang="fr-BE" sz="1600" dirty="0" err="1">
                <a:latin typeface="Century Gothic" pitchFamily="34" charset="0"/>
              </a:rPr>
              <a:t>another</a:t>
            </a:r>
            <a:r>
              <a:rPr lang="fr-BE" sz="1600" dirty="0">
                <a:latin typeface="Century Gothic" pitchFamily="34" charset="0"/>
              </a:rPr>
              <a:t> country</a:t>
            </a:r>
            <a:endParaRPr lang="fr-BE" sz="1600" dirty="0" smtClean="0">
              <a:latin typeface="Century Gothic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323528" y="2154014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Rectangle 8"/>
          <p:cNvSpPr/>
          <p:nvPr/>
        </p:nvSpPr>
        <p:spPr>
          <a:xfrm>
            <a:off x="179512" y="93772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Century Gothic" panose="020B0502020202020204" pitchFamily="34" charset="0"/>
              </a:rPr>
              <a:t>Calls: Facts </a:t>
            </a:r>
            <a:r>
              <a:rPr lang="en-US" sz="3200" b="1" dirty="0">
                <a:latin typeface="Century Gothic" panose="020B0502020202020204" pitchFamily="34" charset="0"/>
              </a:rPr>
              <a:t>&amp;</a:t>
            </a:r>
            <a:r>
              <a:rPr lang="en-US" sz="3200" b="1" dirty="0" smtClean="0">
                <a:latin typeface="Century Gothic" panose="020B0502020202020204" pitchFamily="34" charset="0"/>
              </a:rPr>
              <a:t> Figures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10" name="ZoneTexte 4"/>
          <p:cNvSpPr txBox="1">
            <a:spLocks noChangeArrowheads="1"/>
          </p:cNvSpPr>
          <p:nvPr/>
        </p:nvSpPr>
        <p:spPr bwMode="auto">
          <a:xfrm>
            <a:off x="414968" y="2790140"/>
            <a:ext cx="7829440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b="1" dirty="0" smtClean="0">
                <a:latin typeface="Century Gothic" pitchFamily="34" charset="0"/>
              </a:rPr>
              <a:t>28% </a:t>
            </a:r>
            <a:r>
              <a:rPr lang="fr-BE" sz="1600" dirty="0" smtClean="0">
                <a:latin typeface="Century Gothic" pitchFamily="34" charset="0"/>
              </a:rPr>
              <a:t>of </a:t>
            </a:r>
            <a:r>
              <a:rPr lang="fr-BE" sz="1600" dirty="0" err="1" smtClean="0">
                <a:latin typeface="Century Gothic" pitchFamily="34" charset="0"/>
              </a:rPr>
              <a:t>applicants</a:t>
            </a:r>
            <a:r>
              <a:rPr lang="fr-BE" sz="1600" dirty="0" smtClean="0">
                <a:latin typeface="Century Gothic" pitchFamily="34" charset="0"/>
              </a:rPr>
              <a:t> to PhD </a:t>
            </a:r>
            <a:r>
              <a:rPr lang="fr-BE" sz="1600" dirty="0" err="1" smtClean="0">
                <a:latin typeface="Century Gothic" pitchFamily="34" charset="0"/>
              </a:rPr>
              <a:t>student</a:t>
            </a:r>
            <a:r>
              <a:rPr lang="fr-BE" sz="1600" dirty="0" smtClean="0">
                <a:latin typeface="Century Gothic" pitchFamily="34" charset="0"/>
              </a:rPr>
              <a:t> positions </a:t>
            </a:r>
            <a:r>
              <a:rPr lang="fr-BE" sz="1600" dirty="0" err="1" smtClean="0">
                <a:latin typeface="Century Gothic" pitchFamily="34" charset="0"/>
              </a:rPr>
              <a:t>got</a:t>
            </a:r>
            <a:r>
              <a:rPr lang="fr-BE" sz="1600" dirty="0" smtClean="0">
                <a:latin typeface="Century Gothic" pitchFamily="34" charset="0"/>
              </a:rPr>
              <a:t> </a:t>
            </a:r>
            <a:r>
              <a:rPr lang="fr-BE" sz="1600" dirty="0" err="1" smtClean="0">
                <a:latin typeface="Century Gothic" pitchFamily="34" charset="0"/>
              </a:rPr>
              <a:t>their</a:t>
            </a:r>
            <a:r>
              <a:rPr lang="fr-BE" sz="1600" dirty="0" smtClean="0">
                <a:latin typeface="Century Gothic" pitchFamily="34" charset="0"/>
              </a:rPr>
              <a:t> PhD in </a:t>
            </a:r>
            <a:r>
              <a:rPr lang="fr-BE" sz="1600" dirty="0" err="1" smtClean="0">
                <a:latin typeface="Century Gothic" pitchFamily="34" charset="0"/>
              </a:rPr>
              <a:t>another</a:t>
            </a:r>
            <a:r>
              <a:rPr lang="fr-BE" sz="1600" dirty="0" smtClean="0">
                <a:latin typeface="Century Gothic" pitchFamily="34" charset="0"/>
              </a:rPr>
              <a:t> country</a:t>
            </a:r>
          </a:p>
          <a:p>
            <a:pPr marL="0" indent="0" eaLnBrk="1" hangingPunct="1">
              <a:spcAft>
                <a:spcPts val="600"/>
              </a:spcAft>
            </a:pPr>
            <a:r>
              <a:rPr lang="fr-BE" sz="1600" b="1" dirty="0" smtClean="0">
                <a:latin typeface="Century Gothic" pitchFamily="34" charset="0"/>
              </a:rPr>
              <a:t>20% </a:t>
            </a:r>
            <a:r>
              <a:rPr lang="fr-BE" sz="1600" dirty="0" smtClean="0">
                <a:latin typeface="Century Gothic" pitchFamily="34" charset="0"/>
              </a:rPr>
              <a:t>of the </a:t>
            </a:r>
            <a:r>
              <a:rPr lang="fr-BE" sz="1600" dirty="0" err="1" smtClean="0">
                <a:latin typeface="Century Gothic" pitchFamily="34" charset="0"/>
              </a:rPr>
              <a:t>selected</a:t>
            </a:r>
            <a:r>
              <a:rPr lang="fr-BE" sz="1600" dirty="0" smtClean="0">
                <a:latin typeface="Century Gothic" pitchFamily="34" charset="0"/>
              </a:rPr>
              <a:t> PhD </a:t>
            </a:r>
            <a:r>
              <a:rPr lang="fr-BE" sz="1600" dirty="0" err="1" smtClean="0">
                <a:latin typeface="Century Gothic" pitchFamily="34" charset="0"/>
              </a:rPr>
              <a:t>students</a:t>
            </a:r>
            <a:r>
              <a:rPr lang="fr-BE" sz="1600" dirty="0" smtClean="0">
                <a:latin typeface="Century Gothic" pitchFamily="34" charset="0"/>
              </a:rPr>
              <a:t> </a:t>
            </a:r>
            <a:r>
              <a:rPr lang="fr-BE" sz="1600" dirty="0" err="1">
                <a:latin typeface="Century Gothic" pitchFamily="34" charset="0"/>
              </a:rPr>
              <a:t>got</a:t>
            </a:r>
            <a:r>
              <a:rPr lang="fr-BE" sz="1600" dirty="0">
                <a:latin typeface="Century Gothic" pitchFamily="34" charset="0"/>
              </a:rPr>
              <a:t> </a:t>
            </a:r>
            <a:r>
              <a:rPr lang="fr-BE" sz="1600" dirty="0" err="1">
                <a:latin typeface="Century Gothic" pitchFamily="34" charset="0"/>
              </a:rPr>
              <a:t>their</a:t>
            </a:r>
            <a:r>
              <a:rPr lang="fr-BE" sz="1600" dirty="0">
                <a:latin typeface="Century Gothic" pitchFamily="34" charset="0"/>
              </a:rPr>
              <a:t> PhD in </a:t>
            </a:r>
            <a:r>
              <a:rPr lang="fr-BE" sz="1600" dirty="0" err="1">
                <a:latin typeface="Century Gothic" pitchFamily="34" charset="0"/>
              </a:rPr>
              <a:t>another</a:t>
            </a:r>
            <a:r>
              <a:rPr lang="fr-BE" sz="1600" dirty="0">
                <a:latin typeface="Century Gothic" pitchFamily="34" charset="0"/>
              </a:rPr>
              <a:t> country</a:t>
            </a:r>
            <a:endParaRPr lang="fr-BE" sz="1600" dirty="0" smtClean="0">
              <a:latin typeface="Century Gothic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23528" y="2910968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4098" name="Picture 2" descr="https://image.freepik.com/free-icon/graduation-hat-and-diploma_318-5874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103" y="2455311"/>
            <a:ext cx="663377" cy="663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4"/>
          <p:cNvSpPr txBox="1">
            <a:spLocks noChangeArrowheads="1"/>
          </p:cNvSpPr>
          <p:nvPr/>
        </p:nvSpPr>
        <p:spPr bwMode="auto">
          <a:xfrm>
            <a:off x="414968" y="3847400"/>
            <a:ext cx="7829440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b="1" dirty="0" smtClean="0">
                <a:latin typeface="Century Gothic" pitchFamily="34" charset="0"/>
              </a:rPr>
              <a:t>60% </a:t>
            </a:r>
            <a:r>
              <a:rPr lang="fr-BE" sz="1600" dirty="0" smtClean="0">
                <a:latin typeface="Century Gothic" pitchFamily="34" charset="0"/>
              </a:rPr>
              <a:t>of </a:t>
            </a:r>
            <a:r>
              <a:rPr lang="fr-BE" sz="1600" dirty="0" err="1" smtClean="0">
                <a:latin typeface="Century Gothic" pitchFamily="34" charset="0"/>
              </a:rPr>
              <a:t>applicants</a:t>
            </a:r>
            <a:r>
              <a:rPr lang="fr-BE" sz="1600" dirty="0" smtClean="0">
                <a:latin typeface="Century Gothic" pitchFamily="34" charset="0"/>
              </a:rPr>
              <a:t> to Post-doc positions are </a:t>
            </a:r>
            <a:r>
              <a:rPr lang="fr-BE" sz="1600" dirty="0" err="1" smtClean="0">
                <a:latin typeface="Century Gothic" pitchFamily="34" charset="0"/>
              </a:rPr>
              <a:t>foreigners</a:t>
            </a:r>
            <a:endParaRPr lang="fr-BE" sz="1600" dirty="0" smtClean="0">
              <a:latin typeface="Century Gothic" pitchFamily="34" charset="0"/>
            </a:endParaRPr>
          </a:p>
          <a:p>
            <a:pPr marL="0" indent="0" eaLnBrk="1" hangingPunct="1">
              <a:spcAft>
                <a:spcPts val="600"/>
              </a:spcAft>
            </a:pPr>
            <a:r>
              <a:rPr lang="fr-BE" sz="1600" b="1" dirty="0" smtClean="0">
                <a:latin typeface="Century Gothic" pitchFamily="34" charset="0"/>
              </a:rPr>
              <a:t>29% </a:t>
            </a:r>
            <a:r>
              <a:rPr lang="fr-BE" sz="1600" dirty="0" smtClean="0">
                <a:latin typeface="Century Gothic" pitchFamily="34" charset="0"/>
              </a:rPr>
              <a:t>of </a:t>
            </a:r>
            <a:r>
              <a:rPr lang="fr-BE" sz="1600" dirty="0" err="1">
                <a:latin typeface="Century Gothic" pitchFamily="34" charset="0"/>
              </a:rPr>
              <a:t>applicants</a:t>
            </a:r>
            <a:r>
              <a:rPr lang="fr-BE" sz="1600" dirty="0">
                <a:latin typeface="Century Gothic" pitchFamily="34" charset="0"/>
              </a:rPr>
              <a:t> to PhD </a:t>
            </a:r>
            <a:r>
              <a:rPr lang="fr-BE" sz="1600" dirty="0" err="1">
                <a:latin typeface="Century Gothic" pitchFamily="34" charset="0"/>
              </a:rPr>
              <a:t>student</a:t>
            </a:r>
            <a:r>
              <a:rPr lang="fr-BE" sz="1600" dirty="0">
                <a:latin typeface="Century Gothic" pitchFamily="34" charset="0"/>
              </a:rPr>
              <a:t> positions are </a:t>
            </a:r>
            <a:r>
              <a:rPr lang="fr-BE" sz="1600" dirty="0" err="1">
                <a:latin typeface="Century Gothic" pitchFamily="34" charset="0"/>
              </a:rPr>
              <a:t>foreigners</a:t>
            </a:r>
            <a:endParaRPr lang="fr-BE" sz="1600" dirty="0" smtClean="0">
              <a:latin typeface="Century Gothic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323528" y="3968228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4100" name="Picture 4" descr="https://image.freepik.com/free-icon/international-passport_318-82627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430" y="3811900"/>
            <a:ext cx="606049" cy="60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Connecteur droit 16"/>
          <p:cNvCxnSpPr/>
          <p:nvPr/>
        </p:nvCxnSpPr>
        <p:spPr>
          <a:xfrm>
            <a:off x="8052448" y="2082334"/>
            <a:ext cx="0" cy="1418674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8054672" y="3821956"/>
            <a:ext cx="0" cy="648000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2" name="Picture 6" descr="http://freeflaticons.com/wp-content/uploads/2014/09/line-copy-1411132580kng84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397" y="5016389"/>
            <a:ext cx="1472410" cy="147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3563888" y="6231160"/>
            <a:ext cx="131762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b="1" dirty="0" smtClean="0">
                <a:latin typeface="Century Gothic" pitchFamily="34" charset="0"/>
              </a:rPr>
              <a:t>2011: 39%</a:t>
            </a:r>
            <a:endParaRPr lang="fr-BE" sz="1600" dirty="0" smtClean="0">
              <a:latin typeface="Century Gothic" pitchFamily="34" charset="0"/>
            </a:endParaRPr>
          </a:p>
        </p:txBody>
      </p:sp>
      <p:sp>
        <p:nvSpPr>
          <p:cNvPr id="23" name="ZoneTexte 22"/>
          <p:cNvSpPr txBox="1">
            <a:spLocks noChangeArrowheads="1"/>
          </p:cNvSpPr>
          <p:nvPr/>
        </p:nvSpPr>
        <p:spPr bwMode="auto">
          <a:xfrm>
            <a:off x="5344845" y="4944596"/>
            <a:ext cx="131762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b="1" dirty="0" smtClean="0">
                <a:latin typeface="Century Gothic" pitchFamily="34" charset="0"/>
              </a:rPr>
              <a:t>2015: 60%</a:t>
            </a:r>
            <a:endParaRPr lang="fr-BE" sz="1600" dirty="0" smtClean="0">
              <a:latin typeface="Century Gothic" pitchFamily="34" charset="0"/>
            </a:endParaRPr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752086" y="5283150"/>
            <a:ext cx="37839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600" b="1" dirty="0" err="1" smtClean="0">
                <a:latin typeface="Century Gothic" pitchFamily="34" charset="0"/>
              </a:rPr>
              <a:t>Steep</a:t>
            </a:r>
            <a:r>
              <a:rPr lang="fr-BE" sz="1600" b="1" dirty="0" smtClean="0">
                <a:latin typeface="Century Gothic" pitchFamily="34" charset="0"/>
              </a:rPr>
              <a:t> internationalisation of </a:t>
            </a:r>
            <a:r>
              <a:rPr lang="fr-BE" sz="1600" b="1" dirty="0" err="1" smtClean="0">
                <a:latin typeface="Century Gothic" pitchFamily="34" charset="0"/>
              </a:rPr>
              <a:t>our</a:t>
            </a:r>
            <a:r>
              <a:rPr lang="fr-BE" sz="1600" b="1" dirty="0" smtClean="0">
                <a:latin typeface="Century Gothic" pitchFamily="34" charset="0"/>
              </a:rPr>
              <a:t> </a:t>
            </a:r>
            <a:r>
              <a:rPr lang="fr-BE" sz="1600" b="1" dirty="0" err="1" smtClean="0">
                <a:latin typeface="Century Gothic" pitchFamily="34" charset="0"/>
              </a:rPr>
              <a:t>Post-doctoral</a:t>
            </a:r>
            <a:r>
              <a:rPr lang="fr-BE" sz="1600" b="1" dirty="0" smtClean="0">
                <a:latin typeface="Century Gothic" pitchFamily="34" charset="0"/>
              </a:rPr>
              <a:t> calls </a:t>
            </a:r>
            <a:r>
              <a:rPr lang="fr-BE" sz="1600" b="1" dirty="0" err="1" smtClean="0">
                <a:latin typeface="Century Gothic" pitchFamily="34" charset="0"/>
              </a:rPr>
              <a:t>since</a:t>
            </a:r>
            <a:r>
              <a:rPr lang="fr-BE" sz="1600" b="1" dirty="0" smtClean="0">
                <a:latin typeface="Century Gothic" pitchFamily="34" charset="0"/>
              </a:rPr>
              <a:t> 2011</a:t>
            </a:r>
            <a:endParaRPr lang="fr-BE" sz="16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85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xfrm>
            <a:off x="6175687" y="635635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A5B44982-EE94-4308-BEA2-7B1D74148D15}" type="slidenum">
              <a:rPr lang="fr-FR" smtClean="0">
                <a:solidFill>
                  <a:srgbClr val="898989"/>
                </a:solidFill>
                <a:latin typeface="Century Gothic" pitchFamily="34" charset="0"/>
              </a:rPr>
              <a:pPr eaLnBrk="1" hangingPunct="1">
                <a:defRPr/>
              </a:pPr>
              <a:t>9</a:t>
            </a:fld>
            <a:endParaRPr lang="fr-FR" smtClean="0">
              <a:solidFill>
                <a:srgbClr val="898989"/>
              </a:solidFill>
              <a:latin typeface="Century Gothic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93772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Century Gothic" panose="020B0502020202020204" pitchFamily="34" charset="0"/>
              </a:rPr>
              <a:t>Bilateral Cooperation with China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7" name="ZoneTexte 4"/>
          <p:cNvSpPr txBox="1">
            <a:spLocks noChangeArrowheads="1"/>
          </p:cNvSpPr>
          <p:nvPr/>
        </p:nvSpPr>
        <p:spPr bwMode="auto">
          <a:xfrm>
            <a:off x="3799993" y="1052736"/>
            <a:ext cx="4680520" cy="2108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1400" b="1" dirty="0" err="1" smtClean="0">
                <a:latin typeface="Century Gothic" pitchFamily="34" charset="0"/>
              </a:rPr>
              <a:t>Chinese</a:t>
            </a:r>
            <a:r>
              <a:rPr lang="fr-BE" sz="1400" b="1" dirty="0" smtClean="0">
                <a:latin typeface="Century Gothic" pitchFamily="34" charset="0"/>
              </a:rPr>
              <a:t> </a:t>
            </a:r>
            <a:r>
              <a:rPr lang="fr-BE" sz="1400" b="1" dirty="0" err="1" smtClean="0">
                <a:latin typeface="Century Gothic" pitchFamily="34" charset="0"/>
              </a:rPr>
              <a:t>Academy</a:t>
            </a:r>
            <a:r>
              <a:rPr lang="fr-BE" sz="1400" b="1" dirty="0" smtClean="0">
                <a:latin typeface="Century Gothic" pitchFamily="34" charset="0"/>
              </a:rPr>
              <a:t> of Sciences (CAS)</a:t>
            </a:r>
          </a:p>
          <a:p>
            <a:endParaRPr lang="fr-BE" sz="1400" dirty="0">
              <a:latin typeface="Century Gothic" panose="020B0502020202020204" pitchFamily="34" charset="0"/>
            </a:endParaRPr>
          </a:p>
          <a:p>
            <a:r>
              <a:rPr lang="fr-BE" sz="1400" b="1" dirty="0" err="1" smtClean="0">
                <a:latin typeface="Century Gothic" panose="020B0502020202020204" pitchFamily="34" charset="0"/>
              </a:rPr>
              <a:t>Chinese</a:t>
            </a:r>
            <a:r>
              <a:rPr lang="fr-BE" sz="1400" b="1" dirty="0" smtClean="0">
                <a:latin typeface="Century Gothic" panose="020B0502020202020204" pitchFamily="34" charset="0"/>
              </a:rPr>
              <a:t> </a:t>
            </a:r>
            <a:r>
              <a:rPr lang="fr-BE" sz="1400" b="1" dirty="0" err="1" smtClean="0">
                <a:latin typeface="Century Gothic" panose="020B0502020202020204" pitchFamily="34" charset="0"/>
              </a:rPr>
              <a:t>Academy</a:t>
            </a:r>
            <a:r>
              <a:rPr lang="fr-BE" sz="1400" b="1" dirty="0" smtClean="0">
                <a:latin typeface="Century Gothic" panose="020B0502020202020204" pitchFamily="34" charset="0"/>
              </a:rPr>
              <a:t> of </a:t>
            </a:r>
            <a:r>
              <a:rPr lang="fr-BE" sz="1400" b="1" dirty="0" err="1" smtClean="0">
                <a:latin typeface="Century Gothic" panose="020B0502020202020204" pitchFamily="34" charset="0"/>
              </a:rPr>
              <a:t>Medical</a:t>
            </a:r>
            <a:r>
              <a:rPr lang="fr-BE" sz="1400" b="1" dirty="0" smtClean="0">
                <a:latin typeface="Century Gothic" panose="020B0502020202020204" pitchFamily="34" charset="0"/>
              </a:rPr>
              <a:t> Sciences (CAMS)</a:t>
            </a:r>
            <a:endParaRPr lang="fr-BE" sz="1400" dirty="0">
              <a:latin typeface="Century Gothic" panose="020B0502020202020204" pitchFamily="34" charset="0"/>
            </a:endParaRPr>
          </a:p>
          <a:p>
            <a:endParaRPr lang="fr-BE" sz="1400" b="1" dirty="0" smtClean="0">
              <a:latin typeface="Century Gothic" panose="020B0502020202020204" pitchFamily="34" charset="0"/>
            </a:endParaRPr>
          </a:p>
          <a:p>
            <a:r>
              <a:rPr lang="fr-BE" sz="1400" b="1" dirty="0" err="1" smtClean="0">
                <a:latin typeface="Century Gothic" panose="020B0502020202020204" pitchFamily="34" charset="0"/>
              </a:rPr>
              <a:t>Chinese</a:t>
            </a:r>
            <a:r>
              <a:rPr lang="fr-BE" sz="1400" b="1" dirty="0" smtClean="0">
                <a:latin typeface="Century Gothic" panose="020B0502020202020204" pitchFamily="34" charset="0"/>
              </a:rPr>
              <a:t> </a:t>
            </a:r>
            <a:r>
              <a:rPr lang="fr-BE" sz="1400" b="1" dirty="0" err="1" smtClean="0">
                <a:latin typeface="Century Gothic" panose="020B0502020202020204" pitchFamily="34" charset="0"/>
              </a:rPr>
              <a:t>Academy</a:t>
            </a:r>
            <a:r>
              <a:rPr lang="fr-BE" sz="1400" b="1" dirty="0" smtClean="0">
                <a:latin typeface="Century Gothic" panose="020B0502020202020204" pitchFamily="34" charset="0"/>
              </a:rPr>
              <a:t> of Social Sciences (CASS)</a:t>
            </a:r>
            <a:endParaRPr lang="fr-BE" sz="1400" dirty="0">
              <a:latin typeface="Century Gothic" panose="020B0502020202020204" pitchFamily="34" charset="0"/>
            </a:endParaRPr>
          </a:p>
          <a:p>
            <a:endParaRPr lang="fr-BE" sz="1400" b="1" dirty="0" smtClean="0">
              <a:latin typeface="Century Gothic" panose="020B0502020202020204" pitchFamily="34" charset="0"/>
            </a:endParaRPr>
          </a:p>
          <a:p>
            <a:r>
              <a:rPr lang="fr-BE" sz="1400" b="1" dirty="0" smtClean="0">
                <a:latin typeface="Century Gothic" panose="020B0502020202020204" pitchFamily="34" charset="0"/>
              </a:rPr>
              <a:t>Natural Science </a:t>
            </a:r>
            <a:r>
              <a:rPr lang="fr-BE" sz="1400" b="1" dirty="0" err="1" smtClean="0">
                <a:latin typeface="Century Gothic" panose="020B0502020202020204" pitchFamily="34" charset="0"/>
              </a:rPr>
              <a:t>Foundation</a:t>
            </a:r>
            <a:r>
              <a:rPr lang="fr-BE" sz="1400" b="1" dirty="0" smtClean="0">
                <a:latin typeface="Century Gothic" panose="020B0502020202020204" pitchFamily="34" charset="0"/>
              </a:rPr>
              <a:t> China (NSFC</a:t>
            </a:r>
            <a:r>
              <a:rPr lang="fr-BE" sz="1400" b="1" dirty="0" smtClean="0">
                <a:latin typeface="Century Gothic" panose="020B0502020202020204" pitchFamily="34" charset="0"/>
              </a:rPr>
              <a:t>)</a:t>
            </a:r>
          </a:p>
          <a:p>
            <a:endParaRPr lang="fr-BE" sz="1400" b="1" dirty="0">
              <a:latin typeface="Century Gothic" panose="020B0502020202020204" pitchFamily="34" charset="0"/>
            </a:endParaRPr>
          </a:p>
          <a:p>
            <a:r>
              <a:rPr lang="fr-BE" sz="1400" b="1" i="1" dirty="0" smtClean="0">
                <a:latin typeface="Century Gothic" panose="020B0502020202020204" pitchFamily="34" charset="0"/>
              </a:rPr>
              <a:t>China </a:t>
            </a:r>
            <a:r>
              <a:rPr lang="fr-BE" sz="1400" b="1" i="1" dirty="0" err="1" smtClean="0">
                <a:latin typeface="Century Gothic" panose="020B0502020202020204" pitchFamily="34" charset="0"/>
              </a:rPr>
              <a:t>Scholarship</a:t>
            </a:r>
            <a:r>
              <a:rPr lang="fr-BE" sz="1400" b="1" i="1" dirty="0" smtClean="0">
                <a:latin typeface="Century Gothic" panose="020B0502020202020204" pitchFamily="34" charset="0"/>
              </a:rPr>
              <a:t> Council (CSC) – </a:t>
            </a:r>
            <a:r>
              <a:rPr lang="fr-BE" sz="1400" b="1" i="1" dirty="0" err="1" smtClean="0">
                <a:latin typeface="Century Gothic" panose="020B0502020202020204" pitchFamily="34" charset="0"/>
              </a:rPr>
              <a:t>with</a:t>
            </a:r>
            <a:r>
              <a:rPr lang="fr-BE" sz="1400" b="1" i="1" dirty="0" smtClean="0">
                <a:latin typeface="Century Gothic" panose="020B0502020202020204" pitchFamily="34" charset="0"/>
              </a:rPr>
              <a:t> WBI</a:t>
            </a:r>
            <a:endParaRPr lang="fr-BE" sz="1400" i="1" dirty="0">
              <a:latin typeface="Century Gothic" panose="020B0502020202020204" pitchFamily="34" charset="0"/>
            </a:endParaRPr>
          </a:p>
        </p:txBody>
      </p:sp>
      <p:sp>
        <p:nvSpPr>
          <p:cNvPr id="8" name="ZoneTexte 4"/>
          <p:cNvSpPr txBox="1">
            <a:spLocks noChangeArrowheads="1"/>
          </p:cNvSpPr>
          <p:nvPr/>
        </p:nvSpPr>
        <p:spPr bwMode="auto">
          <a:xfrm>
            <a:off x="395536" y="4181018"/>
            <a:ext cx="20882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b="1" dirty="0" err="1" smtClean="0">
                <a:latin typeface="Century Gothic" pitchFamily="34" charset="0"/>
              </a:rPr>
              <a:t>Modalities</a:t>
            </a:r>
            <a:r>
              <a:rPr lang="fr-BE" sz="2000" b="1" dirty="0" smtClean="0">
                <a:latin typeface="Century Gothic" pitchFamily="34" charset="0"/>
              </a:rPr>
              <a:t>:</a:t>
            </a:r>
          </a:p>
        </p:txBody>
      </p:sp>
      <p:sp>
        <p:nvSpPr>
          <p:cNvPr id="9" name="Ellipse 8"/>
          <p:cNvSpPr/>
          <p:nvPr/>
        </p:nvSpPr>
        <p:spPr>
          <a:xfrm>
            <a:off x="3635896" y="1124744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Ellipse 9"/>
          <p:cNvSpPr/>
          <p:nvPr/>
        </p:nvSpPr>
        <p:spPr>
          <a:xfrm>
            <a:off x="3635896" y="1580795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Ellipse 10"/>
          <p:cNvSpPr/>
          <p:nvPr/>
        </p:nvSpPr>
        <p:spPr>
          <a:xfrm>
            <a:off x="3635896" y="2036846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Ellipse 11"/>
          <p:cNvSpPr/>
          <p:nvPr/>
        </p:nvSpPr>
        <p:spPr>
          <a:xfrm>
            <a:off x="3635896" y="2492896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ZoneTexte 4"/>
          <p:cNvSpPr txBox="1">
            <a:spLocks noChangeArrowheads="1"/>
          </p:cNvSpPr>
          <p:nvPr/>
        </p:nvSpPr>
        <p:spPr bwMode="auto">
          <a:xfrm>
            <a:off x="3572272" y="3485907"/>
            <a:ext cx="4600128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400" b="1" dirty="0" smtClean="0">
                <a:latin typeface="Century Gothic" pitchFamily="34" charset="0"/>
              </a:rPr>
              <a:t>	Short </a:t>
            </a:r>
            <a:r>
              <a:rPr lang="en-US" sz="1400" b="1" dirty="0">
                <a:latin typeface="Century Gothic" pitchFamily="34" charset="0"/>
              </a:rPr>
              <a:t>stays abroad (1 week to 1 month)</a:t>
            </a:r>
          </a:p>
          <a:p>
            <a:endParaRPr lang="en-US" sz="1400" b="1" dirty="0">
              <a:latin typeface="Century Gothic" pitchFamily="34" charset="0"/>
            </a:endParaRPr>
          </a:p>
          <a:p>
            <a:r>
              <a:rPr lang="en-US" sz="1400" b="1" dirty="0" smtClean="0">
                <a:latin typeface="Century Gothic" pitchFamily="34" charset="0"/>
              </a:rPr>
              <a:t>	Only </a:t>
            </a:r>
            <a:r>
              <a:rPr lang="en-US" sz="1400" b="1" dirty="0">
                <a:latin typeface="Century Gothic" pitchFamily="34" charset="0"/>
              </a:rPr>
              <a:t>travel and </a:t>
            </a:r>
            <a:r>
              <a:rPr lang="en-US" sz="1400" b="1" dirty="0" smtClean="0">
                <a:latin typeface="Century Gothic" pitchFamily="34" charset="0"/>
              </a:rPr>
              <a:t>subsistence </a:t>
            </a:r>
            <a:r>
              <a:rPr lang="en-US" sz="1400" b="1" dirty="0">
                <a:latin typeface="Century Gothic" pitchFamily="34" charset="0"/>
              </a:rPr>
              <a:t>costs (Travel for </a:t>
            </a:r>
            <a:r>
              <a:rPr lang="en-US" sz="1400" b="1" dirty="0" smtClean="0">
                <a:latin typeface="Century Gothic" pitchFamily="34" charset="0"/>
              </a:rPr>
              <a:t>WBF researchers </a:t>
            </a:r>
            <a:r>
              <a:rPr lang="en-US" sz="1400" b="1" dirty="0">
                <a:latin typeface="Century Gothic" pitchFamily="34" charset="0"/>
              </a:rPr>
              <a:t>and fee for researchers from China (per diem)</a:t>
            </a:r>
          </a:p>
          <a:p>
            <a:endParaRPr lang="en-US" sz="1400" b="1" dirty="0">
              <a:latin typeface="Century Gothic" pitchFamily="34" charset="0"/>
            </a:endParaRPr>
          </a:p>
          <a:p>
            <a:r>
              <a:rPr lang="en-US" sz="1400" b="1" dirty="0" smtClean="0">
                <a:latin typeface="Century Gothic" pitchFamily="34" charset="0"/>
              </a:rPr>
              <a:t>	Continuous submission (application </a:t>
            </a:r>
            <a:r>
              <a:rPr lang="en-US" sz="1400" b="1" dirty="0">
                <a:latin typeface="Century Gothic" pitchFamily="34" charset="0"/>
              </a:rPr>
              <a:t>3 </a:t>
            </a:r>
            <a:r>
              <a:rPr lang="en-US" sz="1400" b="1" dirty="0" smtClean="0">
                <a:latin typeface="Century Gothic" pitchFamily="34" charset="0"/>
              </a:rPr>
              <a:t>months </a:t>
            </a:r>
            <a:r>
              <a:rPr lang="en-US" sz="1400" b="1" dirty="0">
                <a:latin typeface="Century Gothic" pitchFamily="34" charset="0"/>
              </a:rPr>
              <a:t>before the stay) – agreement of the foreign partner required</a:t>
            </a:r>
          </a:p>
        </p:txBody>
      </p:sp>
      <p:sp>
        <p:nvSpPr>
          <p:cNvPr id="14" name="ZoneTexte 4"/>
          <p:cNvSpPr txBox="1">
            <a:spLocks noChangeArrowheads="1"/>
          </p:cNvSpPr>
          <p:nvPr/>
        </p:nvSpPr>
        <p:spPr bwMode="auto">
          <a:xfrm>
            <a:off x="547936" y="1628800"/>
            <a:ext cx="20882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1938" indent="-2619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Aft>
                <a:spcPts val="600"/>
              </a:spcAft>
            </a:pPr>
            <a:r>
              <a:rPr lang="fr-BE" sz="2000" b="1" dirty="0" err="1" smtClean="0">
                <a:latin typeface="Century Gothic" pitchFamily="34" charset="0"/>
              </a:rPr>
              <a:t>Agreements</a:t>
            </a:r>
            <a:r>
              <a:rPr lang="fr-BE" sz="2000" b="1" dirty="0" smtClean="0">
                <a:latin typeface="Century Gothic" pitchFamily="34" charset="0"/>
              </a:rPr>
              <a:t>:</a:t>
            </a:r>
          </a:p>
        </p:txBody>
      </p:sp>
      <p:sp>
        <p:nvSpPr>
          <p:cNvPr id="15" name="Ellipse 14"/>
          <p:cNvSpPr/>
          <p:nvPr/>
        </p:nvSpPr>
        <p:spPr>
          <a:xfrm>
            <a:off x="3671912" y="3573016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Ellipse 15"/>
          <p:cNvSpPr/>
          <p:nvPr/>
        </p:nvSpPr>
        <p:spPr>
          <a:xfrm>
            <a:off x="3671912" y="4239096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7" name="Ellipse 16"/>
          <p:cNvSpPr/>
          <p:nvPr/>
        </p:nvSpPr>
        <p:spPr>
          <a:xfrm>
            <a:off x="3671912" y="4905176"/>
            <a:ext cx="108000" cy="108000"/>
          </a:xfrm>
          <a:prstGeom prst="ellipse">
            <a:avLst/>
          </a:prstGeom>
          <a:solidFill>
            <a:srgbClr val="CFB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8" name="Ellipse 17"/>
          <p:cNvSpPr/>
          <p:nvPr/>
        </p:nvSpPr>
        <p:spPr>
          <a:xfrm>
            <a:off x="3635896" y="2924944"/>
            <a:ext cx="144016" cy="144016"/>
          </a:xfrm>
          <a:prstGeom prst="ellipse">
            <a:avLst/>
          </a:prstGeom>
          <a:solidFill>
            <a:srgbClr val="84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5316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631</Words>
  <Application>Microsoft Office PowerPoint</Application>
  <PresentationFormat>Affichage à l'écran (4:3)</PresentationFormat>
  <Paragraphs>163</Paragraphs>
  <Slides>11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3" baseType="lpstr">
      <vt:lpstr>Thème Office</vt:lpstr>
      <vt:lpstr>Feuille de calcul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F.R.S.-FNRS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Arnaud Goolaerts</dc:creator>
  <cp:lastModifiedBy>Joël Groeneveld</cp:lastModifiedBy>
  <cp:revision>61</cp:revision>
  <dcterms:created xsi:type="dcterms:W3CDTF">2016-05-30T12:16:56Z</dcterms:created>
  <dcterms:modified xsi:type="dcterms:W3CDTF">2017-03-29T14:06:15Z</dcterms:modified>
</cp:coreProperties>
</file>