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269" r:id="rId3"/>
    <p:sldId id="392" r:id="rId4"/>
    <p:sldId id="369" r:id="rId5"/>
    <p:sldId id="330" r:id="rId6"/>
    <p:sldId id="391" r:id="rId7"/>
    <p:sldId id="388" r:id="rId8"/>
    <p:sldId id="393" r:id="rId9"/>
    <p:sldId id="389" r:id="rId10"/>
    <p:sldId id="384" r:id="rId11"/>
    <p:sldId id="385" r:id="rId12"/>
    <p:sldId id="397" r:id="rId13"/>
    <p:sldId id="382" r:id="rId14"/>
    <p:sldId id="386" r:id="rId15"/>
    <p:sldId id="396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BC8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3" autoAdjust="0"/>
    <p:restoredTop sz="64456" autoAdjust="0"/>
  </p:normalViewPr>
  <p:slideViewPr>
    <p:cSldViewPr>
      <p:cViewPr>
        <p:scale>
          <a:sx n="74" d="100"/>
          <a:sy n="74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9C385-1573-4E24-905D-9417CE2492CB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5A6D1-0240-4838-BEBA-146F6E4AD4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1878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64F5-02ED-4582-87E5-B11FD2BAB774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BE3C-E528-45C1-BF9B-B92BB476849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51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/>
              <a:t>Dépenses R&amp;D en % PIB – Eurostat 03/2016 (rapport basé sur chiffres 2013)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EU 28 = 2,03% </a:t>
            </a:r>
            <a:r>
              <a:rPr lang="fr-BE" dirty="0">
                <a:sym typeface="Wingdings" panose="05000000000000000000" pitchFamily="2" charset="2"/>
              </a:rPr>
              <a:t> Objectif 2020 = 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ym typeface="Wingdings" panose="05000000000000000000" pitchFamily="2" charset="2"/>
              </a:rPr>
              <a:t>Allemagne : </a:t>
            </a:r>
            <a:r>
              <a:rPr lang="fr-BE" dirty="0" err="1">
                <a:sym typeface="Wingdings" panose="05000000000000000000" pitchFamily="2" charset="2"/>
              </a:rPr>
              <a:t>Braunschweig</a:t>
            </a:r>
            <a:r>
              <a:rPr lang="fr-BE" dirty="0">
                <a:sym typeface="Wingdings" panose="05000000000000000000" pitchFamily="2" charset="2"/>
              </a:rPr>
              <a:t> = 7,33%, Stuttgart = 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ym typeface="Wingdings" panose="05000000000000000000" pitchFamily="2" charset="2"/>
              </a:rPr>
              <a:t>Brabant wallon = 11,36% &gt;&lt; comparé à Namur et Luxembourg &lt;1%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bg1"/>
                </a:solidFill>
              </a:rPr>
              <a:t>Source: Eurostat</a:t>
            </a:r>
            <a:r>
              <a:rPr lang="en-US" sz="1200" b="1" dirty="0">
                <a:solidFill>
                  <a:schemeClr val="bg1"/>
                </a:solidFill>
              </a:rPr>
              <a:t> Database “Regional Education Statistics”,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Title “Tertiary educational attainment, age group 25-64 by sex and NUTS 2”, update </a:t>
            </a:r>
            <a:r>
              <a:rPr lang="fr-BE" sz="1200" b="0" dirty="0">
                <a:solidFill>
                  <a:schemeClr val="bg1"/>
                </a:solidFill>
              </a:rPr>
              <a:t>30/08/2016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511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920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6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040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724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3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163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170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409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72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BE3C-E528-45C1-BF9B-B92BB476849A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178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289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130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109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733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13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479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50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07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192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441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8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EE97-0524-4E5D-99C8-B5BA3BBCDB9A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7A15-4E3E-4E88-87B0-0B3CFD9B88A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5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oannidis\Desktop\Photos IASP\Slides_photos\LacMai2011 026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87" b="-1"/>
          <a:stretch/>
        </p:blipFill>
        <p:spPr bwMode="auto">
          <a:xfrm>
            <a:off x="-36512" y="0"/>
            <a:ext cx="9180512" cy="68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34888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fr-BE" sz="5000" b="1" dirty="0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The </a:t>
            </a:r>
            <a:r>
              <a:rPr lang="fr-BE" sz="5000" b="1" dirty="0" err="1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ongoing</a:t>
            </a:r>
            <a:r>
              <a:rPr lang="fr-BE" sz="5000" b="1" dirty="0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 story </a:t>
            </a:r>
          </a:p>
          <a:p>
            <a:pPr algn="ctr">
              <a:tabLst>
                <a:tab pos="533400" algn="l"/>
              </a:tabLst>
            </a:pPr>
            <a:r>
              <a:rPr lang="fr-BE" sz="5000" b="1" dirty="0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of a </a:t>
            </a:r>
            <a:r>
              <a:rPr lang="fr-BE" sz="5000" b="1" dirty="0" err="1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successful</a:t>
            </a:r>
            <a:r>
              <a:rPr lang="fr-BE" sz="5000" b="1" dirty="0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 </a:t>
            </a:r>
          </a:p>
          <a:p>
            <a:pPr algn="ctr">
              <a:tabLst>
                <a:tab pos="533400" algn="l"/>
              </a:tabLst>
            </a:pPr>
            <a:r>
              <a:rPr lang="fr-BE" sz="5000" b="1" dirty="0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sino-</a:t>
            </a:r>
            <a:r>
              <a:rPr lang="fr-BE" sz="5000" b="1" dirty="0" err="1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belgian</a:t>
            </a:r>
            <a:r>
              <a:rPr lang="fr-BE" sz="5000" b="1" dirty="0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 </a:t>
            </a:r>
            <a:r>
              <a:rPr lang="fr-BE" sz="5000" b="1" dirty="0" err="1">
                <a:solidFill>
                  <a:schemeClr val="bg1"/>
                </a:solidFill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cooperation</a:t>
            </a:r>
            <a:endParaRPr lang="fr-BE" sz="5000" b="1" dirty="0">
              <a:solidFill>
                <a:schemeClr val="bg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3150" y="0"/>
            <a:ext cx="4595150" cy="553998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000" dirty="0">
                <a:solidFill>
                  <a:schemeClr val="bg1"/>
                </a:solidFill>
                <a:sym typeface="Webdings"/>
              </a:rPr>
              <a:t>LLN SCIENCE PARK</a:t>
            </a:r>
            <a:endParaRPr lang="fr-BE" sz="3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3712" y="3794"/>
            <a:ext cx="4585362" cy="55399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0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2" b="15843"/>
          <a:stretch/>
        </p:blipFill>
        <p:spPr>
          <a:xfrm>
            <a:off x="1495942" y="332656"/>
            <a:ext cx="6165094" cy="48965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254442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</a:rPr>
              <a:t>CBTC Agreement : Land </a:t>
            </a:r>
            <a:r>
              <a:rPr lang="fr-BE" sz="3500" dirty="0" err="1">
                <a:solidFill>
                  <a:schemeClr val="bg1"/>
                </a:solidFill>
              </a:rPr>
              <a:t>emphyteusis</a:t>
            </a:r>
            <a:r>
              <a:rPr lang="fr-BE" sz="3500" dirty="0">
                <a:solidFill>
                  <a:schemeClr val="bg1"/>
                </a:solidFill>
              </a:rPr>
              <a:t> (promise)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623500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4248" y="5622434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2012/04</a:t>
            </a:r>
            <a:endParaRPr lang="fr-BE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5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pic>
        <p:nvPicPr>
          <p:cNvPr id="10" name="Picture 3" descr="C:\Users\mioannidis\Desktop\BUREAU\JUXING\Signature 31.03.2014\13544035295_c22958193c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3" t="21655" r="3157" b="18171"/>
          <a:stretch/>
        </p:blipFill>
        <p:spPr bwMode="auto">
          <a:xfrm>
            <a:off x="996384" y="332656"/>
            <a:ext cx="7151231" cy="49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254442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</a:rPr>
              <a:t>CBTC Agreement : </a:t>
            </a:r>
            <a:r>
              <a:rPr lang="fr-BE" sz="3500" dirty="0" err="1">
                <a:solidFill>
                  <a:schemeClr val="bg1"/>
                </a:solidFill>
              </a:rPr>
              <a:t>Cooperation</a:t>
            </a:r>
            <a:r>
              <a:rPr lang="fr-BE" sz="3500" dirty="0">
                <a:solidFill>
                  <a:schemeClr val="bg1"/>
                </a:solidFill>
              </a:rPr>
              <a:t> Framework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3500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5622434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2014/03</a:t>
            </a:r>
            <a:endParaRPr lang="fr-BE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sp>
        <p:nvSpPr>
          <p:cNvPr id="11" name="Rectangle 10"/>
          <p:cNvSpPr/>
          <p:nvPr/>
        </p:nvSpPr>
        <p:spPr>
          <a:xfrm>
            <a:off x="0" y="6300609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200" dirty="0">
                <a:solidFill>
                  <a:schemeClr val="bg1"/>
                </a:solidFill>
              </a:rPr>
              <a:t>CBTC </a:t>
            </a:r>
            <a:r>
              <a:rPr lang="fr-BE" sz="3200" dirty="0" err="1">
                <a:solidFill>
                  <a:schemeClr val="bg1"/>
                </a:solidFill>
              </a:rPr>
              <a:t>presentation</a:t>
            </a:r>
            <a:r>
              <a:rPr lang="fr-BE" sz="3200" dirty="0">
                <a:solidFill>
                  <a:schemeClr val="bg1"/>
                </a:solidFill>
              </a:rPr>
              <a:t> to </a:t>
            </a:r>
            <a:r>
              <a:rPr lang="fr-BE" sz="3200" dirty="0" err="1">
                <a:solidFill>
                  <a:schemeClr val="bg1"/>
                </a:solidFill>
              </a:rPr>
              <a:t>Belgian</a:t>
            </a:r>
            <a:r>
              <a:rPr lang="fr-BE" sz="3200" dirty="0">
                <a:solidFill>
                  <a:schemeClr val="bg1"/>
                </a:solidFill>
              </a:rPr>
              <a:t> King Philippe in Wuhan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78378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5678378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2015/06</a:t>
            </a:r>
            <a:endParaRPr lang="fr-BE" sz="45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9" y="493437"/>
            <a:ext cx="8662896" cy="4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1" b="-1"/>
          <a:stretch/>
        </p:blipFill>
        <p:spPr>
          <a:xfrm>
            <a:off x="289188" y="582007"/>
            <a:ext cx="8565623" cy="45193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254442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</a:rPr>
              <a:t>CBTC </a:t>
            </a:r>
            <a:r>
              <a:rPr lang="fr-BE" sz="3500" dirty="0" err="1">
                <a:solidFill>
                  <a:schemeClr val="bg1"/>
                </a:solidFill>
              </a:rPr>
              <a:t>Offical</a:t>
            </a:r>
            <a:r>
              <a:rPr lang="fr-BE" sz="3500" dirty="0">
                <a:solidFill>
                  <a:schemeClr val="bg1"/>
                </a:solidFill>
              </a:rPr>
              <a:t> </a:t>
            </a:r>
            <a:r>
              <a:rPr lang="fr-BE" sz="3500" dirty="0" err="1">
                <a:solidFill>
                  <a:schemeClr val="bg1"/>
                </a:solidFill>
              </a:rPr>
              <a:t>Launch</a:t>
            </a:r>
            <a:endParaRPr lang="fr-BE" sz="35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623500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4248" y="5622434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2016/06</a:t>
            </a:r>
            <a:endParaRPr lang="fr-BE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7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257288"/>
            <a:ext cx="6732240" cy="50439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54442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</a:rPr>
              <a:t>CBTC Agreement : </a:t>
            </a:r>
            <a:r>
              <a:rPr lang="fr-BE" sz="3500" dirty="0" err="1">
                <a:solidFill>
                  <a:schemeClr val="bg1"/>
                </a:solidFill>
              </a:rPr>
              <a:t>Cooperation</a:t>
            </a:r>
            <a:r>
              <a:rPr lang="fr-BE" sz="3500" dirty="0">
                <a:solidFill>
                  <a:schemeClr val="bg1"/>
                </a:solidFill>
              </a:rPr>
              <a:t> UIE-AWEX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3500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5622434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2016/10</a:t>
            </a:r>
            <a:endParaRPr lang="fr-BE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ioannidis\Desktop\Photos IASP\NewTech Business Cen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r="16688"/>
          <a:stretch/>
        </p:blipFill>
        <p:spPr bwMode="auto">
          <a:xfrm>
            <a:off x="-35120" y="-8286"/>
            <a:ext cx="4183829" cy="62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35120" y="6227058"/>
            <a:ext cx="4183829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8709" y="6227058"/>
            <a:ext cx="5031803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>
                <a:solidFill>
                  <a:schemeClr val="bg1"/>
                </a:solidFill>
                <a:sym typeface="Webdings"/>
              </a:rPr>
              <a:t> </a:t>
            </a:r>
            <a:r>
              <a:rPr lang="fr-BE" sz="3500" dirty="0">
                <a:solidFill>
                  <a:schemeClr val="bg1"/>
                </a:solidFill>
                <a:sym typeface="Webdings"/>
              </a:rPr>
              <a:t>LLN Science </a:t>
            </a:r>
            <a:r>
              <a:rPr lang="fr-BE" sz="3500">
                <a:solidFill>
                  <a:schemeClr val="bg1"/>
                </a:solidFill>
                <a:sym typeface="Webdings"/>
              </a:rPr>
              <a:t>Park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496" y="1196752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BE" sz="3000" b="1" dirty="0">
                <a:solidFill>
                  <a:srgbClr val="0070C0"/>
                </a:solidFill>
              </a:rPr>
              <a:t>Relations </a:t>
            </a:r>
            <a:r>
              <a:rPr lang="fr-BE" sz="3000" b="1" dirty="0" err="1">
                <a:solidFill>
                  <a:srgbClr val="0070C0"/>
                </a:solidFill>
              </a:rPr>
              <a:t>with</a:t>
            </a:r>
            <a:r>
              <a:rPr lang="fr-BE" sz="3000" b="1" dirty="0">
                <a:solidFill>
                  <a:srgbClr val="0070C0"/>
                </a:solidFill>
              </a:rPr>
              <a:t> China</a:t>
            </a:r>
          </a:p>
          <a:p>
            <a:pPr>
              <a:defRPr/>
            </a:pPr>
            <a:endParaRPr lang="fr-BE" sz="2000" b="1" dirty="0"/>
          </a:p>
          <a:p>
            <a:pPr>
              <a:defRPr/>
            </a:pPr>
            <a:r>
              <a:rPr lang="fr-BE" sz="2000" b="1" dirty="0"/>
              <a:t>&gt; 49 </a:t>
            </a:r>
            <a:r>
              <a:rPr lang="fr-BE" sz="2000" b="1" dirty="0" err="1"/>
              <a:t>visits</a:t>
            </a:r>
            <a:r>
              <a:rPr lang="fr-BE" sz="2000" b="1" dirty="0"/>
              <a:t> </a:t>
            </a:r>
            <a:r>
              <a:rPr lang="fr-BE" sz="2000" b="1" dirty="0" err="1"/>
              <a:t>from</a:t>
            </a:r>
            <a:r>
              <a:rPr lang="fr-BE" sz="2000" b="1" dirty="0"/>
              <a:t> China in the last 6 </a:t>
            </a:r>
            <a:r>
              <a:rPr lang="fr-BE" sz="2000" b="1" dirty="0" err="1"/>
              <a:t>years</a:t>
            </a:r>
            <a:endParaRPr lang="fr-BE" sz="2000" b="1" dirty="0"/>
          </a:p>
          <a:p>
            <a:pPr>
              <a:defRPr/>
            </a:pPr>
            <a:endParaRPr lang="fr-BE" sz="2000" b="1" dirty="0"/>
          </a:p>
          <a:p>
            <a:pPr>
              <a:defRPr/>
            </a:pPr>
            <a:r>
              <a:rPr lang="fr-BE" sz="2000" b="1" dirty="0"/>
              <a:t>&gt; 9 </a:t>
            </a:r>
            <a:r>
              <a:rPr lang="fr-BE" sz="2000" b="1" dirty="0" err="1"/>
              <a:t>Chinese</a:t>
            </a:r>
            <a:r>
              <a:rPr lang="fr-BE" sz="2000" b="1" dirty="0"/>
              <a:t> </a:t>
            </a:r>
            <a:r>
              <a:rPr lang="fr-BE" sz="2000" b="1" dirty="0" err="1"/>
              <a:t>companies</a:t>
            </a:r>
            <a:r>
              <a:rPr lang="fr-BE" sz="2000" b="1" dirty="0"/>
              <a:t> </a:t>
            </a:r>
            <a:r>
              <a:rPr lang="fr-BE" sz="2000" b="1" dirty="0" err="1"/>
              <a:t>already</a:t>
            </a:r>
            <a:r>
              <a:rPr lang="fr-BE" sz="2000" b="1" dirty="0"/>
              <a:t> in the science </a:t>
            </a:r>
            <a:r>
              <a:rPr lang="fr-BE" sz="2000" b="1" dirty="0" err="1"/>
              <a:t>park</a:t>
            </a:r>
            <a:endParaRPr lang="fr-BE" sz="2000" b="1" dirty="0"/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BE" sz="2000" b="1" dirty="0" err="1"/>
              <a:t>Biggest</a:t>
            </a:r>
            <a:r>
              <a:rPr lang="fr-BE" sz="2000" b="1" dirty="0"/>
              <a:t> : </a:t>
            </a:r>
            <a:r>
              <a:rPr lang="fr-BE" sz="2000" b="1" dirty="0" err="1"/>
              <a:t>Huawei</a:t>
            </a:r>
            <a:r>
              <a:rPr lang="fr-BE" sz="2000" b="1" dirty="0"/>
              <a:t> R&amp;D Center </a:t>
            </a:r>
          </a:p>
          <a:p>
            <a:pPr>
              <a:defRPr/>
            </a:pPr>
            <a:endParaRPr lang="fr-BE" sz="2000" b="1" dirty="0"/>
          </a:p>
          <a:p>
            <a:pPr>
              <a:defRPr/>
            </a:pPr>
            <a:r>
              <a:rPr lang="fr-BE" sz="2000" b="1" dirty="0"/>
              <a:t>UCL has… </a:t>
            </a:r>
          </a:p>
          <a:p>
            <a:pPr>
              <a:defRPr/>
            </a:pPr>
            <a:r>
              <a:rPr lang="fr-BE" sz="2000" b="1" dirty="0"/>
              <a:t>&gt; 67 </a:t>
            </a:r>
            <a:r>
              <a:rPr lang="fr-BE" sz="2000" b="1" dirty="0" err="1"/>
              <a:t>cooperation</a:t>
            </a:r>
            <a:r>
              <a:rPr lang="fr-BE" sz="2000" b="1" dirty="0"/>
              <a:t> </a:t>
            </a:r>
            <a:r>
              <a:rPr lang="fr-BE" sz="2000" b="1" dirty="0" err="1"/>
              <a:t>agreements</a:t>
            </a:r>
            <a:r>
              <a:rPr lang="fr-BE" sz="2000" b="1" dirty="0"/>
              <a:t> </a:t>
            </a:r>
            <a:r>
              <a:rPr lang="fr-BE" sz="2000" b="1" dirty="0" err="1"/>
              <a:t>with</a:t>
            </a:r>
            <a:r>
              <a:rPr lang="fr-BE" sz="2000" b="1" dirty="0"/>
              <a:t> China</a:t>
            </a:r>
          </a:p>
          <a:p>
            <a:pPr>
              <a:defRPr/>
            </a:pPr>
            <a:r>
              <a:rPr lang="fr-BE" sz="2000" b="1" dirty="0"/>
              <a:t>&gt; +- 60 </a:t>
            </a:r>
            <a:r>
              <a:rPr lang="fr-BE" sz="2000" b="1" dirty="0" err="1"/>
              <a:t>chinese</a:t>
            </a:r>
            <a:r>
              <a:rPr lang="fr-BE" sz="2000" b="1" dirty="0"/>
              <a:t> </a:t>
            </a:r>
            <a:r>
              <a:rPr lang="fr-BE" sz="2000" b="1" dirty="0" err="1"/>
              <a:t>students</a:t>
            </a:r>
            <a:endParaRPr lang="fr-BE" sz="2000" b="1" dirty="0"/>
          </a:p>
          <a:p>
            <a:pPr>
              <a:defRPr/>
            </a:pPr>
            <a:r>
              <a:rPr lang="fr-BE" sz="2000" b="1" dirty="0"/>
              <a:t>&gt; Country focus : </a:t>
            </a:r>
            <a:r>
              <a:rPr lang="fr-BE" sz="2000" b="1" dirty="0" err="1"/>
              <a:t>role</a:t>
            </a:r>
            <a:r>
              <a:rPr lang="fr-BE" sz="2000" b="1" dirty="0"/>
              <a:t> of China Desk</a:t>
            </a:r>
          </a:p>
        </p:txBody>
      </p:sp>
    </p:spTree>
    <p:extLst>
      <p:ext uri="{BB962C8B-B14F-4D97-AF65-F5344CB8AC3E}">
        <p14:creationId xmlns:p14="http://schemas.microsoft.com/office/powerpoint/2010/main" val="406016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r="25007"/>
          <a:stretch/>
        </p:blipFill>
        <p:spPr>
          <a:xfrm>
            <a:off x="-25992" y="0"/>
            <a:ext cx="45888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8024" y="1556792"/>
            <a:ext cx="417646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500" b="1" dirty="0">
                <a:solidFill>
                  <a:schemeClr val="accent1"/>
                </a:solidFill>
                <a:sym typeface="Webdings"/>
              </a:rPr>
              <a:t>Science Park of the </a:t>
            </a:r>
            <a:r>
              <a:rPr lang="fr-BE" sz="2500" b="1" dirty="0" err="1">
                <a:solidFill>
                  <a:schemeClr val="accent1"/>
                </a:solidFill>
                <a:sym typeface="Webdings"/>
              </a:rPr>
              <a:t>University</a:t>
            </a:r>
            <a:r>
              <a:rPr lang="fr-BE" sz="2500" b="1" dirty="0">
                <a:solidFill>
                  <a:schemeClr val="accent1"/>
                </a:solidFill>
                <a:sym typeface="Webdings"/>
              </a:rPr>
              <a:t> of Louvain (UCL) and IBW</a:t>
            </a:r>
          </a:p>
          <a:p>
            <a:endParaRPr lang="fr-BE" sz="2500" b="1" dirty="0">
              <a:sym typeface="Webdings"/>
            </a:endParaRPr>
          </a:p>
          <a:p>
            <a:endParaRPr lang="fr-BE" sz="1500" b="1" dirty="0">
              <a:sym typeface="Webdings"/>
            </a:endParaRPr>
          </a:p>
          <a:p>
            <a:r>
              <a:rPr lang="fr-BE" sz="2500" b="1" dirty="0">
                <a:solidFill>
                  <a:schemeClr val="accent1"/>
                </a:solidFill>
                <a:sym typeface="Webdings"/>
              </a:rPr>
              <a:t>#1 </a:t>
            </a:r>
            <a:r>
              <a:rPr lang="fr-BE" sz="2500" b="1" dirty="0" err="1">
                <a:solidFill>
                  <a:schemeClr val="accent1"/>
                </a:solidFill>
                <a:sym typeface="Webdings"/>
              </a:rPr>
              <a:t>Wallonia</a:t>
            </a:r>
            <a:endParaRPr lang="fr-BE" sz="2500" b="1" dirty="0">
              <a:solidFill>
                <a:schemeClr val="accent1"/>
              </a:solidFill>
              <a:sym typeface="Webdings"/>
            </a:endParaRPr>
          </a:p>
          <a:p>
            <a:r>
              <a:rPr lang="fr-BE" sz="2500" b="1" dirty="0">
                <a:sym typeface="Webdings"/>
              </a:rPr>
              <a:t>1971</a:t>
            </a:r>
          </a:p>
          <a:p>
            <a:r>
              <a:rPr lang="fr-BE" sz="2500" b="1" dirty="0">
                <a:sym typeface="Webdings"/>
              </a:rPr>
              <a:t>284 </a:t>
            </a:r>
            <a:r>
              <a:rPr lang="fr-BE" sz="2500" b="1" dirty="0" err="1">
                <a:sym typeface="Webdings"/>
              </a:rPr>
              <a:t>companies</a:t>
            </a:r>
            <a:r>
              <a:rPr lang="fr-BE" sz="2500" b="1" dirty="0">
                <a:sym typeface="Webdings"/>
              </a:rPr>
              <a:t> </a:t>
            </a:r>
          </a:p>
          <a:p>
            <a:r>
              <a:rPr lang="fr-BE" sz="2500" b="1" dirty="0">
                <a:sym typeface="Webdings"/>
              </a:rPr>
              <a:t>6,420 jobs </a:t>
            </a:r>
          </a:p>
          <a:p>
            <a:r>
              <a:rPr lang="fr-BE" sz="2500" b="1" dirty="0">
                <a:sym typeface="Webdings"/>
              </a:rPr>
              <a:t>231 hectares</a:t>
            </a:r>
          </a:p>
          <a:p>
            <a:endParaRPr lang="fr-BE" sz="1500" b="1" dirty="0">
              <a:sym typeface="Webdings"/>
            </a:endParaRPr>
          </a:p>
          <a:p>
            <a:r>
              <a:rPr lang="fr-BE" sz="2500" b="1" dirty="0">
                <a:solidFill>
                  <a:schemeClr val="accent1"/>
                </a:solidFill>
                <a:sym typeface="Webdings"/>
              </a:rPr>
              <a:t>5 </a:t>
            </a:r>
            <a:r>
              <a:rPr lang="fr-BE" sz="2500" b="1" dirty="0" err="1">
                <a:solidFill>
                  <a:schemeClr val="accent1"/>
                </a:solidFill>
                <a:sym typeface="Webdings"/>
              </a:rPr>
              <a:t>Sectors</a:t>
            </a:r>
            <a:r>
              <a:rPr lang="fr-BE" sz="2500" b="1" dirty="0">
                <a:solidFill>
                  <a:schemeClr val="accent1"/>
                </a:solidFill>
                <a:sym typeface="Webdings"/>
              </a:rPr>
              <a:t> +</a:t>
            </a:r>
            <a:endParaRPr lang="fr-BE" sz="2500" dirty="0">
              <a:sym typeface="Webdings"/>
            </a:endParaRPr>
          </a:p>
          <a:p>
            <a:pPr>
              <a:defRPr/>
            </a:pPr>
            <a:r>
              <a:rPr lang="fr-BE" sz="2500" b="1" dirty="0">
                <a:sym typeface="Webdings"/>
              </a:rPr>
              <a:t>Life sciences, engineering, fine </a:t>
            </a:r>
            <a:r>
              <a:rPr lang="fr-BE" sz="2500" b="1" dirty="0" err="1">
                <a:sym typeface="Webdings"/>
              </a:rPr>
              <a:t>chemicals</a:t>
            </a:r>
            <a:r>
              <a:rPr lang="fr-BE" sz="2500" b="1" dirty="0">
                <a:sym typeface="Webdings"/>
              </a:rPr>
              <a:t>, ICT, </a:t>
            </a:r>
            <a:r>
              <a:rPr lang="fr-BE" sz="2500" b="1" dirty="0" err="1">
                <a:sym typeface="Webdings"/>
              </a:rPr>
              <a:t>greentech</a:t>
            </a:r>
            <a:endParaRPr lang="fr-BE" sz="2500" b="1" dirty="0">
              <a:sym typeface="Webdings"/>
            </a:endParaRPr>
          </a:p>
          <a:p>
            <a:pPr>
              <a:defRPr/>
            </a:pPr>
            <a:endParaRPr lang="fr-BE" sz="1000" b="1" dirty="0">
              <a:sym typeface="Web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120" y="6227058"/>
            <a:ext cx="459799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 </a:t>
            </a:r>
            <a:r>
              <a:rPr lang="fr-BE" sz="3500" dirty="0" err="1">
                <a:solidFill>
                  <a:schemeClr val="bg1"/>
                </a:solidFill>
                <a:sym typeface="Webdings"/>
              </a:rPr>
              <a:t>Facts</a:t>
            </a:r>
            <a:r>
              <a:rPr lang="fr-BE" sz="3500" dirty="0">
                <a:solidFill>
                  <a:schemeClr val="bg1"/>
                </a:solidFill>
                <a:sym typeface="Webdings"/>
              </a:rPr>
              <a:t> &amp; Figures</a:t>
            </a:r>
            <a:endParaRPr lang="fr-BE" sz="4500" dirty="0">
              <a:solidFill>
                <a:schemeClr val="bg1"/>
              </a:solidFill>
            </a:endParaRPr>
          </a:p>
        </p:txBody>
      </p:sp>
      <p:pic>
        <p:nvPicPr>
          <p:cNvPr id="6" name="Picture 5" descr="logo_parc_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1872208" cy="106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6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4" t="12587" r="26902" b="19842"/>
          <a:stretch/>
        </p:blipFill>
        <p:spPr>
          <a:xfrm>
            <a:off x="421288" y="785366"/>
            <a:ext cx="2808312" cy="2823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872" y="908720"/>
            <a:ext cx="55801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500" b="1" dirty="0">
                <a:solidFill>
                  <a:srgbClr val="0070C0"/>
                </a:solidFill>
                <a:sym typeface="Webdings"/>
              </a:rPr>
              <a:t>Close to Brussels</a:t>
            </a:r>
          </a:p>
          <a:p>
            <a:endParaRPr lang="fr-BE" sz="1000" b="1" dirty="0">
              <a:solidFill>
                <a:srgbClr val="0070C0"/>
              </a:solidFill>
              <a:sym typeface="Webdings"/>
            </a:endParaRPr>
          </a:p>
          <a:p>
            <a:r>
              <a:rPr lang="fr-BE" sz="2500" b="1" dirty="0">
                <a:solidFill>
                  <a:srgbClr val="0070C0"/>
                </a:solidFill>
                <a:sym typeface="Webdings"/>
              </a:rPr>
              <a:t>Access to EUR </a:t>
            </a:r>
            <a:r>
              <a:rPr lang="fr-BE" sz="2500" b="1" dirty="0" err="1">
                <a:solidFill>
                  <a:srgbClr val="0070C0"/>
                </a:solidFill>
                <a:sym typeface="Webdings"/>
              </a:rPr>
              <a:t>markets</a:t>
            </a:r>
            <a:endParaRPr lang="fr-BE" sz="1500" b="1" dirty="0">
              <a:solidFill>
                <a:srgbClr val="0070C0"/>
              </a:solidFill>
              <a:sym typeface="Webdings"/>
            </a:endParaRPr>
          </a:p>
          <a:p>
            <a:endParaRPr lang="fr-BE" sz="1000" b="1" dirty="0">
              <a:solidFill>
                <a:srgbClr val="0070C0"/>
              </a:solidFill>
              <a:sym typeface="Webdings"/>
            </a:endParaRPr>
          </a:p>
          <a:p>
            <a:r>
              <a:rPr lang="fr-BE" sz="2500" b="1" dirty="0" err="1">
                <a:solidFill>
                  <a:srgbClr val="0070C0"/>
                </a:solidFill>
                <a:sym typeface="Webdings"/>
              </a:rPr>
              <a:t>Working</a:t>
            </a:r>
            <a:r>
              <a:rPr lang="fr-BE" sz="2500" b="1" dirty="0">
                <a:solidFill>
                  <a:srgbClr val="0070C0"/>
                </a:solidFill>
                <a:sym typeface="Webdings"/>
              </a:rPr>
              <a:t> </a:t>
            </a:r>
            <a:r>
              <a:rPr lang="fr-BE" sz="2500" b="1" dirty="0" err="1">
                <a:solidFill>
                  <a:srgbClr val="0070C0"/>
                </a:solidFill>
                <a:sym typeface="Webdings"/>
              </a:rPr>
              <a:t>Environment</a:t>
            </a:r>
            <a:r>
              <a:rPr lang="fr-BE" sz="2500" b="1" dirty="0">
                <a:solidFill>
                  <a:srgbClr val="0070C0"/>
                </a:solidFill>
                <a:sym typeface="Webdings"/>
              </a:rPr>
              <a:t> </a:t>
            </a:r>
            <a:endParaRPr lang="fr-BE" sz="1000" b="1" dirty="0">
              <a:solidFill>
                <a:srgbClr val="0070C0"/>
              </a:solidFill>
              <a:sym typeface="Webdings"/>
            </a:endParaRPr>
          </a:p>
          <a:p>
            <a:endParaRPr lang="fr-BE" sz="1000" i="1" u="sng" dirty="0">
              <a:solidFill>
                <a:srgbClr val="0070C0"/>
              </a:solidFill>
              <a:sym typeface="Webdings"/>
            </a:endParaRPr>
          </a:p>
          <a:p>
            <a:r>
              <a:rPr lang="fr-BE" sz="2000" b="1" i="1" u="sng" dirty="0">
                <a:sym typeface="Webdings"/>
              </a:rPr>
              <a:t>&gt; </a:t>
            </a:r>
            <a:r>
              <a:rPr lang="fr-BE" sz="2000" b="1" i="1" u="sng" dirty="0" err="1">
                <a:sym typeface="Webdings"/>
              </a:rPr>
              <a:t>Research</a:t>
            </a:r>
            <a:r>
              <a:rPr lang="fr-BE" sz="2000" b="1" i="1" u="sng" dirty="0">
                <a:sym typeface="Webdings"/>
              </a:rPr>
              <a:t> &amp; innovation</a:t>
            </a:r>
          </a:p>
          <a:p>
            <a:r>
              <a:rPr lang="fr-BE" sz="2000" i="1" dirty="0">
                <a:sym typeface="Webdings"/>
              </a:rPr>
              <a:t>Louvain Innovation Network</a:t>
            </a:r>
          </a:p>
          <a:p>
            <a:r>
              <a:rPr lang="fr-BE" sz="2000" i="1" dirty="0">
                <a:sym typeface="Webdings"/>
              </a:rPr>
              <a:t>Brabant wallon #1 EU </a:t>
            </a:r>
            <a:r>
              <a:rPr lang="fr-BE" sz="2000" i="1" dirty="0" err="1">
                <a:sym typeface="Webdings"/>
              </a:rPr>
              <a:t>investor</a:t>
            </a:r>
            <a:r>
              <a:rPr lang="fr-BE" sz="2000" i="1" dirty="0">
                <a:sym typeface="Webdings"/>
              </a:rPr>
              <a:t> in R&amp;D (11.36% GDP) </a:t>
            </a:r>
          </a:p>
          <a:p>
            <a:endParaRPr lang="fr-BE" sz="500" i="1" dirty="0">
              <a:sym typeface="Webdings"/>
            </a:endParaRPr>
          </a:p>
          <a:p>
            <a:r>
              <a:rPr lang="fr-BE" sz="2000" b="1" i="1" u="sng" dirty="0">
                <a:sym typeface="Webdings"/>
              </a:rPr>
              <a:t>&gt; Education &amp; talents</a:t>
            </a:r>
          </a:p>
          <a:p>
            <a:r>
              <a:rPr lang="fr-BE" sz="2000" i="1" dirty="0"/>
              <a:t>UCL #1 french </a:t>
            </a:r>
            <a:r>
              <a:rPr lang="fr-BE" sz="2000" i="1" dirty="0" err="1"/>
              <a:t>university</a:t>
            </a:r>
            <a:r>
              <a:rPr lang="fr-BE" sz="2000" i="1" dirty="0"/>
              <a:t> in </a:t>
            </a:r>
            <a:r>
              <a:rPr lang="fr-BE" sz="2000" i="1" dirty="0" err="1"/>
              <a:t>Belgium</a:t>
            </a:r>
            <a:endParaRPr lang="fr-BE" sz="2000" i="1" dirty="0"/>
          </a:p>
          <a:p>
            <a:r>
              <a:rPr lang="fr-BE" sz="2000" i="1" dirty="0"/>
              <a:t>Brabant wallon #2 </a:t>
            </a:r>
            <a:r>
              <a:rPr lang="fr-BE" sz="2000" i="1" dirty="0" err="1"/>
              <a:t>most</a:t>
            </a:r>
            <a:r>
              <a:rPr lang="fr-BE" sz="2000" i="1" dirty="0"/>
              <a:t> </a:t>
            </a:r>
            <a:r>
              <a:rPr lang="fr-BE" sz="2000" i="1" dirty="0" err="1"/>
              <a:t>educated</a:t>
            </a:r>
            <a:r>
              <a:rPr lang="fr-BE" sz="2000" i="1" dirty="0"/>
              <a:t> EU </a:t>
            </a:r>
            <a:r>
              <a:rPr lang="fr-BE" sz="2000" i="1" dirty="0" err="1"/>
              <a:t>region</a:t>
            </a:r>
            <a:r>
              <a:rPr lang="fr-BE" sz="2000" i="1" dirty="0"/>
              <a:t> </a:t>
            </a:r>
          </a:p>
          <a:p>
            <a:endParaRPr lang="fr-BE" sz="500" i="1" u="sng" dirty="0">
              <a:sym typeface="Webdings"/>
            </a:endParaRPr>
          </a:p>
          <a:p>
            <a:r>
              <a:rPr lang="fr-BE" sz="2000" b="1" i="1" u="sng" dirty="0">
                <a:sym typeface="Webdings"/>
              </a:rPr>
              <a:t>&gt; </a:t>
            </a:r>
            <a:r>
              <a:rPr lang="fr-BE" sz="2000" b="1" i="1" u="sng" dirty="0" err="1">
                <a:sym typeface="Webdings"/>
              </a:rPr>
              <a:t>Quality</a:t>
            </a:r>
            <a:r>
              <a:rPr lang="fr-BE" sz="2000" b="1" i="1" u="sng" dirty="0">
                <a:sym typeface="Webdings"/>
              </a:rPr>
              <a:t> of Life</a:t>
            </a:r>
          </a:p>
          <a:p>
            <a:r>
              <a:rPr lang="fr-BE" sz="2000" i="1" dirty="0">
                <a:sym typeface="Webdings"/>
              </a:rPr>
              <a:t>All-in-one-city concept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5120" y="6227058"/>
            <a:ext cx="4183829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8709" y="6227058"/>
            <a:ext cx="4995291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 err="1">
                <a:solidFill>
                  <a:schemeClr val="bg1"/>
                </a:solidFill>
                <a:sym typeface="Webdings"/>
              </a:rPr>
              <a:t>Why</a:t>
            </a:r>
            <a:r>
              <a:rPr lang="fr-BE" sz="3500" dirty="0">
                <a:solidFill>
                  <a:schemeClr val="bg1"/>
                </a:solidFill>
                <a:sym typeface="Webdings"/>
              </a:rPr>
              <a:t> LLN Science Park ?</a:t>
            </a:r>
            <a:endParaRPr lang="fr-BE" sz="45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llnsciencepark.be/sites/default/files/styles/left-right/public/ucl_logo_gumain_benoit_sneessens.jpg?itok=9lbjuh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8" y="3721712"/>
            <a:ext cx="2808312" cy="18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7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oannidis\Desktop\Photos IASP\Map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5" t="10905" r="9379" b="3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9478949">
            <a:off x="5787523" y="3305069"/>
            <a:ext cx="432048" cy="356815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6248210"/>
            <a:ext cx="4584978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248210"/>
            <a:ext cx="4584978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Location in LLN SP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4149080"/>
            <a:ext cx="510471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BE" sz="2000" b="1" dirty="0"/>
              <a:t>Central &amp; </a:t>
            </a:r>
            <a:r>
              <a:rPr lang="fr-BE" sz="2000" b="1" dirty="0" err="1"/>
              <a:t>strategic</a:t>
            </a:r>
            <a:r>
              <a:rPr lang="fr-BE" sz="2000" b="1" dirty="0"/>
              <a:t> location in the science </a:t>
            </a:r>
            <a:r>
              <a:rPr lang="fr-BE" sz="2000" b="1" dirty="0" err="1"/>
              <a:t>park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54429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48210"/>
            <a:ext cx="4584978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248210"/>
            <a:ext cx="4584978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Master Plan (</a:t>
            </a:r>
            <a:r>
              <a:rPr lang="fr-BE" sz="3500">
                <a:solidFill>
                  <a:schemeClr val="bg1"/>
                </a:solidFill>
                <a:sym typeface="Webdings"/>
              </a:rPr>
              <a:t>10 y)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816" y="4941168"/>
            <a:ext cx="8330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000" b="1" dirty="0">
                <a:solidFill>
                  <a:srgbClr val="0070C0"/>
                </a:solidFill>
              </a:rPr>
              <a:t>CHINA-BELGIUM TECHNOLOGY CENTER</a:t>
            </a:r>
          </a:p>
          <a:p>
            <a:pPr algn="r">
              <a:spcBef>
                <a:spcPct val="0"/>
              </a:spcBef>
            </a:pPr>
            <a:r>
              <a:rPr lang="fr-BE" altLang="fr-FR" sz="2000" dirty="0"/>
              <a:t>Unique in Europe I Great </a:t>
            </a:r>
            <a:r>
              <a:rPr lang="fr-BE" altLang="fr-FR" sz="2000" dirty="0" err="1"/>
              <a:t>chinese</a:t>
            </a:r>
            <a:r>
              <a:rPr lang="fr-BE" altLang="fr-FR" sz="2000" dirty="0"/>
              <a:t> FDI in </a:t>
            </a:r>
            <a:r>
              <a:rPr lang="fr-BE" altLang="fr-FR" sz="2000" dirty="0" err="1"/>
              <a:t>Belgium</a:t>
            </a:r>
            <a:r>
              <a:rPr lang="fr-BE" altLang="fr-FR" sz="2000" dirty="0"/>
              <a:t> I </a:t>
            </a:r>
          </a:p>
          <a:p>
            <a:pPr algn="r">
              <a:spcBef>
                <a:spcPct val="0"/>
              </a:spcBef>
            </a:pPr>
            <a:r>
              <a:rPr lang="fr-BE" altLang="fr-FR" sz="2000" dirty="0"/>
              <a:t>« </a:t>
            </a:r>
            <a:r>
              <a:rPr lang="fr-BE" altLang="fr-FR" sz="2000" dirty="0" err="1"/>
              <a:t>Two-way</a:t>
            </a:r>
            <a:r>
              <a:rPr lang="fr-BE" altLang="fr-FR" sz="2000" dirty="0"/>
              <a:t> </a:t>
            </a:r>
            <a:r>
              <a:rPr lang="fr-BE" altLang="fr-FR" sz="2000" dirty="0" err="1"/>
              <a:t>gateway</a:t>
            </a:r>
            <a:r>
              <a:rPr lang="fr-BE" altLang="fr-FR" sz="2000" dirty="0"/>
              <a:t> » for high-tech </a:t>
            </a:r>
            <a:r>
              <a:rPr lang="fr-BE" altLang="fr-FR" sz="2000" dirty="0" err="1"/>
              <a:t>companies</a:t>
            </a:r>
            <a:r>
              <a:rPr lang="fr-BE" altLang="fr-FR" sz="2000" dirty="0"/>
              <a:t> </a:t>
            </a:r>
            <a:r>
              <a:rPr lang="fr-BE" altLang="fr-FR" sz="2000" dirty="0" err="1"/>
              <a:t>between</a:t>
            </a:r>
            <a:r>
              <a:rPr lang="fr-BE" altLang="fr-FR" sz="2000" dirty="0"/>
              <a:t> </a:t>
            </a:r>
            <a:r>
              <a:rPr lang="fr-BE" altLang="fr-FR" sz="2000" dirty="0" err="1"/>
              <a:t>our</a:t>
            </a:r>
            <a:r>
              <a:rPr lang="fr-BE" altLang="fr-FR" sz="2000" dirty="0"/>
              <a:t> countries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6" y="366854"/>
            <a:ext cx="8311647" cy="44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48210"/>
            <a:ext cx="4584978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248210"/>
            <a:ext cx="4584978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Phase 1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b="7329"/>
          <a:stretch/>
        </p:blipFill>
        <p:spPr>
          <a:xfrm>
            <a:off x="344358" y="476469"/>
            <a:ext cx="8481240" cy="4476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204" y="5096729"/>
            <a:ext cx="8481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2000" b="1" dirty="0">
                <a:solidFill>
                  <a:srgbClr val="0070C0"/>
                </a:solidFill>
              </a:rPr>
              <a:t>Offices</a:t>
            </a:r>
            <a:r>
              <a:rPr lang="fr-BE" sz="2000" dirty="0"/>
              <a:t>  17,654 </a:t>
            </a:r>
            <a:r>
              <a:rPr lang="fr-BE" sz="2000" dirty="0" err="1"/>
              <a:t>sqm</a:t>
            </a:r>
            <a:r>
              <a:rPr lang="fr-BE" sz="2000" dirty="0"/>
              <a:t> I </a:t>
            </a:r>
            <a:r>
              <a:rPr lang="fr-BE" sz="2000" b="1" dirty="0" err="1">
                <a:solidFill>
                  <a:srgbClr val="0070C0"/>
                </a:solidFill>
              </a:rPr>
              <a:t>Conference</a:t>
            </a:r>
            <a:r>
              <a:rPr lang="fr-BE" sz="2000" b="1" dirty="0">
                <a:solidFill>
                  <a:srgbClr val="0070C0"/>
                </a:solidFill>
              </a:rPr>
              <a:t> room </a:t>
            </a:r>
            <a:r>
              <a:rPr lang="fr-BE" sz="2000" dirty="0"/>
              <a:t>1,088 </a:t>
            </a:r>
            <a:r>
              <a:rPr lang="fr-BE" sz="2000" dirty="0" err="1"/>
              <a:t>sqm</a:t>
            </a:r>
            <a:r>
              <a:rPr lang="fr-BE" sz="2000" dirty="0"/>
              <a:t> I </a:t>
            </a:r>
            <a:r>
              <a:rPr lang="fr-BE" sz="2000" b="1" dirty="0" err="1">
                <a:solidFill>
                  <a:srgbClr val="0070C0"/>
                </a:solidFill>
              </a:rPr>
              <a:t>Hotel</a:t>
            </a:r>
            <a:r>
              <a:rPr lang="fr-BE" sz="2000" dirty="0"/>
              <a:t> 10,048 </a:t>
            </a:r>
            <a:r>
              <a:rPr lang="fr-BE" sz="2000" dirty="0" err="1"/>
              <a:t>sqm</a:t>
            </a:r>
            <a:r>
              <a:rPr lang="fr-BE" sz="2000" dirty="0"/>
              <a:t> </a:t>
            </a:r>
          </a:p>
          <a:p>
            <a:pPr algn="r"/>
            <a:r>
              <a:rPr lang="fr-BE" sz="2000" b="1" dirty="0">
                <a:solidFill>
                  <a:srgbClr val="0070C0"/>
                </a:solidFill>
              </a:rPr>
              <a:t>Shops</a:t>
            </a:r>
            <a:r>
              <a:rPr lang="fr-BE" sz="2000" dirty="0"/>
              <a:t> 4,254 </a:t>
            </a:r>
            <a:r>
              <a:rPr lang="fr-BE" sz="2000" dirty="0" err="1"/>
              <a:t>sqm</a:t>
            </a:r>
            <a:r>
              <a:rPr lang="fr-BE" sz="2000" dirty="0"/>
              <a:t> I </a:t>
            </a:r>
            <a:r>
              <a:rPr lang="fr-BE" sz="2000" b="1" dirty="0" err="1">
                <a:solidFill>
                  <a:srgbClr val="0070C0"/>
                </a:solidFill>
              </a:rPr>
              <a:t>Technical</a:t>
            </a:r>
            <a:r>
              <a:rPr lang="fr-BE" sz="2000" b="1" dirty="0">
                <a:solidFill>
                  <a:srgbClr val="0070C0"/>
                </a:solidFill>
              </a:rPr>
              <a:t> </a:t>
            </a:r>
            <a:r>
              <a:rPr lang="fr-BE" sz="2000" b="1" dirty="0" err="1">
                <a:solidFill>
                  <a:srgbClr val="0070C0"/>
                </a:solidFill>
              </a:rPr>
              <a:t>rooms</a:t>
            </a:r>
            <a:r>
              <a:rPr lang="fr-BE" sz="2000" b="1" dirty="0">
                <a:solidFill>
                  <a:srgbClr val="0070C0"/>
                </a:solidFill>
              </a:rPr>
              <a:t> </a:t>
            </a:r>
            <a:r>
              <a:rPr lang="fr-BE" sz="2000" dirty="0"/>
              <a:t>5,399 </a:t>
            </a:r>
            <a:r>
              <a:rPr lang="fr-BE" sz="2000" dirty="0" err="1"/>
              <a:t>sqm</a:t>
            </a:r>
            <a:r>
              <a:rPr lang="fr-BE" sz="2000" dirty="0"/>
              <a:t> I 550 </a:t>
            </a:r>
            <a:r>
              <a:rPr lang="fr-BE" sz="2000" b="1" dirty="0">
                <a:solidFill>
                  <a:srgbClr val="0070C0"/>
                </a:solidFill>
              </a:rPr>
              <a:t>parking slots </a:t>
            </a:r>
            <a:r>
              <a:rPr lang="fr-BE" sz="2000" dirty="0"/>
              <a:t>+ P bicycles</a:t>
            </a:r>
            <a:endParaRPr lang="fr-BE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97908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3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48210"/>
            <a:ext cx="4584978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CBTC Project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248210"/>
            <a:ext cx="4584978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Locations in City Center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9952" y="4161274"/>
            <a:ext cx="46085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BE" sz="2000" b="1" dirty="0"/>
              <a:t>+ 3 </a:t>
            </a:r>
            <a:r>
              <a:rPr lang="fr-BE" sz="2000" b="1" dirty="0" err="1"/>
              <a:t>residential</a:t>
            </a:r>
            <a:r>
              <a:rPr lang="fr-BE" sz="2000" b="1" dirty="0"/>
              <a:t> locations to </a:t>
            </a:r>
            <a:r>
              <a:rPr lang="fr-BE" sz="2000" b="1" dirty="0" err="1"/>
              <a:t>accommodate</a:t>
            </a:r>
            <a:r>
              <a:rPr lang="fr-BE" sz="2000" b="1" dirty="0"/>
              <a:t> </a:t>
            </a:r>
          </a:p>
          <a:p>
            <a:pPr algn="r"/>
            <a:r>
              <a:rPr lang="fr-BE" sz="2000" b="1" dirty="0"/>
              <a:t>450 </a:t>
            </a:r>
            <a:r>
              <a:rPr lang="fr-BE" sz="2000" b="1" dirty="0" err="1"/>
              <a:t>chinese</a:t>
            </a:r>
            <a:r>
              <a:rPr lang="fr-BE" sz="2000" b="1" dirty="0"/>
              <a:t> long-</a:t>
            </a:r>
            <a:r>
              <a:rPr lang="fr-BE" sz="2000" b="1" dirty="0" err="1"/>
              <a:t>term</a:t>
            </a:r>
            <a:r>
              <a:rPr lang="fr-BE" sz="2000" b="1" dirty="0"/>
              <a:t> </a:t>
            </a:r>
            <a:r>
              <a:rPr lang="fr-BE" sz="2000" b="1" dirty="0" err="1"/>
              <a:t>expatriates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01516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1659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</a:rPr>
              <a:t>Science Parks of </a:t>
            </a:r>
            <a:r>
              <a:rPr lang="fr-BE" sz="3500" dirty="0" err="1">
                <a:solidFill>
                  <a:schemeClr val="bg1"/>
                </a:solidFill>
              </a:rPr>
              <a:t>Wallonia</a:t>
            </a:r>
            <a:r>
              <a:rPr lang="fr-BE" sz="3500" dirty="0">
                <a:solidFill>
                  <a:schemeClr val="bg1"/>
                </a:solidFill>
              </a:rPr>
              <a:t> @ Shanghai Expo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sp>
        <p:nvSpPr>
          <p:cNvPr id="7" name="Rectangle 6"/>
          <p:cNvSpPr/>
          <p:nvPr/>
        </p:nvSpPr>
        <p:spPr>
          <a:xfrm>
            <a:off x="0" y="5606370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192" y="5606370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2010</a:t>
            </a:r>
            <a:endParaRPr lang="fr-BE" sz="45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4819"/>
          <a:stretch/>
        </p:blipFill>
        <p:spPr bwMode="auto">
          <a:xfrm>
            <a:off x="251520" y="817266"/>
            <a:ext cx="5328592" cy="39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13754"/>
          <a:stretch/>
        </p:blipFill>
        <p:spPr bwMode="auto">
          <a:xfrm>
            <a:off x="5773479" y="2781909"/>
            <a:ext cx="3002954" cy="196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C:\Documents and Settings\Magda\Bureau\CHINE UCL\2011.09.07 Maire Wuhan et WHIBI\Pavillon Bel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24" y="817266"/>
            <a:ext cx="3002009" cy="182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6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584" y="3985541"/>
            <a:ext cx="3910368" cy="16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r="1055"/>
          <a:stretch/>
        </p:blipFill>
        <p:spPr>
          <a:xfrm>
            <a:off x="659331" y="404664"/>
            <a:ext cx="7825338" cy="48420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54442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 err="1">
                <a:solidFill>
                  <a:schemeClr val="bg1"/>
                </a:solidFill>
              </a:rPr>
              <a:t>Visit</a:t>
            </a:r>
            <a:r>
              <a:rPr lang="fr-BE" sz="3500" dirty="0">
                <a:solidFill>
                  <a:schemeClr val="bg1"/>
                </a:solidFill>
              </a:rPr>
              <a:t> of Wuhan Mayor Mr Tang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623500"/>
            <a:ext cx="6804248" cy="63094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GREAT MILESTONES 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8" y="5622434"/>
            <a:ext cx="2339752" cy="630942"/>
          </a:xfrm>
          <a:prstGeom prst="rect">
            <a:avLst/>
          </a:prstGeom>
          <a:solidFill>
            <a:srgbClr val="0012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dirty="0">
                <a:solidFill>
                  <a:schemeClr val="bg1"/>
                </a:solidFill>
                <a:sym typeface="Webdings"/>
              </a:rPr>
              <a:t>2011/09</a:t>
            </a:r>
            <a:endParaRPr lang="fr-BE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17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403</Words>
  <Application>Microsoft Office PowerPoint</Application>
  <PresentationFormat>On-screen Show (4:3)</PresentationFormat>
  <Paragraphs>103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catholique de Louvain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SCIENCE PARK AND CITY FORM AN INNOVATION ECOSYSTEM TOGETHER? The Louvain-la-Neuve success story</dc:title>
  <dc:creator>SIWS</dc:creator>
  <cp:lastModifiedBy>DECADT Brigitte</cp:lastModifiedBy>
  <cp:revision>452</cp:revision>
  <cp:lastPrinted>2013-11-13T07:22:29Z</cp:lastPrinted>
  <dcterms:created xsi:type="dcterms:W3CDTF">2013-09-19T15:30:40Z</dcterms:created>
  <dcterms:modified xsi:type="dcterms:W3CDTF">2017-03-29T13:24:20Z</dcterms:modified>
</cp:coreProperties>
</file>