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14"/>
  </p:notesMasterIdLst>
  <p:handoutMasterIdLst>
    <p:handoutMasterId r:id="rId15"/>
  </p:handoutMasterIdLst>
  <p:sldIdLst>
    <p:sldId id="532" r:id="rId2"/>
    <p:sldId id="533" r:id="rId3"/>
    <p:sldId id="534" r:id="rId4"/>
    <p:sldId id="535" r:id="rId5"/>
    <p:sldId id="522" r:id="rId6"/>
    <p:sldId id="525" r:id="rId7"/>
    <p:sldId id="524" r:id="rId8"/>
    <p:sldId id="526" r:id="rId9"/>
    <p:sldId id="527" r:id="rId10"/>
    <p:sldId id="518" r:id="rId11"/>
    <p:sldId id="517" r:id="rId12"/>
    <p:sldId id="439" r:id="rId13"/>
  </p:sldIdLst>
  <p:sldSz cx="12195175" cy="6858000"/>
  <p:notesSz cx="6797675" cy="9872663"/>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44517C"/>
    <a:srgbClr val="E2E2E2"/>
    <a:srgbClr val="ECECEC"/>
    <a:srgbClr val="FF6709"/>
    <a:srgbClr val="FF2222"/>
    <a:srgbClr val="00D8AC"/>
    <a:srgbClr val="FF9900"/>
    <a:srgbClr val="00B08A"/>
    <a:srgbClr val="007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89610" autoAdjust="0"/>
  </p:normalViewPr>
  <p:slideViewPr>
    <p:cSldViewPr snapToGrid="0" snapToObjects="1">
      <p:cViewPr>
        <p:scale>
          <a:sx n="60" d="100"/>
          <a:sy n="60" d="100"/>
        </p:scale>
        <p:origin x="-1036" y="-112"/>
      </p:cViewPr>
      <p:guideLst>
        <p:guide orient="horz" pos="490"/>
        <p:guide orient="horz" pos="3884"/>
        <p:guide orient="horz" pos="1026"/>
        <p:guide orient="horz" pos="836"/>
        <p:guide pos="7152"/>
        <p:guide pos="53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1638" y="-108"/>
      </p:cViewPr>
      <p:guideLst>
        <p:guide orient="horz" pos="3110"/>
        <p:guide pos="214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6400" cy="4941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49688" y="0"/>
            <a:ext cx="2946400" cy="4941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3947180-5195-41C0-8282-EA3307C1B118}" type="datetimeFigureOut">
              <a:rPr lang="zh-CN" altLang="fr-FR"/>
              <a:pPr>
                <a:defRPr/>
              </a:pPr>
              <a:t>2017/3/29</a:t>
            </a:fld>
            <a:endParaRPr lang="en-US" altLang="zh-CN"/>
          </a:p>
        </p:txBody>
      </p:sp>
      <p:sp>
        <p:nvSpPr>
          <p:cNvPr id="227332" name="Rectangle 4"/>
          <p:cNvSpPr>
            <a:spLocks noGrp="1" noChangeArrowheads="1"/>
          </p:cNvSpPr>
          <p:nvPr>
            <p:ph type="ftr" sz="quarter" idx="2"/>
          </p:nvPr>
        </p:nvSpPr>
        <p:spPr bwMode="auto">
          <a:xfrm>
            <a:off x="0" y="9376899"/>
            <a:ext cx="2946400" cy="49418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49688" y="9376899"/>
            <a:ext cx="2946400" cy="49418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B07B803-4D60-43D7-842D-BF7FEB084FF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ea typeface="宋体" charset="-122"/>
              </a:defRPr>
            </a:lvl1pPr>
          </a:lstStyle>
          <a:p>
            <a:pPr>
              <a:defRPr/>
            </a:pPr>
            <a:endParaRPr lang="en-US"/>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ea typeface="宋体" charset="-122"/>
              </a:defRPr>
            </a:lvl1pPr>
          </a:lstStyle>
          <a:p>
            <a:pPr>
              <a:defRPr/>
            </a:pPr>
            <a:fld id="{5764A1C9-C644-49DF-A068-160F7723A676}" type="datetimeFigureOut">
              <a:rPr lang="en-US"/>
              <a:pPr>
                <a:defRPr/>
              </a:pPr>
              <a:t>3/29/2017</a:t>
            </a:fld>
            <a:endParaRPr lang="en-US"/>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ea typeface="宋体" charset="-122"/>
              </a:defRPr>
            </a:lvl1pPr>
          </a:lstStyle>
          <a:p>
            <a:pPr>
              <a:defRPr/>
            </a:pPr>
            <a:endParaRPr lang="en-US"/>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ea typeface="宋体" charset="-122"/>
              </a:defRPr>
            </a:lvl1pPr>
          </a:lstStyle>
          <a:p>
            <a:pPr>
              <a:defRPr/>
            </a:pPr>
            <a:fld id="{C5D33C04-1986-435E-8FCE-D9FC82DC73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pitchFamily="34" charset="0"/>
              <a:cs typeface="Arial" pitchFamily="34" charset="0"/>
            </a:endParaRPr>
          </a:p>
        </p:txBody>
      </p:sp>
      <p:sp>
        <p:nvSpPr>
          <p:cNvPr id="65540" name="灯片编号占位符 3"/>
          <p:cNvSpPr>
            <a:spLocks noGrp="1" noChangeArrowheads="1"/>
          </p:cNvSpPr>
          <p:nvPr>
            <p:ph type="sldNum" sz="quarter" idx="5"/>
          </p:nvPr>
        </p:nvSpPr>
        <p:spPr bwMode="auto">
          <a:noFill/>
          <a:ln>
            <a:miter lim="800000"/>
            <a:headEnd/>
            <a:tailEnd/>
          </a:ln>
        </p:spPr>
        <p:txBody>
          <a:bodyPr/>
          <a:lstStyle/>
          <a:p>
            <a:fld id="{E7065E85-2EFF-445E-8862-FEB90BE2E73D}" type="slidenum">
              <a:rPr lang="en-US" altLang="zh-CN">
                <a:solidFill>
                  <a:srgbClr val="000000"/>
                </a:solidFill>
                <a:latin typeface="Arial" pitchFamily="34" charset="0"/>
              </a:rPr>
              <a:pPr/>
              <a:t>2</a:t>
            </a:fld>
            <a:endParaRPr lang="en-US" altLang="zh-CN">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latin typeface="Arial" pitchFamily="34" charset="0"/>
              <a:cs typeface="Arial" pitchFamily="34" charset="0"/>
            </a:endParaRPr>
          </a:p>
        </p:txBody>
      </p:sp>
      <p:sp>
        <p:nvSpPr>
          <p:cNvPr id="66564" name="灯片编号占位符 3"/>
          <p:cNvSpPr>
            <a:spLocks noGrp="1"/>
          </p:cNvSpPr>
          <p:nvPr>
            <p:ph type="sldNum" sz="quarter" idx="5"/>
          </p:nvPr>
        </p:nvSpPr>
        <p:spPr bwMode="auto">
          <a:noFill/>
          <a:ln>
            <a:miter lim="800000"/>
            <a:headEnd/>
            <a:tailEnd/>
          </a:ln>
        </p:spPr>
        <p:txBody>
          <a:bodyPr/>
          <a:lstStyle/>
          <a:p>
            <a:fld id="{11D510E2-E55D-4699-B82F-E103029EEDA9}" type="slidenum">
              <a:rPr lang="en-US" altLang="zh-CN"/>
              <a:pPr/>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67588" name="灯片编号占位符 3"/>
          <p:cNvSpPr>
            <a:spLocks noGrp="1"/>
          </p:cNvSpPr>
          <p:nvPr>
            <p:ph type="sldNum" sz="quarter" idx="5"/>
          </p:nvPr>
        </p:nvSpPr>
        <p:spPr bwMode="auto">
          <a:noFill/>
          <a:ln>
            <a:miter lim="800000"/>
            <a:headEnd/>
            <a:tailEnd/>
          </a:ln>
        </p:spPr>
        <p:txBody>
          <a:bodyPr/>
          <a:lstStyle/>
          <a:p>
            <a:fld id="{CB802194-6405-4BA8-86D4-11B9D3E1D4B6}" type="slidenum">
              <a:rPr lang="en-US" altLang="zh-CN"/>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D33C04-1986-435E-8FCE-D9FC82DC734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66A1F2-BB9C-4137-82C3-9F123CBCF90A}" type="slidenum">
              <a:rPr lang="en-US" altLang="zh-CN" smtClean="0">
                <a:ea typeface="宋体" pitchFamily="2" charset="-122"/>
              </a:rPr>
              <a:pPr/>
              <a:t>12</a:t>
            </a:fld>
            <a:endParaRPr lang="en-US"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a:prstGeom prst="rect">
            <a:avLst/>
          </a:prstGeo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xfrm>
            <a:off x="876300" y="479425"/>
            <a:ext cx="1625600" cy="215900"/>
          </a:xfrm>
        </p:spPr>
        <p:txBody>
          <a:bodyPr/>
          <a:lstStyle>
            <a:lvl1pPr>
              <a:defRPr/>
            </a:lvl1pPr>
          </a:lstStyle>
          <a:p>
            <a:pPr>
              <a:defRPr/>
            </a:pPr>
            <a:endParaRPr lang="en-US" altLang="zh-CN"/>
          </a:p>
        </p:txBody>
      </p:sp>
      <p:pic>
        <p:nvPicPr>
          <p:cNvPr id="4"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
        <p:nvSpPr>
          <p:cNvPr id="3" name="日期占位符 1"/>
          <p:cNvSpPr>
            <a:spLocks noGrp="1"/>
          </p:cNvSpPr>
          <p:nvPr>
            <p:ph type="dt" sz="quarter" idx="10"/>
          </p:nvPr>
        </p:nvSpPr>
        <p:spPr>
          <a:xfrm>
            <a:off x="876300" y="479425"/>
            <a:ext cx="1625600" cy="215900"/>
          </a:xfrm>
        </p:spPr>
        <p:txBody>
          <a:bodyPr/>
          <a:lstStyle>
            <a:lvl1pPr>
              <a:defRPr/>
            </a:lvl1pPr>
          </a:lstStyle>
          <a:p>
            <a:pPr>
              <a:defRPr/>
            </a:pPr>
            <a:fld id="{6C03A467-96A7-49FA-BD2C-1F74E402E2EA}" type="datetime3">
              <a:rPr lang="en-US" altLang="zh-CN"/>
              <a:pPr>
                <a:defRPr/>
              </a:pPr>
              <a:t>29 March 2017</a:t>
            </a:fld>
            <a:endParaRPr lang="en-US" altLang="zh-CN"/>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文本与内容">
    <p:spTree>
      <p:nvGrpSpPr>
        <p:cNvPr id="1" name=""/>
        <p:cNvGrpSpPr/>
        <p:nvPr/>
      </p:nvGrpSpPr>
      <p:grpSpPr>
        <a:xfrm>
          <a:off x="0" y="0"/>
          <a:ext cx="0" cy="0"/>
          <a:chOff x="0" y="0"/>
          <a:chExt cx="0" cy="0"/>
        </a:xfrm>
      </p:grpSpPr>
      <p:pic>
        <p:nvPicPr>
          <p:cNvPr id="3"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
        <p:nvSpPr>
          <p:cNvPr id="2" name="标题 1"/>
          <p:cNvSpPr>
            <a:spLocks noGrp="1"/>
          </p:cNvSpPr>
          <p:nvPr>
            <p:ph type="title"/>
          </p:nvPr>
        </p:nvSpPr>
        <p:spPr>
          <a:xfrm>
            <a:off x="823913" y="341787"/>
            <a:ext cx="10847387" cy="553998"/>
          </a:xfrm>
        </p:spPr>
        <p:txBody>
          <a:bodyPr tIns="0" rIns="0" bIns="0"/>
          <a:lstStyle>
            <a:lvl1pPr>
              <a:defRPr lang="zh-CN" altLang="en-US" sz="3600" b="0" kern="1200" dirty="0">
                <a:solidFill>
                  <a:schemeClr val="tx1">
                    <a:lumMod val="75000"/>
                    <a:lumOff val="25000"/>
                  </a:schemeClr>
                </a:solidFill>
                <a:latin typeface="Arial" pitchFamily="34" charset="0"/>
                <a:ea typeface="微软雅黑" pitchFamily="34" charset="-122"/>
                <a:cs typeface="Arial" pitchFamily="34" charset="0"/>
              </a:defRPr>
            </a:lvl1pPr>
          </a:lstStyle>
          <a:p>
            <a:pPr lvl="0"/>
            <a:r>
              <a:rPr lang="zh-CN" altLang="en-US" dirty="0" smtClean="0"/>
              <a:t>单击此处编辑母版标题样式</a:t>
            </a:r>
            <a:endParaRPr lang="zh-CN" alt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003" y="44624"/>
            <a:ext cx="10441160" cy="871537"/>
          </a:xfrm>
        </p:spPr>
        <p:txBody>
          <a:bodyPr/>
          <a:lstStyle/>
          <a:p>
            <a:r>
              <a:rPr lang="en-US" smtClean="0"/>
              <a:t>Click to edit Master title style</a:t>
            </a:r>
            <a:endParaRPr lang="en-US"/>
          </a:p>
        </p:txBody>
      </p:sp>
      <p:pic>
        <p:nvPicPr>
          <p:cNvPr id="3"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76300" y="1052513"/>
            <a:ext cx="10975975" cy="4716462"/>
          </a:xfrm>
          <a:prstGeom prst="rect">
            <a:avLst/>
          </a:prstGeom>
        </p:spPr>
        <p:txBody>
          <a:bodyPr/>
          <a:lstStyle>
            <a:lvl1pPr marL="342900" marR="0" indent="-342900" algn="l" defTabSz="914400" rtl="0" eaLnBrk="0" fontAlgn="base" latinLnBrk="0" hangingPunct="0">
              <a:lnSpc>
                <a:spcPct val="140000"/>
              </a:lnSpc>
              <a:spcBef>
                <a:spcPct val="0"/>
              </a:spcBef>
              <a:spcAft>
                <a:spcPct val="0"/>
              </a:spcAft>
              <a:buClr>
                <a:srgbClr val="777777"/>
              </a:buClr>
              <a:buSzPct val="60000"/>
              <a:buFont typeface="Wingdings" pitchFamily="2" charset="2"/>
              <a:buChar char="l"/>
              <a:tabLst/>
              <a:defRPr/>
            </a:lvl1pPr>
            <a:lvl2pPr marL="742950" marR="0" indent="-285750" algn="l" defTabSz="914400" rtl="0" eaLnBrk="0" fontAlgn="base" latinLnBrk="0" hangingPunct="0">
              <a:lnSpc>
                <a:spcPct val="140000"/>
              </a:lnSpc>
              <a:spcBef>
                <a:spcPct val="0"/>
              </a:spcBef>
              <a:spcAft>
                <a:spcPct val="0"/>
              </a:spcAft>
              <a:buClrTx/>
              <a:buSzPct val="50000"/>
              <a:buFont typeface="Wingdings" pitchFamily="2" charset="2"/>
              <a:buChar char="p"/>
              <a:tabLst/>
              <a:defRPr/>
            </a:lvl2pPr>
            <a:lvl3pPr marL="1143000" marR="0" indent="-228600" algn="l" defTabSz="914400" rtl="0" eaLnBrk="0" fontAlgn="base" latinLnBrk="0" hangingPunct="0">
              <a:lnSpc>
                <a:spcPct val="140000"/>
              </a:lnSpc>
              <a:spcBef>
                <a:spcPct val="0"/>
              </a:spcBef>
              <a:spcAft>
                <a:spcPct val="0"/>
              </a:spcAft>
              <a:buClrTx/>
              <a:buSzPct val="50000"/>
              <a:buFont typeface="Wingdings" pitchFamily="2" charset="2"/>
              <a:buChar char="n"/>
              <a:tabLst/>
              <a:defRPr/>
            </a:lvl3pPr>
            <a:lvl4pPr marL="1600200" marR="0" indent="-228600" algn="l" defTabSz="914400" rtl="0" eaLnBrk="0" fontAlgn="base" latinLnBrk="0" hangingPunct="0">
              <a:lnSpc>
                <a:spcPct val="140000"/>
              </a:lnSpc>
              <a:spcBef>
                <a:spcPct val="0"/>
              </a:spcBef>
              <a:spcAft>
                <a:spcPct val="0"/>
              </a:spcAft>
              <a:buClrTx/>
              <a:buSzTx/>
              <a:buFontTx/>
              <a:buChar char="–"/>
              <a:tabLst/>
              <a:defRPr/>
            </a:lvl4pPr>
            <a:lvl5pPr marL="2057400" marR="0" indent="-228600" algn="l" defTabSz="914400" rtl="0" eaLnBrk="0" fontAlgn="base" latinLnBrk="0" hangingPunct="0">
              <a:lnSpc>
                <a:spcPct val="140000"/>
              </a:lnSpc>
              <a:spcBef>
                <a:spcPct val="0"/>
              </a:spcBef>
              <a:spcAft>
                <a:spcPct val="0"/>
              </a:spcAft>
              <a:buClrTx/>
              <a:buSzTx/>
              <a:buFont typeface="Arial" charset="0"/>
              <a:buChar char="~"/>
              <a:tabLst/>
              <a:defRPr/>
            </a:lvl5p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dirty="0" smtClean="0"/>
          </a:p>
        </p:txBody>
      </p:sp>
      <p:sp>
        <p:nvSpPr>
          <p:cNvPr id="4" name="页脚占位符 4"/>
          <p:cNvSpPr>
            <a:spLocks noGrp="1"/>
          </p:cNvSpPr>
          <p:nvPr>
            <p:ph type="ftr" sz="quarter" idx="10"/>
          </p:nvPr>
        </p:nvSpPr>
        <p:spPr>
          <a:xfrm>
            <a:off x="4181475" y="6356350"/>
            <a:ext cx="3860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a:xfrm>
            <a:off x="8739188" y="6356350"/>
            <a:ext cx="2846387" cy="365125"/>
          </a:xfrm>
          <a:prstGeom prst="rect">
            <a:avLst/>
          </a:prstGeom>
        </p:spPr>
        <p:txBody>
          <a:bodyPr/>
          <a:lstStyle>
            <a:lvl1pPr>
              <a:defRPr/>
            </a:lvl1pPr>
          </a:lstStyle>
          <a:p>
            <a:pPr>
              <a:defRPr/>
            </a:pPr>
            <a:fld id="{31A27A6B-C32F-4BEE-A50A-AE6DE484F1D7}" type="slidenum">
              <a:rPr lang="zh-CN" altLang="en-US"/>
              <a:pPr>
                <a:defRPr/>
              </a:pPr>
              <a:t>‹#›</a:t>
            </a:fld>
            <a:endParaRPr lang="zh-CN" altLang="en-US"/>
          </a:p>
        </p:txBody>
      </p:sp>
      <p:pic>
        <p:nvPicPr>
          <p:cNvPr id="6"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0" name="图片 9" descr="图片3.png"/>
          <p:cNvPicPr>
            <a:picLocks noChangeAspect="1"/>
          </p:cNvPicPr>
          <p:nvPr userDrawn="1"/>
        </p:nvPicPr>
        <p:blipFill>
          <a:blip r:embed="rId2" cstate="print"/>
          <a:stretch>
            <a:fillRect/>
          </a:stretch>
        </p:blipFill>
        <p:spPr>
          <a:xfrm>
            <a:off x="4" y="3"/>
            <a:ext cx="12195175" cy="6858001"/>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pPr/>
              <a:t>2017/3/29</a:t>
            </a:fld>
            <a:endParaRPr lang="zh-CN" altLang="en-US"/>
          </a:p>
        </p:txBody>
      </p:sp>
      <p:sp>
        <p:nvSpPr>
          <p:cNvPr id="5" name="页脚占位符 4"/>
          <p:cNvSpPr>
            <a:spLocks noGrp="1"/>
          </p:cNvSpPr>
          <p:nvPr>
            <p:ph type="ftr" sz="quarter" idx="11"/>
          </p:nvPr>
        </p:nvSpPr>
        <p:spPr>
          <a:xfrm>
            <a:off x="4166691" y="6356355"/>
            <a:ext cx="3861806" cy="365125"/>
          </a:xfrm>
          <a:prstGeom prst="rect">
            <a:avLst/>
          </a:prstGeom>
        </p:spPr>
        <p:txBody>
          <a:bodyPr lIns="120966" tIns="60483" rIns="120966" bIns="60483"/>
          <a:lstStyle/>
          <a:p>
            <a:endParaRPr lang="zh-CN" altLang="en-US"/>
          </a:p>
        </p:txBody>
      </p:sp>
      <p:sp>
        <p:nvSpPr>
          <p:cNvPr id="6" name="灯片编号占位符 5"/>
          <p:cNvSpPr>
            <a:spLocks noGrp="1"/>
          </p:cNvSpPr>
          <p:nvPr>
            <p:ph type="sldNum" sz="quarter" idx="12"/>
          </p:nvPr>
        </p:nvSpPr>
        <p:spPr>
          <a:xfrm>
            <a:off x="8739876" y="6356355"/>
            <a:ext cx="2845540" cy="365125"/>
          </a:xfrm>
          <a:prstGeom prst="rect">
            <a:avLst/>
          </a:prstGeom>
        </p:spPr>
        <p:txBody>
          <a:bodyPr lIns="120966" tIns="60483" rIns="120966" bIns="60483"/>
          <a:lstStyle/>
          <a:p>
            <a:fld id="{0C913308-F349-4B6D-A68A-DD1791B4A57B}" type="slidenum">
              <a:rPr lang="zh-CN" altLang="en-US" smtClean="0"/>
              <a:pPr/>
              <a:t>‹#›</a:t>
            </a:fld>
            <a:endParaRPr lang="zh-CN" altLang="en-US"/>
          </a:p>
        </p:txBody>
      </p:sp>
      <p:pic>
        <p:nvPicPr>
          <p:cNvPr id="7" name="图片 6" descr="图片1.jpg"/>
          <p:cNvPicPr>
            <a:picLocks noChangeAspect="1"/>
          </p:cNvPicPr>
          <p:nvPr userDrawn="1"/>
        </p:nvPicPr>
        <p:blipFill>
          <a:blip r:embed="rId3" cstate="print"/>
          <a:stretch>
            <a:fillRect/>
          </a:stretch>
        </p:blipFill>
        <p:spPr>
          <a:xfrm>
            <a:off x="-1" y="1445244"/>
            <a:ext cx="12198096" cy="2298549"/>
          </a:xfrm>
          <a:prstGeom prst="rect">
            <a:avLst/>
          </a:prstGeom>
        </p:spPr>
      </p:pic>
      <p:pic>
        <p:nvPicPr>
          <p:cNvPr id="8" name="图片 7" descr="图片2.png"/>
          <p:cNvPicPr>
            <a:picLocks noChangeAspect="1"/>
          </p:cNvPicPr>
          <p:nvPr userDrawn="1"/>
        </p:nvPicPr>
        <p:blipFill>
          <a:blip r:embed="rId4" cstate="print"/>
          <a:stretch>
            <a:fillRect/>
          </a:stretch>
        </p:blipFill>
        <p:spPr>
          <a:xfrm>
            <a:off x="10829433" y="5800217"/>
            <a:ext cx="632343" cy="457200"/>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7588" y="165102"/>
            <a:ext cx="11160000" cy="888186"/>
          </a:xfrm>
        </p:spPr>
        <p:txBody>
          <a:bodyPr>
            <a:noAutofit/>
          </a:bodyPr>
          <a:lstStyle>
            <a:lvl1pPr marL="0" marR="0" indent="0" algn="l" defTabSz="1218644" rtl="0" eaLnBrk="1" fontAlgn="auto" latinLnBrk="0" hangingPunct="1">
              <a:lnSpc>
                <a:spcPct val="100000"/>
              </a:lnSpc>
              <a:spcBef>
                <a:spcPct val="0"/>
              </a:spcBef>
              <a:spcAft>
                <a:spcPts val="0"/>
              </a:spcAft>
              <a:buClrTx/>
              <a:buSzTx/>
              <a:buFontTx/>
              <a:buNone/>
              <a:tabLst/>
              <a:defRPr sz="3600" b="0">
                <a:solidFill>
                  <a:schemeClr val="tx1">
                    <a:lumMod val="65000"/>
                    <a:lumOff val="35000"/>
                  </a:schemeClr>
                </a:solidFill>
              </a:defRPr>
            </a:lvl1pPr>
          </a:lstStyle>
          <a:p>
            <a:r>
              <a:rPr lang="zh-CN" altLang="en-US" smtClean="0"/>
              <a:t>单击此处编辑母版标题样式</a:t>
            </a:r>
            <a:endParaRPr lang="en-US" altLang="zh-CN" dirty="0" smtClean="0"/>
          </a:p>
        </p:txBody>
      </p:sp>
      <p:sp>
        <p:nvSpPr>
          <p:cNvPr id="3" name="副标题 2"/>
          <p:cNvSpPr>
            <a:spLocks noGrp="1"/>
          </p:cNvSpPr>
          <p:nvPr>
            <p:ph type="subTitle" idx="1"/>
          </p:nvPr>
        </p:nvSpPr>
        <p:spPr>
          <a:xfrm>
            <a:off x="517588" y="1269261"/>
            <a:ext cx="11160000" cy="5031593"/>
          </a:xfrm>
          <a:prstGeom prst="rect">
            <a:avLst/>
          </a:prstGeom>
        </p:spPr>
        <p:txBody>
          <a:bodyPr/>
          <a:lstStyle>
            <a:lvl1pPr marL="0" marR="0" indent="0" algn="l" defTabSz="12186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lumMod val="65000"/>
                    <a:lumOff val="35000"/>
                  </a:schemeClr>
                </a:solidFill>
              </a:defRPr>
            </a:lvl1pPr>
            <a:lvl2pPr marL="609322" indent="0" algn="ctr">
              <a:buNone/>
              <a:defRPr>
                <a:solidFill>
                  <a:schemeClr val="tx1">
                    <a:tint val="75000"/>
                  </a:schemeClr>
                </a:solidFill>
              </a:defRPr>
            </a:lvl2pPr>
            <a:lvl3pPr marL="1218644" indent="0" algn="ctr">
              <a:buNone/>
              <a:defRPr>
                <a:solidFill>
                  <a:schemeClr val="tx1">
                    <a:tint val="75000"/>
                  </a:schemeClr>
                </a:solidFill>
              </a:defRPr>
            </a:lvl3pPr>
            <a:lvl4pPr marL="1827966" indent="0" algn="ctr">
              <a:buNone/>
              <a:defRPr>
                <a:solidFill>
                  <a:schemeClr val="tx1">
                    <a:tint val="75000"/>
                  </a:schemeClr>
                </a:solidFill>
              </a:defRPr>
            </a:lvl4pPr>
            <a:lvl5pPr marL="2437287" indent="0" algn="ctr">
              <a:buNone/>
              <a:defRPr>
                <a:solidFill>
                  <a:schemeClr val="tx1">
                    <a:tint val="75000"/>
                  </a:schemeClr>
                </a:solidFill>
              </a:defRPr>
            </a:lvl5pPr>
            <a:lvl6pPr marL="3046610" indent="0" algn="ctr">
              <a:buNone/>
              <a:defRPr>
                <a:solidFill>
                  <a:schemeClr val="tx1">
                    <a:tint val="75000"/>
                  </a:schemeClr>
                </a:solidFill>
              </a:defRPr>
            </a:lvl6pPr>
            <a:lvl7pPr marL="3655929" indent="0" algn="ctr">
              <a:buNone/>
              <a:defRPr>
                <a:solidFill>
                  <a:schemeClr val="tx1">
                    <a:tint val="75000"/>
                  </a:schemeClr>
                </a:solidFill>
              </a:defRPr>
            </a:lvl7pPr>
            <a:lvl8pPr marL="4265251" indent="0" algn="ctr">
              <a:buNone/>
              <a:defRPr>
                <a:solidFill>
                  <a:schemeClr val="tx1">
                    <a:tint val="75000"/>
                  </a:schemeClr>
                </a:solidFill>
              </a:defRPr>
            </a:lvl8pPr>
            <a:lvl9pPr marL="4874573"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6" name="Picture 9" descr="8"/>
          <p:cNvPicPr>
            <a:picLocks noChangeAspect="1" noChangeArrowheads="1"/>
          </p:cNvPicPr>
          <p:nvPr userDrawn="1"/>
        </p:nvPicPr>
        <p:blipFill>
          <a:blip r:embed="rId2" cstate="print"/>
          <a:srcRect/>
          <a:stretch>
            <a:fillRect/>
          </a:stretch>
        </p:blipFill>
        <p:spPr bwMode="auto">
          <a:xfrm>
            <a:off x="10453688" y="6386513"/>
            <a:ext cx="1309687" cy="312737"/>
          </a:xfrm>
          <a:prstGeom prst="rect">
            <a:avLst/>
          </a:prstGeom>
          <a:noFill/>
          <a:ln w="9525">
            <a:noFill/>
            <a:miter lim="800000"/>
            <a:headEnd/>
            <a:tailEnd/>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586" y="6350"/>
            <a:ext cx="12193589" cy="6851650"/>
          </a:xfrm>
          <a:prstGeom prst="rect">
            <a:avLst/>
          </a:prstGeom>
          <a:blipFill dpi="0" rotWithShape="1">
            <a:blip r:embed="rId9" cstate="print">
              <a:duotone>
                <a:prstClr val="black"/>
                <a:schemeClr val="accent4">
                  <a:tint val="45000"/>
                  <a:satMod val="400000"/>
                </a:schemeClr>
              </a:duotone>
              <a:extLst>
                <a:ext uri="{BEBA8EAE-BF5A-486C-A8C5-ECC9F3942E4B}"/>
                <a:ext uri="{28A0092B-C50C-407E-A947-70E740481C1C}"/>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53" name="Rectangle 8"/>
          <p:cNvSpPr>
            <a:spLocks noGrp="1" noChangeArrowheads="1"/>
          </p:cNvSpPr>
          <p:nvPr>
            <p:ph type="title"/>
          </p:nvPr>
        </p:nvSpPr>
        <p:spPr bwMode="auto">
          <a:xfrm>
            <a:off x="823913" y="4500563"/>
            <a:ext cx="9269412" cy="579437"/>
          </a:xfrm>
          <a:prstGeom prst="rect">
            <a:avLst/>
          </a:prstGeom>
          <a:noFill/>
          <a:ln w="9525">
            <a:noFill/>
            <a:miter lim="800000"/>
            <a:headEnd/>
            <a:tailEnd/>
          </a:ln>
        </p:spPr>
        <p:txBody>
          <a:bodyPr vert="horz" wrap="square" lIns="0" tIns="45708" rIns="91418"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19" name="Rectangle 19"/>
          <p:cNvSpPr>
            <a:spLocks noGrp="1" noChangeArrowheads="1"/>
          </p:cNvSpPr>
          <p:nvPr>
            <p:ph type="dt" sz="quarter" idx="2"/>
          </p:nvPr>
        </p:nvSpPr>
        <p:spPr bwMode="auto">
          <a:xfrm>
            <a:off x="823913" y="479425"/>
            <a:ext cx="2159000" cy="20478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300">
                <a:solidFill>
                  <a:srgbClr val="000000"/>
                </a:solidFill>
                <a:latin typeface="+mn-lt"/>
                <a:ea typeface="+mn-ea"/>
              </a:defRPr>
            </a:lvl1pPr>
          </a:lstStyle>
          <a:p>
            <a:pPr>
              <a:defRPr/>
            </a:pPr>
            <a:endParaRPr lang="en-US" altLang="zh-CN"/>
          </a:p>
        </p:txBody>
      </p:sp>
      <p:pic>
        <p:nvPicPr>
          <p:cNvPr id="6" name="Picture 9" descr="8"/>
          <p:cNvPicPr>
            <a:picLocks noChangeAspect="1" noChangeArrowheads="1"/>
          </p:cNvPicPr>
          <p:nvPr userDrawn="1"/>
        </p:nvPicPr>
        <p:blipFill>
          <a:blip r:embed="rId10" cstate="print"/>
          <a:srcRect/>
          <a:stretch>
            <a:fillRect/>
          </a:stretch>
        </p:blipFill>
        <p:spPr bwMode="auto">
          <a:xfrm>
            <a:off x="10453688" y="6386513"/>
            <a:ext cx="1309687"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STXihei" pitchFamily="2" charset="-122"/>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STXihei" pitchFamily="2" charset="-122"/>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STXihei" pitchFamily="2" charset="-122"/>
          <a:cs typeface="+mn-cs"/>
        </a:defRPr>
      </a:lvl3pPr>
      <a:lvl4pPr marL="1600200" indent="-228600" algn="l" rtl="0" eaLnBrk="0" fontAlgn="base" hangingPunct="0">
        <a:spcBef>
          <a:spcPct val="20000"/>
        </a:spcBef>
        <a:spcAft>
          <a:spcPct val="0"/>
        </a:spcAft>
        <a:buChar char="–"/>
        <a:defRPr sz="1600">
          <a:solidFill>
            <a:schemeClr val="tx1"/>
          </a:solidFill>
          <a:latin typeface="+mn-lt"/>
          <a:ea typeface="STXihei" pitchFamily="2" charset="-122"/>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STXihei" pitchFamily="2" charset="-122"/>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uk/url?url=http://hipa.hu/hu/Default.aspx&amp;rct=j&amp;frm=1&amp;q=&amp;esrc=s&amp;sa=U&amp;ei=6f0_VPbjDJSS7Aagj4CgBA&amp;ved=0CDwQ9QEwEzgU&amp;usg=AFQjCNFIuFsBviAU6Q9kqWU9qtHqn4oH-Q" TargetMode="External"/><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hyperlink" Target="https://www.google.hu/url?url=https://dnadasneuearbeiten.wordpress.com/kuhne-nagel/&amp;rct=j&amp;frm=1&amp;q=&amp;esrc=s&amp;sa=U&amp;ei=x5bTVO2EJoHmUNWdg7AP&amp;ved=0CB8Q9QEwBQ&amp;usg=AFQjCNFAxTPCi_f5pXbkMUh9chPAi_FD-Q" TargetMode="External"/><Relationship Id="rId4" Type="http://schemas.openxmlformats.org/officeDocument/2006/relationships/image" Target="../media/image18.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08649" y="4213474"/>
            <a:ext cx="10873579" cy="848394"/>
          </a:xfrm>
          <a:prstGeom prst="rect">
            <a:avLst/>
          </a:prstGeom>
        </p:spPr>
        <p:txBody>
          <a:bodyPr lIns="120963" tIns="60480" rIns="120963" bIns="60480"/>
          <a:lstStyle/>
          <a:p>
            <a:r>
              <a:rPr lang="en-US" altLang="zh-CN" sz="3600" b="1" dirty="0" smtClean="0">
                <a:solidFill>
                  <a:srgbClr val="C00000"/>
                </a:solidFill>
                <a:latin typeface="Arial" pitchFamily="34" charset="0"/>
                <a:cs typeface="Arial" pitchFamily="34" charset="0"/>
              </a:rPr>
              <a:t>Huawei Corporate Presentation</a:t>
            </a:r>
            <a:endParaRPr lang="zh-CN" altLang="en-US" sz="3600" b="1" dirty="0" smtClean="0">
              <a:solidFill>
                <a:srgbClr val="990000"/>
              </a:solidFill>
              <a:latin typeface="Arial" pitchFamily="34" charset="0"/>
              <a:ea typeface="微软雅黑" pitchFamily="34" charset="-122"/>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10058400" cy="457200"/>
          </a:xfrm>
        </p:spPr>
        <p:txBody>
          <a:bodyPr/>
          <a:lstStyle/>
          <a:p>
            <a:pPr eaLnBrk="1" hangingPunct="1">
              <a:buNone/>
              <a:defRPr/>
            </a:pPr>
            <a:r>
              <a:rPr lang="en-US" altLang="zh-CN" sz="2800" dirty="0" smtClean="0">
                <a:solidFill>
                  <a:srgbClr val="C00000"/>
                </a:solidFill>
                <a:latin typeface="Arial" pitchFamily="34" charset="0"/>
                <a:ea typeface="微软雅黑" pitchFamily="34" charset="-122"/>
                <a:cs typeface="Arial" pitchFamily="34" charset="0"/>
              </a:rPr>
              <a:t>Huawei in Belgium</a:t>
            </a:r>
            <a:endParaRPr lang="fr-FR" altLang="zh-CN" sz="2800" dirty="0" smtClean="0">
              <a:solidFill>
                <a:srgbClr val="C00000"/>
              </a:solidFill>
              <a:latin typeface="Arial" pitchFamily="34" charset="0"/>
              <a:ea typeface="微软雅黑" pitchFamily="34" charset="-122"/>
              <a:cs typeface="Arial" pitchFamily="34" charset="0"/>
            </a:endParaRPr>
          </a:p>
          <a:p>
            <a:pPr>
              <a:buNone/>
            </a:pPr>
            <a:r>
              <a:rPr lang="fr-BE" altLang="fr-FR" sz="2000" dirty="0" smtClean="0"/>
              <a:t/>
            </a:r>
            <a:br>
              <a:rPr lang="fr-BE" altLang="fr-FR" sz="2000" dirty="0" smtClean="0"/>
            </a:br>
            <a:endParaRPr lang="en-GB" altLang="fr-FR" sz="2000" dirty="0" smtClean="0"/>
          </a:p>
        </p:txBody>
      </p:sp>
      <p:pic>
        <p:nvPicPr>
          <p:cNvPr id="43011" name="Picture 3"/>
          <p:cNvPicPr>
            <a:picLocks noChangeAspect="1" noChangeArrowheads="1"/>
          </p:cNvPicPr>
          <p:nvPr/>
        </p:nvPicPr>
        <p:blipFill>
          <a:blip r:embed="rId2" cstate="print"/>
          <a:srcRect/>
          <a:stretch>
            <a:fillRect/>
          </a:stretch>
        </p:blipFill>
        <p:spPr bwMode="auto">
          <a:xfrm>
            <a:off x="632737" y="1776285"/>
            <a:ext cx="3456432" cy="183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2" name="Picture 4"/>
          <p:cNvPicPr>
            <a:picLocks noChangeAspect="1" noChangeArrowheads="1"/>
          </p:cNvPicPr>
          <p:nvPr/>
        </p:nvPicPr>
        <p:blipFill>
          <a:blip r:embed="rId3" cstate="print"/>
          <a:srcRect/>
          <a:stretch>
            <a:fillRect/>
          </a:stretch>
        </p:blipFill>
        <p:spPr bwMode="auto">
          <a:xfrm>
            <a:off x="4395997" y="1779068"/>
            <a:ext cx="3456432" cy="1836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3" name="Picture 5"/>
          <p:cNvPicPr>
            <a:picLocks noChangeAspect="1" noChangeArrowheads="1"/>
          </p:cNvPicPr>
          <p:nvPr/>
        </p:nvPicPr>
        <p:blipFill>
          <a:blip r:embed="rId4" cstate="print"/>
          <a:srcRect/>
          <a:stretch>
            <a:fillRect/>
          </a:stretch>
        </p:blipFill>
        <p:spPr bwMode="auto">
          <a:xfrm>
            <a:off x="648106" y="4510132"/>
            <a:ext cx="3456432" cy="182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4" name="Picture 6"/>
          <p:cNvPicPr>
            <a:picLocks noChangeAspect="1" noChangeArrowheads="1"/>
          </p:cNvPicPr>
          <p:nvPr/>
        </p:nvPicPr>
        <p:blipFill>
          <a:blip r:embed="rId5" cstate="print"/>
          <a:srcRect/>
          <a:stretch>
            <a:fillRect/>
          </a:stretch>
        </p:blipFill>
        <p:spPr bwMode="auto">
          <a:xfrm>
            <a:off x="4395997" y="4510131"/>
            <a:ext cx="3456432" cy="182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8170645" y="1210533"/>
            <a:ext cx="3546434" cy="523220"/>
          </a:xfrm>
          <a:prstGeom prst="rect">
            <a:avLst/>
          </a:prstGeom>
        </p:spPr>
        <p:txBody>
          <a:bodyPr wrap="square">
            <a:spAutoFit/>
          </a:bodyPr>
          <a:lstStyle/>
          <a:p>
            <a:r>
              <a:rPr lang="en-US" altLang="zh-CN" sz="1400" dirty="0" smtClean="0">
                <a:latin typeface="Arial" pitchFamily="34" charset="0"/>
                <a:cs typeface="Arial" pitchFamily="34" charset="0"/>
              </a:rPr>
              <a:t>27</a:t>
            </a:r>
            <a:r>
              <a:rPr lang="en-US" altLang="zh-CN" sz="1400" baseline="30000" dirty="0" smtClean="0">
                <a:latin typeface="Arial" pitchFamily="34" charset="0"/>
                <a:cs typeface="Arial" pitchFamily="34" charset="0"/>
              </a:rPr>
              <a:t>th</a:t>
            </a:r>
            <a:r>
              <a:rPr lang="en-US" altLang="zh-CN" sz="1400" dirty="0" smtClean="0">
                <a:latin typeface="Arial" pitchFamily="34" charset="0"/>
                <a:cs typeface="Arial" pitchFamily="34" charset="0"/>
              </a:rPr>
              <a:t> Jun 2015, the King Mr. Philippe met Huawei Ren </a:t>
            </a:r>
            <a:r>
              <a:rPr lang="en-US" altLang="zh-CN" sz="1400" dirty="0" err="1" smtClean="0">
                <a:latin typeface="Arial" pitchFamily="34" charset="0"/>
                <a:cs typeface="Arial" pitchFamily="34" charset="0"/>
              </a:rPr>
              <a:t>Zhengfei</a:t>
            </a:r>
            <a:r>
              <a:rPr lang="en-US" altLang="zh-CN" sz="1400" dirty="0" smtClean="0">
                <a:latin typeface="Arial" pitchFamily="34" charset="0"/>
                <a:cs typeface="Arial" pitchFamily="34" charset="0"/>
              </a:rPr>
              <a:t> </a:t>
            </a:r>
            <a:endParaRPr lang="fr-FR" altLang="zh-CN" sz="1400" dirty="0" smtClean="0"/>
          </a:p>
        </p:txBody>
      </p:sp>
      <p:sp>
        <p:nvSpPr>
          <p:cNvPr id="10" name="Rectangle 9"/>
          <p:cNvSpPr/>
          <p:nvPr/>
        </p:nvSpPr>
        <p:spPr>
          <a:xfrm>
            <a:off x="568939" y="3679135"/>
            <a:ext cx="3895438" cy="738664"/>
          </a:xfrm>
          <a:prstGeom prst="rect">
            <a:avLst/>
          </a:prstGeom>
        </p:spPr>
        <p:txBody>
          <a:bodyPr wrap="square">
            <a:spAutoFit/>
          </a:bodyPr>
          <a:lstStyle/>
          <a:p>
            <a:r>
              <a:rPr lang="en-US" altLang="zh-CN" sz="1400" dirty="0" smtClean="0">
                <a:latin typeface="Arial" pitchFamily="34" charset="0"/>
                <a:cs typeface="Arial" pitchFamily="34" charset="0"/>
              </a:rPr>
              <a:t>21</a:t>
            </a:r>
            <a:r>
              <a:rPr lang="en-US" altLang="zh-CN" sz="1400" baseline="30000" dirty="0" smtClean="0">
                <a:latin typeface="Arial" pitchFamily="34" charset="0"/>
                <a:cs typeface="Arial" pitchFamily="34" charset="0"/>
              </a:rPr>
              <a:t>st</a:t>
            </a:r>
            <a:r>
              <a:rPr lang="en-US" altLang="zh-CN" sz="1400" dirty="0" smtClean="0">
                <a:latin typeface="Arial" pitchFamily="34" charset="0"/>
                <a:cs typeface="Arial" pitchFamily="34" charset="0"/>
              </a:rPr>
              <a:t> Jan 2015, Proximus and Huawei announced the establishment of strategic cooperative partnership</a:t>
            </a:r>
            <a:endParaRPr lang="fr-FR" altLang="zh-CN" sz="1400" dirty="0" smtClean="0">
              <a:latin typeface="Arial" pitchFamily="34" charset="0"/>
              <a:cs typeface="Arial" pitchFamily="34" charset="0"/>
            </a:endParaRPr>
          </a:p>
        </p:txBody>
      </p:sp>
      <p:sp>
        <p:nvSpPr>
          <p:cNvPr id="12" name="Rectangle 11"/>
          <p:cNvSpPr/>
          <p:nvPr/>
        </p:nvSpPr>
        <p:spPr>
          <a:xfrm>
            <a:off x="573675" y="1194293"/>
            <a:ext cx="3726625" cy="523220"/>
          </a:xfrm>
          <a:prstGeom prst="rect">
            <a:avLst/>
          </a:prstGeom>
        </p:spPr>
        <p:txBody>
          <a:bodyPr wrap="square">
            <a:spAutoFit/>
          </a:bodyPr>
          <a:lstStyle/>
          <a:p>
            <a:pPr>
              <a:buNone/>
            </a:pPr>
            <a:r>
              <a:rPr lang="en-US" altLang="zh-CN" sz="1400" dirty="0" smtClean="0">
                <a:latin typeface="Arial" pitchFamily="34" charset="0"/>
                <a:cs typeface="Arial" pitchFamily="34" charset="0"/>
              </a:rPr>
              <a:t>22</a:t>
            </a:r>
            <a:r>
              <a:rPr lang="en-US" altLang="zh-CN" sz="1400" baseline="30000" dirty="0" smtClean="0">
                <a:latin typeface="Arial" pitchFamily="34" charset="0"/>
                <a:cs typeface="Arial" pitchFamily="34" charset="0"/>
              </a:rPr>
              <a:t>nd</a:t>
            </a:r>
            <a:r>
              <a:rPr lang="en-US" altLang="zh-CN" sz="1400" dirty="0" smtClean="0">
                <a:latin typeface="Arial" pitchFamily="34" charset="0"/>
                <a:cs typeface="Arial" pitchFamily="34" charset="0"/>
              </a:rPr>
              <a:t> Jan 2015, the King Mr. Philippe met Huawei Madam Sun</a:t>
            </a:r>
            <a:endParaRPr lang="fr-FR" altLang="zh-CN" sz="1400" dirty="0" smtClean="0">
              <a:latin typeface="Arial" pitchFamily="34" charset="0"/>
              <a:cs typeface="Arial" pitchFamily="34" charset="0"/>
            </a:endParaRPr>
          </a:p>
        </p:txBody>
      </p:sp>
      <p:sp>
        <p:nvSpPr>
          <p:cNvPr id="13" name="Rectangle 12"/>
          <p:cNvSpPr/>
          <p:nvPr/>
        </p:nvSpPr>
        <p:spPr>
          <a:xfrm>
            <a:off x="4395997" y="3679135"/>
            <a:ext cx="3895438" cy="738664"/>
          </a:xfrm>
          <a:prstGeom prst="rect">
            <a:avLst/>
          </a:prstGeom>
        </p:spPr>
        <p:txBody>
          <a:bodyPr wrap="square">
            <a:spAutoFit/>
          </a:bodyPr>
          <a:lstStyle/>
          <a:p>
            <a:r>
              <a:rPr lang="en-US" altLang="zh-CN" sz="1400" dirty="0" smtClean="0">
                <a:latin typeface="Arial" pitchFamily="34" charset="0"/>
                <a:cs typeface="Arial" pitchFamily="34" charset="0"/>
              </a:rPr>
              <a:t>4</a:t>
            </a:r>
            <a:r>
              <a:rPr lang="en-US" altLang="zh-CN" sz="1400" baseline="30000" dirty="0" smtClean="0">
                <a:latin typeface="Arial" pitchFamily="34" charset="0"/>
                <a:cs typeface="Arial" pitchFamily="34" charset="0"/>
              </a:rPr>
              <a:t>th</a:t>
            </a:r>
            <a:r>
              <a:rPr lang="en-US" altLang="zh-CN" sz="1400" dirty="0" smtClean="0">
                <a:latin typeface="Arial" pitchFamily="34" charset="0"/>
                <a:cs typeface="Arial" pitchFamily="34" charset="0"/>
              </a:rPr>
              <a:t> </a:t>
            </a:r>
            <a:r>
              <a:rPr lang="en-US" altLang="zh-CN" sz="1400" dirty="0" smtClean="0">
                <a:latin typeface="Arial" pitchFamily="34" charset="0"/>
                <a:cs typeface="Arial" pitchFamily="34" charset="0"/>
              </a:rPr>
              <a:t>Mar 2015</a:t>
            </a:r>
            <a:r>
              <a:rPr lang="en-US" altLang="zh-CN" sz="1400" dirty="0" smtClean="0">
                <a:latin typeface="Arial" pitchFamily="34" charset="0"/>
                <a:cs typeface="Arial" pitchFamily="34" charset="0"/>
              </a:rPr>
              <a:t>, Deputy PM Mr. Alexander De </a:t>
            </a:r>
            <a:r>
              <a:rPr lang="en-US" altLang="zh-CN" sz="1400" dirty="0" err="1" smtClean="0">
                <a:latin typeface="Arial" pitchFamily="34" charset="0"/>
                <a:cs typeface="Arial" pitchFamily="34" charset="0"/>
              </a:rPr>
              <a:t>Croo</a:t>
            </a:r>
            <a:r>
              <a:rPr lang="en-US" altLang="zh-CN" sz="1400" dirty="0" smtClean="0">
                <a:latin typeface="Arial" pitchFamily="34" charset="0"/>
                <a:cs typeface="Arial" pitchFamily="34" charset="0"/>
              </a:rPr>
              <a:t> discussed the ICT development and innovation</a:t>
            </a:r>
            <a:endParaRPr lang="fr-FR" altLang="zh-CN" sz="1400" dirty="0" smtClean="0">
              <a:latin typeface="Arial" pitchFamily="34" charset="0"/>
              <a:cs typeface="Arial" pitchFamily="34" charset="0"/>
            </a:endParaRPr>
          </a:p>
        </p:txBody>
      </p:sp>
      <p:pic>
        <p:nvPicPr>
          <p:cNvPr id="14" name="Picture 13"/>
          <p:cNvPicPr/>
          <p:nvPr/>
        </p:nvPicPr>
        <p:blipFill>
          <a:blip r:embed="rId6" cstate="print"/>
          <a:srcRect/>
          <a:stretch>
            <a:fillRect/>
          </a:stretch>
        </p:blipFill>
        <p:spPr bwMode="auto">
          <a:xfrm>
            <a:off x="8293273" y="2407768"/>
            <a:ext cx="3423805" cy="3663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4420802" y="1209818"/>
            <a:ext cx="3870343" cy="523220"/>
          </a:xfrm>
          <a:prstGeom prst="rect">
            <a:avLst/>
          </a:prstGeom>
        </p:spPr>
        <p:txBody>
          <a:bodyPr wrap="square">
            <a:spAutoFit/>
          </a:bodyPr>
          <a:lstStyle/>
          <a:p>
            <a:r>
              <a:rPr lang="en-US" altLang="zh-CN" sz="1400" dirty="0" smtClean="0">
                <a:latin typeface="Arial" pitchFamily="34" charset="0"/>
                <a:cs typeface="Arial" pitchFamily="34" charset="0"/>
              </a:rPr>
              <a:t>22</a:t>
            </a:r>
            <a:r>
              <a:rPr lang="en-US" altLang="zh-CN" sz="1400" baseline="30000" dirty="0" smtClean="0">
                <a:latin typeface="Arial" pitchFamily="34" charset="0"/>
                <a:cs typeface="Arial" pitchFamily="34" charset="0"/>
              </a:rPr>
              <a:t>nd</a:t>
            </a:r>
            <a:r>
              <a:rPr lang="en-US" altLang="zh-CN" sz="1400" dirty="0" smtClean="0">
                <a:latin typeface="Arial" pitchFamily="34" charset="0"/>
                <a:cs typeface="Arial" pitchFamily="34" charset="0"/>
              </a:rPr>
              <a:t> Jan 2015, PM Mr. Charles Michel met Huawei Mr. </a:t>
            </a:r>
            <a:r>
              <a:rPr lang="en-US" altLang="zh-CN" sz="1400" dirty="0" err="1" smtClean="0">
                <a:latin typeface="Arial" pitchFamily="34" charset="0"/>
                <a:cs typeface="Arial" pitchFamily="34" charset="0"/>
              </a:rPr>
              <a:t>Huhoukun</a:t>
            </a:r>
            <a:endParaRPr lang="fr-FR" altLang="zh-CN" sz="1400"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公司园区7.JPG"/>
          <p:cNvPicPr>
            <a:picLocks noChangeAspect="1"/>
          </p:cNvPicPr>
          <p:nvPr/>
        </p:nvPicPr>
        <p:blipFill>
          <a:blip r:embed="rId2" cstate="print">
            <a:grayscl/>
            <a:lum bright="66000"/>
          </a:blip>
          <a:srcRect t="10000" r="11083"/>
          <a:stretch>
            <a:fillRect/>
          </a:stretch>
        </p:blipFill>
        <p:spPr>
          <a:xfrm>
            <a:off x="0" y="-1"/>
            <a:ext cx="12195175" cy="6856751"/>
          </a:xfrm>
          <a:prstGeom prst="rect">
            <a:avLst/>
          </a:prstGeom>
        </p:spPr>
      </p:pic>
      <p:sp>
        <p:nvSpPr>
          <p:cNvPr id="5" name="TextBox 4"/>
          <p:cNvSpPr txBox="1"/>
          <p:nvPr/>
        </p:nvSpPr>
        <p:spPr bwMode="auto">
          <a:xfrm>
            <a:off x="727905" y="924108"/>
            <a:ext cx="10785187" cy="584775"/>
          </a:xfrm>
          <a:prstGeom prst="rect">
            <a:avLst/>
          </a:prstGeom>
          <a:noFill/>
          <a:ln w="9525">
            <a:noFill/>
            <a:miter lim="800000"/>
            <a:headEnd/>
            <a:tailEnd/>
          </a:ln>
        </p:spPr>
        <p:txBody>
          <a:bodyPr wrap="square" rtlCol="0">
            <a:spAutoFit/>
          </a:bodyPr>
          <a:lstStyle/>
          <a:p>
            <a:r>
              <a:rPr lang="en-US" sz="1600" dirty="0" smtClean="0">
                <a:latin typeface="Arial" pitchFamily="34" charset="0"/>
                <a:cs typeface="Arial" pitchFamily="34" charset="0"/>
              </a:rPr>
              <a:t>Huawei promotes the development of ICT education in Europe and strengthening the global experience of youth.</a:t>
            </a:r>
          </a:p>
          <a:p>
            <a:r>
              <a:rPr lang="en-US" sz="1600" dirty="0" smtClean="0">
                <a:latin typeface="Arial" pitchFamily="34" charset="0"/>
                <a:cs typeface="Arial" pitchFamily="34" charset="0"/>
              </a:rPr>
              <a:t> “ICT seeds for the future” program sends young people to China and training in digital education and ICT skills.</a:t>
            </a:r>
          </a:p>
        </p:txBody>
      </p:sp>
      <p:pic>
        <p:nvPicPr>
          <p:cNvPr id="8" name="Picture 6"/>
          <p:cNvPicPr>
            <a:picLocks noChangeAspect="1" noChangeArrowheads="1"/>
          </p:cNvPicPr>
          <p:nvPr/>
        </p:nvPicPr>
        <p:blipFill>
          <a:blip r:embed="rId3" cstate="print"/>
          <a:srcRect/>
          <a:stretch>
            <a:fillRect/>
          </a:stretch>
        </p:blipFill>
        <p:spPr bwMode="auto">
          <a:xfrm>
            <a:off x="732409" y="4364924"/>
            <a:ext cx="3431781"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SSL.bmp"/>
          <p:cNvPicPr>
            <a:picLocks noChangeAspect="1"/>
          </p:cNvPicPr>
          <p:nvPr/>
        </p:nvPicPr>
        <p:blipFill>
          <a:blip r:embed="rId4" cstate="print"/>
          <a:srcRect l="3799" t="4833" r="4956" b="3018"/>
          <a:stretch>
            <a:fillRect/>
          </a:stretch>
        </p:blipFill>
        <p:spPr>
          <a:xfrm>
            <a:off x="730157" y="2302239"/>
            <a:ext cx="3455300" cy="1799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IMG_20140909_163135.jpg"/>
          <p:cNvPicPr>
            <a:picLocks noChangeAspect="1"/>
          </p:cNvPicPr>
          <p:nvPr/>
        </p:nvPicPr>
        <p:blipFill>
          <a:blip r:embed="rId5" cstate="print"/>
          <a:stretch>
            <a:fillRect/>
          </a:stretch>
        </p:blipFill>
        <p:spPr>
          <a:xfrm>
            <a:off x="8058912" y="2302239"/>
            <a:ext cx="3456432" cy="1799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IMG_8368.jpg"/>
          <p:cNvPicPr>
            <a:picLocks noChangeAspect="1"/>
          </p:cNvPicPr>
          <p:nvPr/>
        </p:nvPicPr>
        <p:blipFill>
          <a:blip r:embed="rId6" cstate="print"/>
          <a:stretch>
            <a:fillRect/>
          </a:stretch>
        </p:blipFill>
        <p:spPr>
          <a:xfrm>
            <a:off x="4385032" y="2302238"/>
            <a:ext cx="3456432" cy="1799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69" name="Rectangle 1"/>
          <p:cNvSpPr>
            <a:spLocks noChangeArrowheads="1"/>
          </p:cNvSpPr>
          <p:nvPr/>
        </p:nvSpPr>
        <p:spPr bwMode="auto">
          <a:xfrm>
            <a:off x="457200" y="424190"/>
            <a:ext cx="112387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800" b="1" dirty="0" smtClean="0">
                <a:solidFill>
                  <a:srgbClr val="C00000"/>
                </a:solidFill>
                <a:latin typeface="Arial" pitchFamily="34" charset="0"/>
                <a:ea typeface="微软雅黑" panose="020B0503020204020204" pitchFamily="34" charset="-122"/>
                <a:cs typeface="Arial" pitchFamily="34" charset="0"/>
              </a:rPr>
              <a:t>“ICT Seeds For the Future” in Belgium</a:t>
            </a:r>
            <a:endParaRPr lang="zh-CN" altLang="zh-CN" sz="2800" b="1" dirty="0" smtClean="0">
              <a:solidFill>
                <a:srgbClr val="C00000"/>
              </a:solidFill>
              <a:latin typeface="Arial" pitchFamily="34" charset="0"/>
              <a:ea typeface="微软雅黑" panose="020B0503020204020204" pitchFamily="34" charset="-122"/>
              <a:cs typeface="Arial" pitchFamily="34" charset="0"/>
            </a:endParaRPr>
          </a:p>
        </p:txBody>
      </p:sp>
      <p:pic>
        <p:nvPicPr>
          <p:cNvPr id="11" name="Picture 10"/>
          <p:cNvPicPr/>
          <p:nvPr/>
        </p:nvPicPr>
        <p:blipFill>
          <a:blip r:embed="rId7" cstate="print"/>
          <a:srcRect/>
          <a:stretch>
            <a:fillRect/>
          </a:stretch>
        </p:blipFill>
        <p:spPr bwMode="auto">
          <a:xfrm>
            <a:off x="8058912" y="4345062"/>
            <a:ext cx="3456432"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p:nvPr/>
        </p:nvPicPr>
        <p:blipFill>
          <a:blip r:embed="rId8" cstate="print"/>
          <a:srcRect/>
          <a:stretch>
            <a:fillRect/>
          </a:stretch>
        </p:blipFill>
        <p:spPr bwMode="auto">
          <a:xfrm>
            <a:off x="4381074" y="4345062"/>
            <a:ext cx="3456432" cy="180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圆角矩形 92"/>
          <p:cNvSpPr/>
          <p:nvPr/>
        </p:nvSpPr>
        <p:spPr>
          <a:xfrm>
            <a:off x="784278" y="1640309"/>
            <a:ext cx="3320844" cy="423408"/>
          </a:xfrm>
          <a:prstGeom prst="roundRect">
            <a:avLst>
              <a:gd name="adj"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smtClean="0">
                <a:latin typeface="Arial" pitchFamily="34" charset="0"/>
                <a:cs typeface="Arial" pitchFamily="34" charset="0"/>
              </a:rPr>
              <a:t>2014</a:t>
            </a:r>
            <a:endParaRPr lang="en-US" altLang="zh-CN" sz="2000" b="1" dirty="0">
              <a:latin typeface="Arial" pitchFamily="34" charset="0"/>
              <a:cs typeface="Arial" pitchFamily="34" charset="0"/>
            </a:endParaRPr>
          </a:p>
        </p:txBody>
      </p:sp>
      <p:sp>
        <p:nvSpPr>
          <p:cNvPr id="21" name="圆角矩形 93"/>
          <p:cNvSpPr/>
          <p:nvPr/>
        </p:nvSpPr>
        <p:spPr>
          <a:xfrm>
            <a:off x="4576258" y="1640308"/>
            <a:ext cx="3115649" cy="423408"/>
          </a:xfrm>
          <a:prstGeom prst="roundRect">
            <a:avLst>
              <a:gd name="adj" fmla="val 186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smtClean="0">
                <a:latin typeface="Arial" pitchFamily="34" charset="0"/>
                <a:cs typeface="Arial" pitchFamily="34" charset="0"/>
              </a:rPr>
              <a:t>2015</a:t>
            </a:r>
            <a:endParaRPr lang="en-US" altLang="zh-CN" sz="2000" b="1" dirty="0">
              <a:latin typeface="Arial" pitchFamily="34" charset="0"/>
              <a:cs typeface="Arial" pitchFamily="34" charset="0"/>
            </a:endParaRPr>
          </a:p>
        </p:txBody>
      </p:sp>
      <p:sp>
        <p:nvSpPr>
          <p:cNvPr id="22" name="圆角矩形 94"/>
          <p:cNvSpPr/>
          <p:nvPr/>
        </p:nvSpPr>
        <p:spPr>
          <a:xfrm>
            <a:off x="8215315" y="1640310"/>
            <a:ext cx="3151004" cy="423408"/>
          </a:xfrm>
          <a:prstGeom prst="roundRect">
            <a:avLst>
              <a:gd name="adj" fmla="val 1398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smtClean="0">
                <a:latin typeface="Arial" pitchFamily="34" charset="0"/>
                <a:cs typeface="Arial" pitchFamily="34" charset="0"/>
              </a:rPr>
              <a:t>2016</a:t>
            </a:r>
            <a:endParaRPr lang="en-US" altLang="zh-CN" sz="2000" b="1" dirty="0">
              <a:latin typeface="Arial" pitchFamily="34" charset="0"/>
              <a:cs typeface="Arial" pitchFamily="34" charset="0"/>
            </a:endParaRPr>
          </a:p>
        </p:txBody>
      </p:sp>
      <p:pic>
        <p:nvPicPr>
          <p:cNvPr id="14" name="Picture 9" descr="8"/>
          <p:cNvPicPr>
            <a:picLocks noChangeAspect="1" noChangeArrowheads="1"/>
          </p:cNvPicPr>
          <p:nvPr/>
        </p:nvPicPr>
        <p:blipFill>
          <a:blip r:embed="rId9" cstate="print"/>
          <a:srcRect/>
          <a:stretch>
            <a:fillRect/>
          </a:stretch>
        </p:blipFill>
        <p:spPr bwMode="auto">
          <a:xfrm>
            <a:off x="10453688" y="6386513"/>
            <a:ext cx="1309687" cy="3127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913" y="4535893"/>
            <a:ext cx="10548937" cy="1163638"/>
          </a:xfrm>
          <a:prstGeom prst="rect">
            <a:avLst/>
          </a:prstGeom>
          <a:noFill/>
        </p:spPr>
        <p:txBody>
          <a:bodyPr lIns="0" tIns="0" rIns="0" bIns="0">
            <a:spAutoFit/>
          </a:bodyPr>
          <a:lstStyle/>
          <a:p>
            <a:pPr algn="just">
              <a:spcAft>
                <a:spcPts val="600"/>
              </a:spcAft>
              <a:defRPr/>
            </a:pPr>
            <a:r>
              <a:rPr lang="en-US" altLang="zh-CN" sz="1400" dirty="0">
                <a:solidFill>
                  <a:schemeClr val="tx1">
                    <a:lumMod val="75000"/>
                    <a:lumOff val="25000"/>
                  </a:schemeClr>
                </a:solidFill>
                <a:latin typeface="微软雅黑" pitchFamily="34" charset="-122"/>
                <a:ea typeface="微软雅黑" pitchFamily="34" charset="-122"/>
              </a:rPr>
              <a:t>Copyright©2014 Huawei Technologies Co., Ltd. All Rights Reserved.</a:t>
            </a:r>
            <a:endParaRPr lang="zh-CN" altLang="zh-CN" sz="1400" dirty="0">
              <a:solidFill>
                <a:schemeClr val="tx1">
                  <a:lumMod val="75000"/>
                  <a:lumOff val="25000"/>
                </a:schemeClr>
              </a:solidFill>
              <a:latin typeface="微软雅黑" pitchFamily="34" charset="-122"/>
              <a:ea typeface="微软雅黑" pitchFamily="34" charset="-122"/>
            </a:endParaRPr>
          </a:p>
          <a:p>
            <a:pPr algn="just">
              <a:lnSpc>
                <a:spcPts val="1700"/>
              </a:lnSpc>
              <a:defRPr/>
            </a:pPr>
            <a:r>
              <a:rPr lang="en-US" altLang="zh-CN" sz="1200" dirty="0">
                <a:solidFill>
                  <a:schemeClr val="tx1">
                    <a:lumMod val="75000"/>
                    <a:lumOff val="25000"/>
                  </a:schemeClr>
                </a:solidFill>
                <a:latin typeface="微软雅黑" pitchFamily="34" charset="-122"/>
                <a:ea typeface="微软雅黑" pitchFamily="34" charset="-122"/>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2" name="TextBox 1"/>
          <p:cNvSpPr txBox="1"/>
          <p:nvPr/>
        </p:nvSpPr>
        <p:spPr>
          <a:xfrm>
            <a:off x="2407827" y="2336078"/>
            <a:ext cx="7461958" cy="830997"/>
          </a:xfrm>
          <a:prstGeom prst="rect">
            <a:avLst/>
          </a:prstGeom>
          <a:noFill/>
        </p:spPr>
        <p:txBody>
          <a:bodyPr wrap="square">
            <a:spAutoFit/>
          </a:bodyPr>
          <a:lstStyle/>
          <a:p>
            <a:pPr lvl="0" algn="ctr">
              <a:defRPr/>
            </a:pPr>
            <a:r>
              <a:rPr lang="en-US" altLang="zh-CN" sz="4800" b="1" kern="0" dirty="0" smtClean="0">
                <a:solidFill>
                  <a:srgbClr val="990000"/>
                </a:solidFill>
                <a:latin typeface="Arial" pitchFamily="34" charset="0"/>
                <a:ea typeface="黑体" pitchFamily="49" charset="-122"/>
                <a:cs typeface="Arial" pitchFamily="34" charset="0"/>
              </a:rPr>
              <a:t>Thank you !</a:t>
            </a:r>
            <a:endParaRPr lang="zh-CN" altLang="en-US" sz="4800" b="1" kern="0" dirty="0">
              <a:solidFill>
                <a:srgbClr val="990000"/>
              </a:solidFill>
              <a:latin typeface="Arial" pitchFamily="34" charset="0"/>
              <a:ea typeface="黑体" pitchFamily="49" charset="-122"/>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noChangeArrowheads="1"/>
          </p:cNvSpPr>
          <p:nvPr>
            <p:ph type="title" idx="4294967295"/>
          </p:nvPr>
        </p:nvSpPr>
        <p:spPr>
          <a:xfrm>
            <a:off x="457200" y="457199"/>
            <a:ext cx="10801350" cy="457200"/>
          </a:xfrm>
        </p:spPr>
        <p:txBody>
          <a:bodyPr lIns="0" tIns="0" rIns="0" bIns="0" anchor="ctr" anchorCtr="0">
            <a:spAutoFit/>
          </a:bodyPr>
          <a:lstStyle/>
          <a:p>
            <a:pPr algn="l" eaLnBrk="1" fontAlgn="ctr" hangingPunct="1">
              <a:buClr>
                <a:srgbClr val="CC9900"/>
              </a:buClr>
              <a:buFont typeface="Wingdings" pitchFamily="2" charset="2"/>
              <a:buNone/>
            </a:pPr>
            <a:r>
              <a:rPr lang="en-US" altLang="zh-CN" sz="2800" b="1" dirty="0" smtClean="0">
                <a:solidFill>
                  <a:srgbClr val="C00000"/>
                </a:solidFill>
                <a:latin typeface="Arial" pitchFamily="34" charset="0"/>
                <a:cs typeface="Arial" pitchFamily="34" charset="0"/>
              </a:rPr>
              <a:t>Huawei at a Glance</a:t>
            </a:r>
          </a:p>
        </p:txBody>
      </p:sp>
      <p:pic>
        <p:nvPicPr>
          <p:cNvPr id="47107" name="图片 130"/>
          <p:cNvPicPr>
            <a:picLocks noChangeAspect="1" noChangeArrowheads="1"/>
          </p:cNvPicPr>
          <p:nvPr/>
        </p:nvPicPr>
        <p:blipFill>
          <a:blip r:embed="rId3" cstate="print"/>
          <a:srcRect/>
          <a:stretch>
            <a:fillRect/>
          </a:stretch>
        </p:blipFill>
        <p:spPr bwMode="auto">
          <a:xfrm>
            <a:off x="2436813" y="1905000"/>
            <a:ext cx="1789112" cy="2770188"/>
          </a:xfrm>
          <a:prstGeom prst="rect">
            <a:avLst/>
          </a:prstGeom>
          <a:noFill/>
          <a:ln w="9525">
            <a:noFill/>
            <a:miter lim="800000"/>
            <a:headEnd/>
            <a:tailEnd/>
          </a:ln>
        </p:spPr>
      </p:pic>
      <p:pic>
        <p:nvPicPr>
          <p:cNvPr id="47108" name="Picture 12" descr="E:\01 日常工作\04 展厅相关设计\2015年\PPT\主打胶片\源文件\images\1_09.png"/>
          <p:cNvPicPr>
            <a:picLocks noChangeAspect="1" noChangeArrowheads="1"/>
          </p:cNvPicPr>
          <p:nvPr/>
        </p:nvPicPr>
        <p:blipFill>
          <a:blip r:embed="rId4" cstate="print"/>
          <a:srcRect/>
          <a:stretch>
            <a:fillRect/>
          </a:stretch>
        </p:blipFill>
        <p:spPr bwMode="auto">
          <a:xfrm>
            <a:off x="7991475" y="1905000"/>
            <a:ext cx="1784350" cy="2770188"/>
          </a:xfrm>
          <a:prstGeom prst="rect">
            <a:avLst/>
          </a:prstGeom>
          <a:noFill/>
          <a:ln w="9525">
            <a:noFill/>
            <a:miter lim="800000"/>
            <a:headEnd/>
            <a:tailEnd/>
          </a:ln>
        </p:spPr>
      </p:pic>
      <p:pic>
        <p:nvPicPr>
          <p:cNvPr id="47109" name="Picture 9" descr="E:\01 日常工作\04 展厅相关设计\2015年\PPT\主打胶片\源文件\images\1_03.png"/>
          <p:cNvPicPr>
            <a:picLocks noChangeAspect="1" noChangeArrowheads="1"/>
          </p:cNvPicPr>
          <p:nvPr/>
        </p:nvPicPr>
        <p:blipFill>
          <a:blip r:embed="rId5" cstate="print"/>
          <a:srcRect/>
          <a:stretch>
            <a:fillRect/>
          </a:stretch>
        </p:blipFill>
        <p:spPr bwMode="auto">
          <a:xfrm>
            <a:off x="582613" y="1905000"/>
            <a:ext cx="1784350" cy="2770188"/>
          </a:xfrm>
          <a:prstGeom prst="rect">
            <a:avLst/>
          </a:prstGeom>
          <a:noFill/>
          <a:ln w="9525">
            <a:noFill/>
            <a:miter lim="800000"/>
            <a:headEnd/>
            <a:tailEnd/>
          </a:ln>
        </p:spPr>
      </p:pic>
      <p:pic>
        <p:nvPicPr>
          <p:cNvPr id="47110" name="Picture 11" descr="E:\01 日常工作\04 展厅相关设计\2015年\PPT\主打胶片\源文件\images\1_07.png"/>
          <p:cNvPicPr>
            <a:picLocks noChangeAspect="1" noChangeArrowheads="1"/>
          </p:cNvPicPr>
          <p:nvPr/>
        </p:nvPicPr>
        <p:blipFill>
          <a:blip r:embed="rId6" cstate="print"/>
          <a:srcRect/>
          <a:stretch>
            <a:fillRect/>
          </a:stretch>
        </p:blipFill>
        <p:spPr bwMode="auto">
          <a:xfrm>
            <a:off x="4292600" y="1905000"/>
            <a:ext cx="1782763" cy="2770188"/>
          </a:xfrm>
          <a:prstGeom prst="rect">
            <a:avLst/>
          </a:prstGeom>
          <a:noFill/>
          <a:ln w="9525">
            <a:noFill/>
            <a:miter lim="800000"/>
            <a:headEnd/>
            <a:tailEnd/>
          </a:ln>
        </p:spPr>
      </p:pic>
      <p:pic>
        <p:nvPicPr>
          <p:cNvPr id="47111" name="Picture 13" descr="E:\01 日常工作\04 展厅相关设计\2015年\PPT\主打胶片\源文件\images\1_11.png"/>
          <p:cNvPicPr>
            <a:picLocks noChangeAspect="1" noChangeArrowheads="1"/>
          </p:cNvPicPr>
          <p:nvPr/>
        </p:nvPicPr>
        <p:blipFill>
          <a:blip r:embed="rId7" cstate="print"/>
          <a:srcRect/>
          <a:stretch>
            <a:fillRect/>
          </a:stretch>
        </p:blipFill>
        <p:spPr bwMode="auto">
          <a:xfrm>
            <a:off x="9844088" y="1905000"/>
            <a:ext cx="1782762" cy="2770188"/>
          </a:xfrm>
          <a:prstGeom prst="rect">
            <a:avLst/>
          </a:prstGeom>
          <a:noFill/>
          <a:ln w="9525">
            <a:noFill/>
            <a:miter lim="800000"/>
            <a:headEnd/>
            <a:tailEnd/>
          </a:ln>
        </p:spPr>
      </p:pic>
      <p:pic>
        <p:nvPicPr>
          <p:cNvPr id="47112" name="图片 134"/>
          <p:cNvPicPr>
            <a:picLocks noChangeAspect="1" noChangeArrowheads="1"/>
          </p:cNvPicPr>
          <p:nvPr/>
        </p:nvPicPr>
        <p:blipFill>
          <a:blip r:embed="rId8" cstate="print"/>
          <a:srcRect b="-455"/>
          <a:stretch>
            <a:fillRect/>
          </a:stretch>
        </p:blipFill>
        <p:spPr bwMode="auto">
          <a:xfrm>
            <a:off x="6148388" y="1905000"/>
            <a:ext cx="1782762" cy="2770188"/>
          </a:xfrm>
          <a:prstGeom prst="rect">
            <a:avLst/>
          </a:prstGeom>
          <a:noFill/>
          <a:ln w="9525">
            <a:noFill/>
            <a:miter lim="800000"/>
            <a:headEnd/>
            <a:tailEnd/>
          </a:ln>
        </p:spPr>
      </p:pic>
      <p:sp>
        <p:nvSpPr>
          <p:cNvPr id="2" name="矩形 1"/>
          <p:cNvSpPr/>
          <p:nvPr/>
        </p:nvSpPr>
        <p:spPr>
          <a:xfrm>
            <a:off x="2430890" y="1905193"/>
            <a:ext cx="1800000" cy="2771358"/>
          </a:xfrm>
          <a:prstGeom prst="rect">
            <a:avLst/>
          </a:prstGeom>
          <a:gradFill flip="none" rotWithShape="1">
            <a:gsLst>
              <a:gs pos="0">
                <a:srgbClr val="FFC000">
                  <a:alpha val="38000"/>
                </a:srgbClr>
              </a:gs>
              <a:gs pos="75000">
                <a:schemeClr val="bg1">
                  <a:alpha val="4000"/>
                </a:schemeClr>
              </a:gs>
              <a:gs pos="37000">
                <a:srgbClr val="FFFF00">
                  <a:alpha val="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endParaRPr lang="en-US" altLang="zh-CN" noProof="1">
              <a:solidFill>
                <a:srgbClr val="FFFFFF"/>
              </a:solidFill>
            </a:endParaRPr>
          </a:p>
        </p:txBody>
      </p:sp>
      <p:sp>
        <p:nvSpPr>
          <p:cNvPr id="136" name="矩形 135"/>
          <p:cNvSpPr/>
          <p:nvPr/>
        </p:nvSpPr>
        <p:spPr>
          <a:xfrm>
            <a:off x="6139927" y="1905193"/>
            <a:ext cx="1799998" cy="2771358"/>
          </a:xfrm>
          <a:prstGeom prst="rect">
            <a:avLst/>
          </a:prstGeom>
          <a:gradFill flip="none" rotWithShape="1">
            <a:gsLst>
              <a:gs pos="9000">
                <a:srgbClr val="FFC000">
                  <a:alpha val="32000"/>
                </a:srgbClr>
              </a:gs>
              <a:gs pos="85000">
                <a:schemeClr val="bg1">
                  <a:lumMod val="100000"/>
                  <a:alpha val="40000"/>
                </a:schemeClr>
              </a:gs>
              <a:gs pos="48000">
                <a:srgbClr val="FFFF00">
                  <a:lumMod val="7000"/>
                  <a:lumOff val="93000"/>
                  <a:alpha val="2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endParaRPr lang="en-US" altLang="zh-CN" noProof="1">
              <a:solidFill>
                <a:srgbClr val="FFFFFF"/>
              </a:solidFill>
            </a:endParaRPr>
          </a:p>
        </p:txBody>
      </p:sp>
      <p:sp>
        <p:nvSpPr>
          <p:cNvPr id="47119" name="副标题 1"/>
          <p:cNvSpPr txBox="1">
            <a:spLocks noChangeArrowheads="1"/>
          </p:cNvSpPr>
          <p:nvPr/>
        </p:nvSpPr>
        <p:spPr bwMode="auto">
          <a:xfrm>
            <a:off x="8235950" y="4786313"/>
            <a:ext cx="1296988"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36</a:t>
            </a:r>
          </a:p>
        </p:txBody>
      </p:sp>
      <p:sp>
        <p:nvSpPr>
          <p:cNvPr id="47120" name="副标题 1"/>
          <p:cNvSpPr txBox="1">
            <a:spLocks noChangeArrowheads="1"/>
          </p:cNvSpPr>
          <p:nvPr/>
        </p:nvSpPr>
        <p:spPr bwMode="auto">
          <a:xfrm>
            <a:off x="7937500" y="5305425"/>
            <a:ext cx="1892300" cy="427038"/>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Joint innovation centers</a:t>
            </a:r>
          </a:p>
        </p:txBody>
      </p:sp>
      <p:sp>
        <p:nvSpPr>
          <p:cNvPr id="47121" name="副标题 1"/>
          <p:cNvSpPr txBox="1">
            <a:spLocks noChangeArrowheads="1"/>
          </p:cNvSpPr>
          <p:nvPr/>
        </p:nvSpPr>
        <p:spPr bwMode="auto">
          <a:xfrm>
            <a:off x="892175" y="4786313"/>
            <a:ext cx="1165225"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170+</a:t>
            </a:r>
          </a:p>
        </p:txBody>
      </p:sp>
      <p:sp>
        <p:nvSpPr>
          <p:cNvPr id="47122" name="副标题 1"/>
          <p:cNvSpPr txBox="1">
            <a:spLocks noChangeArrowheads="1"/>
          </p:cNvSpPr>
          <p:nvPr/>
        </p:nvSpPr>
        <p:spPr bwMode="auto">
          <a:xfrm>
            <a:off x="892175" y="5305425"/>
            <a:ext cx="1165225" cy="411163"/>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Countries</a:t>
            </a:r>
          </a:p>
        </p:txBody>
      </p:sp>
      <p:sp>
        <p:nvSpPr>
          <p:cNvPr id="47123" name="副标题 1"/>
          <p:cNvSpPr txBox="1">
            <a:spLocks noChangeArrowheads="1"/>
          </p:cNvSpPr>
          <p:nvPr/>
        </p:nvSpPr>
        <p:spPr bwMode="auto">
          <a:xfrm>
            <a:off x="4313238" y="4786313"/>
            <a:ext cx="1739900"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176,000</a:t>
            </a:r>
          </a:p>
        </p:txBody>
      </p:sp>
      <p:sp>
        <p:nvSpPr>
          <p:cNvPr id="47124" name="副标题 1"/>
          <p:cNvSpPr txBox="1">
            <a:spLocks noChangeArrowheads="1"/>
          </p:cNvSpPr>
          <p:nvPr/>
        </p:nvSpPr>
        <p:spPr bwMode="auto">
          <a:xfrm>
            <a:off x="4535488" y="5305425"/>
            <a:ext cx="1295400" cy="427038"/>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Employees</a:t>
            </a:r>
          </a:p>
        </p:txBody>
      </p:sp>
      <p:sp>
        <p:nvSpPr>
          <p:cNvPr id="47125" name="副标题 1"/>
          <p:cNvSpPr txBox="1">
            <a:spLocks noChangeArrowheads="1"/>
          </p:cNvSpPr>
          <p:nvPr/>
        </p:nvSpPr>
        <p:spPr bwMode="auto">
          <a:xfrm>
            <a:off x="10086975" y="4786313"/>
            <a:ext cx="1296988"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16</a:t>
            </a:r>
          </a:p>
        </p:txBody>
      </p:sp>
      <p:sp>
        <p:nvSpPr>
          <p:cNvPr id="47126" name="副标题 1"/>
          <p:cNvSpPr txBox="1">
            <a:spLocks noChangeArrowheads="1"/>
          </p:cNvSpPr>
          <p:nvPr/>
        </p:nvSpPr>
        <p:spPr bwMode="auto">
          <a:xfrm>
            <a:off x="10002838" y="5305425"/>
            <a:ext cx="1465262" cy="392113"/>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R&amp;D centers</a:t>
            </a:r>
          </a:p>
        </p:txBody>
      </p:sp>
      <p:sp>
        <p:nvSpPr>
          <p:cNvPr id="47127" name="副标题 1"/>
          <p:cNvSpPr txBox="1">
            <a:spLocks noChangeArrowheads="1"/>
          </p:cNvSpPr>
          <p:nvPr/>
        </p:nvSpPr>
        <p:spPr bwMode="auto">
          <a:xfrm>
            <a:off x="6138863" y="4786313"/>
            <a:ext cx="1801812"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79,000</a:t>
            </a:r>
          </a:p>
        </p:txBody>
      </p:sp>
      <p:sp>
        <p:nvSpPr>
          <p:cNvPr id="47128" name="副标题 1"/>
          <p:cNvSpPr txBox="1">
            <a:spLocks noChangeArrowheads="1"/>
          </p:cNvSpPr>
          <p:nvPr/>
        </p:nvSpPr>
        <p:spPr bwMode="auto">
          <a:xfrm>
            <a:off x="6307138" y="5305425"/>
            <a:ext cx="1465262" cy="484188"/>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R&amp;D employees</a:t>
            </a:r>
          </a:p>
        </p:txBody>
      </p:sp>
      <p:sp>
        <p:nvSpPr>
          <p:cNvPr id="47129" name="副标题 1"/>
          <p:cNvSpPr txBox="1">
            <a:spLocks noChangeArrowheads="1"/>
          </p:cNvSpPr>
          <p:nvPr/>
        </p:nvSpPr>
        <p:spPr bwMode="auto">
          <a:xfrm>
            <a:off x="2682875" y="4786313"/>
            <a:ext cx="1295400" cy="528637"/>
          </a:xfrm>
          <a:prstGeom prst="rect">
            <a:avLst/>
          </a:prstGeom>
          <a:noFill/>
          <a:ln w="9525">
            <a:noFill/>
            <a:miter lim="800000"/>
            <a:headEnd/>
            <a:tailEnd/>
          </a:ln>
        </p:spPr>
        <p:txBody>
          <a:bodyPr anchor="ctr"/>
          <a:lstStyle/>
          <a:p>
            <a:pPr algn="ctr" fontAlgn="ctr">
              <a:spcBef>
                <a:spcPct val="20000"/>
              </a:spcBef>
            </a:pPr>
            <a:r>
              <a:rPr lang="en-US" altLang="zh-CN" sz="3000">
                <a:latin typeface="Arial" pitchFamily="34" charset="0"/>
              </a:rPr>
              <a:t>129</a:t>
            </a:r>
          </a:p>
        </p:txBody>
      </p:sp>
      <p:sp>
        <p:nvSpPr>
          <p:cNvPr id="47130" name="副标题 1"/>
          <p:cNvSpPr txBox="1">
            <a:spLocks noChangeArrowheads="1"/>
          </p:cNvSpPr>
          <p:nvPr/>
        </p:nvSpPr>
        <p:spPr bwMode="auto">
          <a:xfrm>
            <a:off x="2344738" y="5305425"/>
            <a:ext cx="1971675" cy="427038"/>
          </a:xfrm>
          <a:prstGeom prst="rect">
            <a:avLst/>
          </a:prstGeom>
          <a:noFill/>
          <a:ln w="9525">
            <a:noFill/>
            <a:miter lim="800000"/>
            <a:headEnd/>
            <a:tailEnd/>
          </a:ln>
        </p:spPr>
        <p:txBody>
          <a:bodyPr anchor="ctr"/>
          <a:lstStyle/>
          <a:p>
            <a:pPr algn="ctr" fontAlgn="ctr"/>
            <a:r>
              <a:rPr lang="en-US" altLang="en-US" sz="1400">
                <a:solidFill>
                  <a:srgbClr val="808080"/>
                </a:solidFill>
                <a:latin typeface="Arial" pitchFamily="34" charset="0"/>
              </a:rPr>
              <a:t>Ranking in the Fortune Global 500</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6"/>
          <p:cNvSpPr>
            <a:spLocks/>
          </p:cNvSpPr>
          <p:nvPr/>
        </p:nvSpPr>
        <p:spPr bwMode="auto">
          <a:xfrm>
            <a:off x="930275" y="2459038"/>
            <a:ext cx="1004888" cy="461962"/>
          </a:xfrm>
          <a:prstGeom prst="rect">
            <a:avLst/>
          </a:prstGeom>
          <a:noFill/>
          <a:ln w="12700" cap="rnd">
            <a:noFill/>
            <a:round/>
            <a:headEnd/>
            <a:tailEnd/>
          </a:ln>
        </p:spPr>
        <p:txBody>
          <a:bodyPr lIns="0" tIns="0" rIns="0" bIns="0">
            <a:spAutoFit/>
          </a:bodyPr>
          <a:lstStyle/>
          <a:p>
            <a:pPr eaLnBrk="1" hangingPunct="1"/>
            <a:r>
              <a:rPr lang="en-US" altLang="zh-CN" sz="1500">
                <a:solidFill>
                  <a:srgbClr val="404040"/>
                </a:solidFill>
                <a:latin typeface="Arial" pitchFamily="34" charset="0"/>
                <a:ea typeface="微软雅黑" pitchFamily="34" charset="-122"/>
                <a:cs typeface="Arial" pitchFamily="34" charset="0"/>
                <a:sym typeface="FrutigerNext LT Regular" pitchFamily="34" charset="0"/>
              </a:rPr>
              <a:t>USD billion</a:t>
            </a:r>
            <a:endParaRPr lang="zh-CN" altLang="en-US" sz="1500">
              <a:solidFill>
                <a:srgbClr val="404040"/>
              </a:solidFill>
              <a:latin typeface="Arial" pitchFamily="34" charset="0"/>
              <a:ea typeface="微软雅黑" pitchFamily="34" charset="-122"/>
              <a:cs typeface="Arial" pitchFamily="34" charset="0"/>
              <a:sym typeface="FrutigerNext LT Regular" pitchFamily="34" charset="0"/>
            </a:endParaRPr>
          </a:p>
          <a:p>
            <a:pPr eaLnBrk="1" hangingPunct="1"/>
            <a:endParaRPr lang="zh-CN" altLang="en-US" sz="1500">
              <a:solidFill>
                <a:srgbClr val="404040"/>
              </a:solidFill>
              <a:latin typeface="微软雅黑" pitchFamily="34" charset="-122"/>
              <a:ea typeface="微软雅黑" pitchFamily="34" charset="-122"/>
              <a:cs typeface="Arial" pitchFamily="34" charset="0"/>
              <a:sym typeface="FrutigerNext LT Regular" pitchFamily="34" charset="0"/>
            </a:endParaRPr>
          </a:p>
        </p:txBody>
      </p:sp>
      <p:grpSp>
        <p:nvGrpSpPr>
          <p:cNvPr id="2" name="组合 3"/>
          <p:cNvGrpSpPr>
            <a:grpSpLocks/>
          </p:cNvGrpSpPr>
          <p:nvPr/>
        </p:nvGrpSpPr>
        <p:grpSpPr bwMode="auto">
          <a:xfrm>
            <a:off x="909638" y="2576513"/>
            <a:ext cx="10131425" cy="3073400"/>
            <a:chOff x="1621556" y="2326493"/>
            <a:chExt cx="10130304" cy="3073828"/>
          </a:xfrm>
        </p:grpSpPr>
        <p:grpSp>
          <p:nvGrpSpPr>
            <p:cNvPr id="3" name="组合 1"/>
            <p:cNvGrpSpPr>
              <a:grpSpLocks/>
            </p:cNvGrpSpPr>
            <p:nvPr/>
          </p:nvGrpSpPr>
          <p:grpSpPr bwMode="auto">
            <a:xfrm>
              <a:off x="7701008" y="2326493"/>
              <a:ext cx="4050852" cy="3073828"/>
              <a:chOff x="7701008" y="2326493"/>
              <a:chExt cx="4050852" cy="3073828"/>
            </a:xfrm>
          </p:grpSpPr>
          <p:sp>
            <p:nvSpPr>
              <p:cNvPr id="95" name="Rectangle 5"/>
              <p:cNvSpPr>
                <a:spLocks/>
              </p:cNvSpPr>
              <p:nvPr/>
            </p:nvSpPr>
            <p:spPr bwMode="auto">
              <a:xfrm>
                <a:off x="7791485" y="3844354"/>
                <a:ext cx="358735" cy="1233659"/>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96" name="Rectangle 6"/>
              <p:cNvSpPr>
                <a:spLocks/>
              </p:cNvSpPr>
              <p:nvPr/>
            </p:nvSpPr>
            <p:spPr bwMode="auto">
              <a:xfrm>
                <a:off x="8708959" y="3760205"/>
                <a:ext cx="358735" cy="1317808"/>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97" name="Rectangle 7"/>
              <p:cNvSpPr>
                <a:spLocks/>
              </p:cNvSpPr>
              <p:nvPr/>
            </p:nvSpPr>
            <p:spPr bwMode="auto">
              <a:xfrm>
                <a:off x="9626432" y="3152108"/>
                <a:ext cx="358735" cy="1925905"/>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115" name="Rectangle 7"/>
              <p:cNvSpPr>
                <a:spLocks/>
              </p:cNvSpPr>
              <p:nvPr/>
            </p:nvSpPr>
            <p:spPr bwMode="auto">
              <a:xfrm>
                <a:off x="10542319" y="2683730"/>
                <a:ext cx="360322" cy="2394283"/>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9525">
                <a:noFill/>
                <a:miter lim="800000"/>
                <a:headEnd/>
                <a:tailEnd/>
              </a:ln>
            </p:spPr>
            <p:txBody>
              <a:bodyPr lIns="0" tIns="0" rIns="0" bIns="0"/>
              <a:lstStyle/>
              <a:p>
                <a:pPr eaLnBrk="1" fontAlgn="auto" hangingPunct="1">
                  <a:spcBef>
                    <a:spcPts val="0"/>
                  </a:spcBef>
                  <a:spcAft>
                    <a:spcPts val="0"/>
                  </a:spcAft>
                  <a:defRPr/>
                </a:pPr>
                <a:endParaRPr lang="zh-CN" altLang="en-US" sz="1100" kern="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90" name="Rectangle 11"/>
              <p:cNvSpPr>
                <a:spLocks/>
              </p:cNvSpPr>
              <p:nvPr/>
            </p:nvSpPr>
            <p:spPr bwMode="auto">
              <a:xfrm>
                <a:off x="7715293" y="3531573"/>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3.3</a:t>
                </a:r>
              </a:p>
            </p:txBody>
          </p:sp>
          <p:sp>
            <p:nvSpPr>
              <p:cNvPr id="91" name="Rectangle 12"/>
              <p:cNvSpPr>
                <a:spLocks/>
              </p:cNvSpPr>
              <p:nvPr/>
            </p:nvSpPr>
            <p:spPr bwMode="auto">
              <a:xfrm>
                <a:off x="8618482" y="3437898"/>
                <a:ext cx="539690" cy="230219"/>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4.7</a:t>
                </a:r>
              </a:p>
            </p:txBody>
          </p:sp>
          <p:sp>
            <p:nvSpPr>
              <p:cNvPr id="92" name="Rectangle 13"/>
              <p:cNvSpPr>
                <a:spLocks/>
              </p:cNvSpPr>
              <p:nvPr/>
            </p:nvSpPr>
            <p:spPr bwMode="auto">
              <a:xfrm>
                <a:off x="9535955" y="2837739"/>
                <a:ext cx="539690" cy="230219"/>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Impact" pitchFamily="34" charset="0"/>
                  </a:rPr>
                  <a:t>5.5</a:t>
                </a:r>
              </a:p>
            </p:txBody>
          </p:sp>
          <p:sp>
            <p:nvSpPr>
              <p:cNvPr id="104" name="Rectangle 19"/>
              <p:cNvSpPr>
                <a:spLocks/>
              </p:cNvSpPr>
              <p:nvPr/>
            </p:nvSpPr>
            <p:spPr bwMode="auto">
              <a:xfrm>
                <a:off x="7701008" y="5170101"/>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2012</a:t>
                </a:r>
              </a:p>
            </p:txBody>
          </p:sp>
          <p:sp>
            <p:nvSpPr>
              <p:cNvPr id="105" name="Rectangle 20"/>
              <p:cNvSpPr>
                <a:spLocks/>
              </p:cNvSpPr>
              <p:nvPr/>
            </p:nvSpPr>
            <p:spPr bwMode="auto">
              <a:xfrm>
                <a:off x="8618482" y="5170101"/>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2013</a:t>
                </a:r>
              </a:p>
            </p:txBody>
          </p:sp>
          <p:sp>
            <p:nvSpPr>
              <p:cNvPr id="106" name="Rectangle 21"/>
              <p:cNvSpPr>
                <a:spLocks/>
              </p:cNvSpPr>
              <p:nvPr/>
            </p:nvSpPr>
            <p:spPr bwMode="auto">
              <a:xfrm>
                <a:off x="9535955" y="5170101"/>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2014</a:t>
                </a:r>
              </a:p>
            </p:txBody>
          </p:sp>
          <p:sp>
            <p:nvSpPr>
              <p:cNvPr id="109" name="Line 23"/>
              <p:cNvSpPr>
                <a:spLocks noChangeShapeType="1"/>
              </p:cNvSpPr>
              <p:nvPr/>
            </p:nvSpPr>
            <p:spPr bwMode="auto">
              <a:xfrm rot="10800000" flipH="1" flipV="1">
                <a:off x="7701008" y="5078013"/>
                <a:ext cx="4050852" cy="0"/>
              </a:xfrm>
              <a:prstGeom prst="line">
                <a:avLst/>
              </a:prstGeom>
              <a:noFill/>
              <a:ln w="38100">
                <a:solidFill>
                  <a:schemeClr val="tx1">
                    <a:lumMod val="50000"/>
                    <a:lumOff val="50000"/>
                  </a:schemeClr>
                </a:solid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116" name="Rectangle 13"/>
              <p:cNvSpPr>
                <a:spLocks/>
              </p:cNvSpPr>
              <p:nvPr/>
            </p:nvSpPr>
            <p:spPr bwMode="auto">
              <a:xfrm>
                <a:off x="10091519" y="2326493"/>
                <a:ext cx="1261922" cy="230219"/>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Impact" pitchFamily="34" charset="0"/>
                  </a:rPr>
                  <a:t>7.3</a:t>
                </a:r>
              </a:p>
            </p:txBody>
          </p:sp>
          <p:sp>
            <p:nvSpPr>
              <p:cNvPr id="117" name="Rectangle 21"/>
              <p:cNvSpPr>
                <a:spLocks/>
              </p:cNvSpPr>
              <p:nvPr/>
            </p:nvSpPr>
            <p:spPr bwMode="auto">
              <a:xfrm>
                <a:off x="10453429" y="5170101"/>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2015</a:t>
                </a:r>
              </a:p>
            </p:txBody>
          </p:sp>
        </p:grpSp>
        <p:grpSp>
          <p:nvGrpSpPr>
            <p:cNvPr id="5" name="组合 2"/>
            <p:cNvGrpSpPr>
              <a:grpSpLocks/>
            </p:cNvGrpSpPr>
            <p:nvPr/>
          </p:nvGrpSpPr>
          <p:grpSpPr bwMode="auto">
            <a:xfrm>
              <a:off x="1621556" y="2486819"/>
              <a:ext cx="4822293" cy="2903978"/>
              <a:chOff x="1621556" y="2486819"/>
              <a:chExt cx="4822293" cy="2903978"/>
            </a:xfrm>
          </p:grpSpPr>
          <p:sp>
            <p:nvSpPr>
              <p:cNvPr id="111" name="Rectangle 7"/>
              <p:cNvSpPr>
                <a:spLocks/>
              </p:cNvSpPr>
              <p:nvPr/>
            </p:nvSpPr>
            <p:spPr bwMode="auto">
              <a:xfrm>
                <a:off x="4485089" y="2853616"/>
                <a:ext cx="376195" cy="2224396"/>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53" name="Rectangle 5"/>
              <p:cNvSpPr>
                <a:spLocks/>
              </p:cNvSpPr>
              <p:nvPr/>
            </p:nvSpPr>
            <p:spPr bwMode="auto">
              <a:xfrm>
                <a:off x="1732669" y="3456950"/>
                <a:ext cx="360322" cy="1621063"/>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54" name="Rectangle 6"/>
              <p:cNvSpPr>
                <a:spLocks/>
              </p:cNvSpPr>
              <p:nvPr/>
            </p:nvSpPr>
            <p:spPr bwMode="auto">
              <a:xfrm>
                <a:off x="2650142" y="3331520"/>
                <a:ext cx="360322" cy="1746493"/>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55" name="Rectangle 7"/>
              <p:cNvSpPr>
                <a:spLocks/>
              </p:cNvSpPr>
              <p:nvPr/>
            </p:nvSpPr>
            <p:spPr bwMode="auto">
              <a:xfrm>
                <a:off x="3567616" y="3172747"/>
                <a:ext cx="360322" cy="1905265"/>
              </a:xfrm>
              <a:prstGeom prst="round2Same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no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62" name="Rectangle 19"/>
              <p:cNvSpPr>
                <a:spLocks/>
              </p:cNvSpPr>
              <p:nvPr/>
            </p:nvSpPr>
            <p:spPr bwMode="auto">
              <a:xfrm>
                <a:off x="1642191" y="5160574"/>
                <a:ext cx="541278"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2012</a:t>
                </a:r>
              </a:p>
            </p:txBody>
          </p:sp>
          <p:sp>
            <p:nvSpPr>
              <p:cNvPr id="63" name="Rectangle 20"/>
              <p:cNvSpPr>
                <a:spLocks/>
              </p:cNvSpPr>
              <p:nvPr/>
            </p:nvSpPr>
            <p:spPr bwMode="auto">
              <a:xfrm>
                <a:off x="2559664" y="5160574"/>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2013</a:t>
                </a:r>
              </a:p>
            </p:txBody>
          </p:sp>
          <p:sp>
            <p:nvSpPr>
              <p:cNvPr id="64" name="Rectangle 21"/>
              <p:cNvSpPr>
                <a:spLocks/>
              </p:cNvSpPr>
              <p:nvPr/>
            </p:nvSpPr>
            <p:spPr bwMode="auto">
              <a:xfrm>
                <a:off x="3477138" y="5160574"/>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2014</a:t>
                </a:r>
              </a:p>
            </p:txBody>
          </p:sp>
          <p:sp>
            <p:nvSpPr>
              <p:cNvPr id="110" name="Line 23"/>
              <p:cNvSpPr>
                <a:spLocks noChangeShapeType="1"/>
              </p:cNvSpPr>
              <p:nvPr/>
            </p:nvSpPr>
            <p:spPr bwMode="auto">
              <a:xfrm rot="10800000" flipH="1" flipV="1">
                <a:off x="1621556" y="5078012"/>
                <a:ext cx="4296886" cy="0"/>
              </a:xfrm>
              <a:prstGeom prst="line">
                <a:avLst/>
              </a:prstGeom>
              <a:noFill/>
              <a:ln w="38100">
                <a:solidFill>
                  <a:schemeClr val="tx1">
                    <a:lumMod val="50000"/>
                    <a:lumOff val="50000"/>
                  </a:schemeClr>
                </a:solidFill>
                <a:round/>
                <a:headEnd/>
                <a:tailEnd/>
              </a:ln>
            </p:spPr>
            <p:txBody>
              <a:bodyPr lIns="0" tIns="0" rIns="0" bIns="0"/>
              <a:lstStyle/>
              <a:p>
                <a:pPr eaLnBrk="1" hangingPunct="1">
                  <a:defRPr/>
                </a:pPr>
                <a:endParaRPr lang="zh-CN" altLang="en-US" sz="15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112" name="Rectangle 13"/>
              <p:cNvSpPr>
                <a:spLocks/>
              </p:cNvSpPr>
              <p:nvPr/>
            </p:nvSpPr>
            <p:spPr bwMode="auto">
              <a:xfrm>
                <a:off x="3999368" y="2486852"/>
                <a:ext cx="1331765"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Impact" pitchFamily="34" charset="0"/>
                  </a:rPr>
                  <a:t>60.8</a:t>
                </a:r>
              </a:p>
            </p:txBody>
          </p:sp>
          <p:sp>
            <p:nvSpPr>
              <p:cNvPr id="113" name="Rectangle 21"/>
              <p:cNvSpPr>
                <a:spLocks/>
              </p:cNvSpPr>
              <p:nvPr/>
            </p:nvSpPr>
            <p:spPr bwMode="auto">
              <a:xfrm>
                <a:off x="4408897" y="5160574"/>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2015</a:t>
                </a:r>
              </a:p>
            </p:txBody>
          </p:sp>
          <p:sp>
            <p:nvSpPr>
              <p:cNvPr id="48" name="Rectangle 11"/>
              <p:cNvSpPr>
                <a:spLocks/>
              </p:cNvSpPr>
              <p:nvPr/>
            </p:nvSpPr>
            <p:spPr bwMode="auto">
              <a:xfrm>
                <a:off x="1642191" y="3118765"/>
                <a:ext cx="541278"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35.5</a:t>
                </a:r>
              </a:p>
            </p:txBody>
          </p:sp>
          <p:sp>
            <p:nvSpPr>
              <p:cNvPr id="49" name="Rectangle 12"/>
              <p:cNvSpPr>
                <a:spLocks/>
              </p:cNvSpPr>
              <p:nvPr/>
            </p:nvSpPr>
            <p:spPr bwMode="auto">
              <a:xfrm>
                <a:off x="2559664" y="2988572"/>
                <a:ext cx="539690" cy="230220"/>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FrutigerNext LT Regular" pitchFamily="34" charset="0"/>
                  </a:rPr>
                  <a:t>38.5</a:t>
                </a:r>
              </a:p>
            </p:txBody>
          </p:sp>
          <p:sp>
            <p:nvSpPr>
              <p:cNvPr id="50" name="Rectangle 13"/>
              <p:cNvSpPr>
                <a:spLocks/>
              </p:cNvSpPr>
              <p:nvPr/>
            </p:nvSpPr>
            <p:spPr bwMode="auto">
              <a:xfrm>
                <a:off x="3477138" y="2828212"/>
                <a:ext cx="539690" cy="230219"/>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500" kern="0" dirty="0">
                    <a:solidFill>
                      <a:schemeClr val="tx1">
                        <a:lumMod val="75000"/>
                        <a:lumOff val="25000"/>
                      </a:schemeClr>
                    </a:solidFill>
                    <a:latin typeface="微软雅黑" pitchFamily="34" charset="-122"/>
                    <a:ea typeface="微软雅黑" pitchFamily="34" charset="-122"/>
                    <a:cs typeface="Arial" pitchFamily="34" charset="0"/>
                    <a:sym typeface="Impact" pitchFamily="34" charset="0"/>
                  </a:rPr>
                  <a:t>46.5</a:t>
                </a:r>
              </a:p>
            </p:txBody>
          </p:sp>
          <p:sp>
            <p:nvSpPr>
              <p:cNvPr id="48169" name="Rectangle 7"/>
              <p:cNvSpPr>
                <a:spLocks/>
              </p:cNvSpPr>
              <p:nvPr/>
            </p:nvSpPr>
            <p:spPr bwMode="auto">
              <a:xfrm>
                <a:off x="5305735" y="2537659"/>
                <a:ext cx="387307" cy="2526064"/>
              </a:xfrm>
              <a:prstGeom prst="rect">
                <a:avLst/>
              </a:prstGeom>
              <a:solidFill>
                <a:srgbClr val="C00000"/>
              </a:solidFill>
              <a:ln w="9525">
                <a:noFill/>
                <a:miter lim="800000"/>
                <a:headEnd/>
                <a:tailEnd/>
              </a:ln>
            </p:spPr>
            <p:txBody>
              <a:bodyPr lIns="0" tIns="0" rIns="0" bIns="0"/>
              <a:lstStyle/>
              <a:p>
                <a:pPr eaLnBrk="1" hangingPunct="1"/>
                <a:endParaRPr lang="zh-CN" altLang="en-US" sz="1100">
                  <a:solidFill>
                    <a:srgbClr val="404040"/>
                  </a:solidFill>
                  <a:latin typeface="微软雅黑" pitchFamily="34" charset="-122"/>
                  <a:ea typeface="微软雅黑" pitchFamily="34" charset="-122"/>
                  <a:cs typeface="Arial" pitchFamily="34" charset="0"/>
                </a:endParaRPr>
              </a:p>
            </p:txBody>
          </p:sp>
          <p:sp>
            <p:nvSpPr>
              <p:cNvPr id="48170" name="Rectangle 21"/>
              <p:cNvSpPr>
                <a:spLocks/>
              </p:cNvSpPr>
              <p:nvPr/>
            </p:nvSpPr>
            <p:spPr bwMode="auto">
              <a:xfrm>
                <a:off x="4610487" y="5160574"/>
                <a:ext cx="1833360" cy="230220"/>
              </a:xfrm>
              <a:prstGeom prst="rect">
                <a:avLst/>
              </a:prstGeom>
              <a:noFill/>
              <a:ln w="12700" cap="rnd">
                <a:noFill/>
                <a:round/>
                <a:headEnd/>
                <a:tailEnd/>
              </a:ln>
            </p:spPr>
            <p:txBody>
              <a:bodyPr lIns="0" tIns="0" rIns="0" bIns="0">
                <a:spAutoFit/>
              </a:bodyPr>
              <a:lstStyle/>
              <a:p>
                <a:pPr algn="ctr" eaLnBrk="1" hangingPunct="1"/>
                <a:r>
                  <a:rPr lang="en-US" altLang="zh-CN" sz="1500">
                    <a:latin typeface="微软雅黑" pitchFamily="34" charset="-122"/>
                    <a:ea typeface="微软雅黑" pitchFamily="34" charset="-122"/>
                    <a:cs typeface="Arial" pitchFamily="34" charset="0"/>
                    <a:sym typeface="FrutigerNext LT Regular" pitchFamily="34" charset="0"/>
                  </a:rPr>
                  <a:t>2016</a:t>
                </a:r>
                <a:endParaRPr lang="en-US" altLang="zh-CN" sz="1100">
                  <a:latin typeface="微软雅黑" pitchFamily="34" charset="-122"/>
                  <a:ea typeface="微软雅黑" pitchFamily="34" charset="-122"/>
                  <a:cs typeface="Arial" pitchFamily="34" charset="0"/>
                  <a:sym typeface="FrutigerNext LT Regular" pitchFamily="34" charset="0"/>
                </a:endParaRPr>
              </a:p>
            </p:txBody>
          </p:sp>
        </p:grpSp>
      </p:grpSp>
      <p:grpSp>
        <p:nvGrpSpPr>
          <p:cNvPr id="6" name="组合 14"/>
          <p:cNvGrpSpPr>
            <a:grpSpLocks/>
          </p:cNvGrpSpPr>
          <p:nvPr/>
        </p:nvGrpSpPr>
        <p:grpSpPr bwMode="auto">
          <a:xfrm>
            <a:off x="698500" y="1443038"/>
            <a:ext cx="5219700" cy="792162"/>
            <a:chOff x="698500" y="1193090"/>
            <a:chExt cx="5220000" cy="792000"/>
          </a:xfrm>
        </p:grpSpPr>
        <p:sp>
          <p:nvSpPr>
            <p:cNvPr id="48150" name="Rectangle 1"/>
            <p:cNvSpPr>
              <a:spLocks/>
            </p:cNvSpPr>
            <p:nvPr/>
          </p:nvSpPr>
          <p:spPr bwMode="auto">
            <a:xfrm>
              <a:off x="698500" y="1337090"/>
              <a:ext cx="5220000" cy="504000"/>
            </a:xfrm>
            <a:prstGeom prst="roundRect">
              <a:avLst>
                <a:gd name="adj" fmla="val 16667"/>
              </a:avLst>
            </a:prstGeom>
            <a:solidFill>
              <a:srgbClr val="C00000"/>
            </a:solidFill>
            <a:ln w="19050" cap="rnd">
              <a:noFill/>
              <a:round/>
              <a:headEnd/>
              <a:tailEnd/>
            </a:ln>
          </p:spPr>
          <p:txBody>
            <a:bodyPr lIns="0" tIns="0" rIns="0" bIns="0" anchor="ctr"/>
            <a:lstStyle/>
            <a:p>
              <a:pPr algn="ctr"/>
              <a:r>
                <a:rPr lang="en-US" altLang="zh-CN" sz="2200">
                  <a:solidFill>
                    <a:schemeClr val="bg1"/>
                  </a:solidFill>
                  <a:latin typeface="Arial" pitchFamily="34" charset="0"/>
                  <a:ea typeface="微软雅黑" pitchFamily="34" charset="-122"/>
                  <a:cs typeface="Arial" pitchFamily="34" charset="0"/>
                  <a:sym typeface="FrutigerNext LT Medium" pitchFamily="34" charset="0"/>
                </a:rPr>
                <a:t>Sales revenue</a:t>
              </a:r>
            </a:p>
          </p:txBody>
        </p:sp>
        <p:grpSp>
          <p:nvGrpSpPr>
            <p:cNvPr id="7" name="组合 12"/>
            <p:cNvGrpSpPr>
              <a:grpSpLocks/>
            </p:cNvGrpSpPr>
            <p:nvPr/>
          </p:nvGrpSpPr>
          <p:grpSpPr bwMode="auto">
            <a:xfrm>
              <a:off x="1012857" y="1193090"/>
              <a:ext cx="792000" cy="792000"/>
              <a:chOff x="1012857" y="1197803"/>
              <a:chExt cx="792000" cy="792000"/>
            </a:xfrm>
          </p:grpSpPr>
          <p:sp>
            <p:nvSpPr>
              <p:cNvPr id="48152" name="椭圆 82"/>
              <p:cNvSpPr>
                <a:spLocks noChangeAspect="1"/>
              </p:cNvSpPr>
              <p:nvPr/>
            </p:nvSpPr>
            <p:spPr bwMode="auto">
              <a:xfrm>
                <a:off x="1012857" y="1197803"/>
                <a:ext cx="792000" cy="792000"/>
              </a:xfrm>
              <a:prstGeom prst="ellipse">
                <a:avLst/>
              </a:prstGeom>
              <a:solidFill>
                <a:schemeClr val="bg1"/>
              </a:solidFill>
              <a:ln w="19050" algn="ctr">
                <a:solidFill>
                  <a:srgbClr val="FD9203"/>
                </a:solidFill>
                <a:round/>
                <a:headEnd/>
                <a:tailEnd/>
              </a:ln>
            </p:spPr>
            <p:txBody>
              <a:bodyPr/>
              <a:lstStyle/>
              <a:p>
                <a:pPr eaLnBrk="1" hangingPunct="1">
                  <a:buClr>
                    <a:srgbClr val="CC9900"/>
                  </a:buClr>
                  <a:buFont typeface="Wingdings" pitchFamily="2" charset="2"/>
                  <a:buChar char="n"/>
                </a:pPr>
                <a:endParaRPr lang="zh-CN" altLang="en-US" b="1">
                  <a:latin typeface="微软雅黑" pitchFamily="34" charset="-122"/>
                  <a:ea typeface="微软雅黑" pitchFamily="34" charset="-122"/>
                  <a:cs typeface="Arial" pitchFamily="34" charset="0"/>
                </a:endParaRPr>
              </a:p>
            </p:txBody>
          </p:sp>
          <p:sp>
            <p:nvSpPr>
              <p:cNvPr id="48153" name="Freeform 5"/>
              <p:cNvSpPr>
                <a:spLocks noChangeAspect="1" noEditPoints="1"/>
              </p:cNvSpPr>
              <p:nvPr/>
            </p:nvSpPr>
            <p:spPr bwMode="auto">
              <a:xfrm>
                <a:off x="1196158" y="1413803"/>
                <a:ext cx="425398" cy="360000"/>
              </a:xfrm>
              <a:custGeom>
                <a:avLst/>
                <a:gdLst>
                  <a:gd name="T0" fmla="*/ 2147483647 w 1340"/>
                  <a:gd name="T1" fmla="*/ 2147483647 h 1134"/>
                  <a:gd name="T2" fmla="*/ 2147483647 w 1340"/>
                  <a:gd name="T3" fmla="*/ 2147483647 h 1134"/>
                  <a:gd name="T4" fmla="*/ 2147483647 w 1340"/>
                  <a:gd name="T5" fmla="*/ 2147483647 h 1134"/>
                  <a:gd name="T6" fmla="*/ 2147483647 w 1340"/>
                  <a:gd name="T7" fmla="*/ 2147483647 h 1134"/>
                  <a:gd name="T8" fmla="*/ 2147483647 w 1340"/>
                  <a:gd name="T9" fmla="*/ 2147483647 h 1134"/>
                  <a:gd name="T10" fmla="*/ 2147483647 w 1340"/>
                  <a:gd name="T11" fmla="*/ 2147483647 h 1134"/>
                  <a:gd name="T12" fmla="*/ 2147483647 w 1340"/>
                  <a:gd name="T13" fmla="*/ 2147483647 h 1134"/>
                  <a:gd name="T14" fmla="*/ 2147483647 w 1340"/>
                  <a:gd name="T15" fmla="*/ 2147483647 h 1134"/>
                  <a:gd name="T16" fmla="*/ 2147483647 w 1340"/>
                  <a:gd name="T17" fmla="*/ 2147483647 h 1134"/>
                  <a:gd name="T18" fmla="*/ 2147483647 w 1340"/>
                  <a:gd name="T19" fmla="*/ 2147483647 h 1134"/>
                  <a:gd name="T20" fmla="*/ 2147483647 w 1340"/>
                  <a:gd name="T21" fmla="*/ 2147483647 h 1134"/>
                  <a:gd name="T22" fmla="*/ 2147483647 w 1340"/>
                  <a:gd name="T23" fmla="*/ 2147483647 h 1134"/>
                  <a:gd name="T24" fmla="*/ 2147483647 w 1340"/>
                  <a:gd name="T25" fmla="*/ 2147483647 h 1134"/>
                  <a:gd name="T26" fmla="*/ 0 w 1340"/>
                  <a:gd name="T27" fmla="*/ 2147483647 h 1134"/>
                  <a:gd name="T28" fmla="*/ 2147483647 w 1340"/>
                  <a:gd name="T29" fmla="*/ 2147483647 h 1134"/>
                  <a:gd name="T30" fmla="*/ 2147483647 w 1340"/>
                  <a:gd name="T31" fmla="*/ 2147483647 h 1134"/>
                  <a:gd name="T32" fmla="*/ 2147483647 w 1340"/>
                  <a:gd name="T33" fmla="*/ 2147483647 h 1134"/>
                  <a:gd name="T34" fmla="*/ 2147483647 w 1340"/>
                  <a:gd name="T35" fmla="*/ 2147483647 h 1134"/>
                  <a:gd name="T36" fmla="*/ 2147483647 w 1340"/>
                  <a:gd name="T37" fmla="*/ 2147483647 h 1134"/>
                  <a:gd name="T38" fmla="*/ 2147483647 w 1340"/>
                  <a:gd name="T39" fmla="*/ 2147483647 h 1134"/>
                  <a:gd name="T40" fmla="*/ 2147483647 w 1340"/>
                  <a:gd name="T41" fmla="*/ 2147483647 h 1134"/>
                  <a:gd name="T42" fmla="*/ 2147483647 w 1340"/>
                  <a:gd name="T43" fmla="*/ 2147483647 h 1134"/>
                  <a:gd name="T44" fmla="*/ 2147483647 w 1340"/>
                  <a:gd name="T45" fmla="*/ 2147483647 h 1134"/>
                  <a:gd name="T46" fmla="*/ 2147483647 w 1340"/>
                  <a:gd name="T47" fmla="*/ 2147483647 h 1134"/>
                  <a:gd name="T48" fmla="*/ 2147483647 w 1340"/>
                  <a:gd name="T49" fmla="*/ 2147483647 h 1134"/>
                  <a:gd name="T50" fmla="*/ 2147483647 w 1340"/>
                  <a:gd name="T51" fmla="*/ 2147483647 h 1134"/>
                  <a:gd name="T52" fmla="*/ 2147483647 w 1340"/>
                  <a:gd name="T53" fmla="*/ 2147483647 h 1134"/>
                  <a:gd name="T54" fmla="*/ 2147483647 w 1340"/>
                  <a:gd name="T55" fmla="*/ 2147483647 h 1134"/>
                  <a:gd name="T56" fmla="*/ 2147483647 w 1340"/>
                  <a:gd name="T57" fmla="*/ 2147483647 h 1134"/>
                  <a:gd name="T58" fmla="*/ 2147483647 w 1340"/>
                  <a:gd name="T59" fmla="*/ 2147483647 h 1134"/>
                  <a:gd name="T60" fmla="*/ 2147483647 w 1340"/>
                  <a:gd name="T61" fmla="*/ 2147483647 h 1134"/>
                  <a:gd name="T62" fmla="*/ 2147483647 w 1340"/>
                  <a:gd name="T63" fmla="*/ 2147483647 h 1134"/>
                  <a:gd name="T64" fmla="*/ 2147483647 w 1340"/>
                  <a:gd name="T65" fmla="*/ 2147483647 h 1134"/>
                  <a:gd name="T66" fmla="*/ 2147483647 w 1340"/>
                  <a:gd name="T67" fmla="*/ 2147483647 h 1134"/>
                  <a:gd name="T68" fmla="*/ 2147483647 w 1340"/>
                  <a:gd name="T69" fmla="*/ 2147483647 h 1134"/>
                  <a:gd name="T70" fmla="*/ 2147483647 w 1340"/>
                  <a:gd name="T71" fmla="*/ 2147483647 h 1134"/>
                  <a:gd name="T72" fmla="*/ 2147483647 w 1340"/>
                  <a:gd name="T73" fmla="*/ 2147483647 h 1134"/>
                  <a:gd name="T74" fmla="*/ 2147483647 w 1340"/>
                  <a:gd name="T75" fmla="*/ 2147483647 h 1134"/>
                  <a:gd name="T76" fmla="*/ 2147483647 w 1340"/>
                  <a:gd name="T77" fmla="*/ 2147483647 h 1134"/>
                  <a:gd name="T78" fmla="*/ 2147483647 w 1340"/>
                  <a:gd name="T79" fmla="*/ 2147483647 h 1134"/>
                  <a:gd name="T80" fmla="*/ 2147483647 w 1340"/>
                  <a:gd name="T81" fmla="*/ 2147483647 h 1134"/>
                  <a:gd name="T82" fmla="*/ 2147483647 w 1340"/>
                  <a:gd name="T83" fmla="*/ 2147483647 h 1134"/>
                  <a:gd name="T84" fmla="*/ 2147483647 w 1340"/>
                  <a:gd name="T85" fmla="*/ 2147483647 h 1134"/>
                  <a:gd name="T86" fmla="*/ 2147483647 w 1340"/>
                  <a:gd name="T87" fmla="*/ 2147483647 h 1134"/>
                  <a:gd name="T88" fmla="*/ 2147483647 w 1340"/>
                  <a:gd name="T89" fmla="*/ 2147483647 h 1134"/>
                  <a:gd name="T90" fmla="*/ 2147483647 w 1340"/>
                  <a:gd name="T91" fmla="*/ 2147483647 h 1134"/>
                  <a:gd name="T92" fmla="*/ 2147483647 w 1340"/>
                  <a:gd name="T93" fmla="*/ 2147483647 h 1134"/>
                  <a:gd name="T94" fmla="*/ 2147483647 w 1340"/>
                  <a:gd name="T95" fmla="*/ 2147483647 h 1134"/>
                  <a:gd name="T96" fmla="*/ 2147483647 w 1340"/>
                  <a:gd name="T97" fmla="*/ 2147483647 h 1134"/>
                  <a:gd name="T98" fmla="*/ 2147483647 w 1340"/>
                  <a:gd name="T99" fmla="*/ 2147483647 h 1134"/>
                  <a:gd name="T100" fmla="*/ 2147483647 w 1340"/>
                  <a:gd name="T101" fmla="*/ 2147483647 h 1134"/>
                  <a:gd name="T102" fmla="*/ 2147483647 w 1340"/>
                  <a:gd name="T103" fmla="*/ 2147483647 h 1134"/>
                  <a:gd name="T104" fmla="*/ 2147483647 w 1340"/>
                  <a:gd name="T105" fmla="*/ 2147483647 h 1134"/>
                  <a:gd name="T106" fmla="*/ 2147483647 w 1340"/>
                  <a:gd name="T107" fmla="*/ 2147483647 h 1134"/>
                  <a:gd name="T108" fmla="*/ 2147483647 w 1340"/>
                  <a:gd name="T109" fmla="*/ 2147483647 h 1134"/>
                  <a:gd name="T110" fmla="*/ 2147483647 w 1340"/>
                  <a:gd name="T111" fmla="*/ 2147483647 h 1134"/>
                  <a:gd name="T112" fmla="*/ 2147483647 w 1340"/>
                  <a:gd name="T113" fmla="*/ 2147483647 h 1134"/>
                  <a:gd name="T114" fmla="*/ 2147483647 w 1340"/>
                  <a:gd name="T115" fmla="*/ 2147483647 h 1134"/>
                  <a:gd name="T116" fmla="*/ 2147483647 w 1340"/>
                  <a:gd name="T117" fmla="*/ 2147483647 h 1134"/>
                  <a:gd name="T118" fmla="*/ 2147483647 w 1340"/>
                  <a:gd name="T119" fmla="*/ 2147483647 h 1134"/>
                  <a:gd name="T120" fmla="*/ 2147483647 w 1340"/>
                  <a:gd name="T121" fmla="*/ 2147483647 h 1134"/>
                  <a:gd name="T122" fmla="*/ 2147483647 w 1340"/>
                  <a:gd name="T123" fmla="*/ 2147483647 h 11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0"/>
                  <a:gd name="T187" fmla="*/ 0 h 1134"/>
                  <a:gd name="T188" fmla="*/ 1340 w 1340"/>
                  <a:gd name="T189" fmla="*/ 1134 h 11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0" h="1134">
                    <a:moveTo>
                      <a:pt x="1024" y="422"/>
                    </a:moveTo>
                    <a:lnTo>
                      <a:pt x="1024" y="422"/>
                    </a:lnTo>
                    <a:lnTo>
                      <a:pt x="1012" y="424"/>
                    </a:lnTo>
                    <a:lnTo>
                      <a:pt x="1002" y="426"/>
                    </a:lnTo>
                    <a:lnTo>
                      <a:pt x="992" y="432"/>
                    </a:lnTo>
                    <a:lnTo>
                      <a:pt x="984" y="438"/>
                    </a:lnTo>
                    <a:lnTo>
                      <a:pt x="976" y="448"/>
                    </a:lnTo>
                    <a:lnTo>
                      <a:pt x="972" y="456"/>
                    </a:lnTo>
                    <a:lnTo>
                      <a:pt x="968" y="468"/>
                    </a:lnTo>
                    <a:lnTo>
                      <a:pt x="966" y="480"/>
                    </a:lnTo>
                    <a:lnTo>
                      <a:pt x="966" y="948"/>
                    </a:lnTo>
                    <a:lnTo>
                      <a:pt x="968" y="960"/>
                    </a:lnTo>
                    <a:lnTo>
                      <a:pt x="972" y="970"/>
                    </a:lnTo>
                    <a:lnTo>
                      <a:pt x="976" y="980"/>
                    </a:lnTo>
                    <a:lnTo>
                      <a:pt x="984" y="988"/>
                    </a:lnTo>
                    <a:lnTo>
                      <a:pt x="992" y="996"/>
                    </a:lnTo>
                    <a:lnTo>
                      <a:pt x="1002" y="1000"/>
                    </a:lnTo>
                    <a:lnTo>
                      <a:pt x="1012" y="1004"/>
                    </a:lnTo>
                    <a:lnTo>
                      <a:pt x="1024" y="1004"/>
                    </a:lnTo>
                    <a:lnTo>
                      <a:pt x="1122" y="1004"/>
                    </a:lnTo>
                    <a:lnTo>
                      <a:pt x="1134" y="1004"/>
                    </a:lnTo>
                    <a:lnTo>
                      <a:pt x="1144" y="1000"/>
                    </a:lnTo>
                    <a:lnTo>
                      <a:pt x="1154" y="996"/>
                    </a:lnTo>
                    <a:lnTo>
                      <a:pt x="1162" y="988"/>
                    </a:lnTo>
                    <a:lnTo>
                      <a:pt x="1168" y="980"/>
                    </a:lnTo>
                    <a:lnTo>
                      <a:pt x="1174" y="970"/>
                    </a:lnTo>
                    <a:lnTo>
                      <a:pt x="1178" y="960"/>
                    </a:lnTo>
                    <a:lnTo>
                      <a:pt x="1178" y="948"/>
                    </a:lnTo>
                    <a:lnTo>
                      <a:pt x="1178" y="480"/>
                    </a:lnTo>
                    <a:lnTo>
                      <a:pt x="1178" y="468"/>
                    </a:lnTo>
                    <a:lnTo>
                      <a:pt x="1174" y="456"/>
                    </a:lnTo>
                    <a:lnTo>
                      <a:pt x="1168" y="448"/>
                    </a:lnTo>
                    <a:lnTo>
                      <a:pt x="1162" y="438"/>
                    </a:lnTo>
                    <a:lnTo>
                      <a:pt x="1154" y="432"/>
                    </a:lnTo>
                    <a:lnTo>
                      <a:pt x="1144" y="426"/>
                    </a:lnTo>
                    <a:lnTo>
                      <a:pt x="1134" y="424"/>
                    </a:lnTo>
                    <a:lnTo>
                      <a:pt x="1122" y="422"/>
                    </a:lnTo>
                    <a:lnTo>
                      <a:pt x="1024" y="422"/>
                    </a:lnTo>
                    <a:close/>
                    <a:moveTo>
                      <a:pt x="1312" y="1078"/>
                    </a:moveTo>
                    <a:lnTo>
                      <a:pt x="56" y="1078"/>
                    </a:lnTo>
                    <a:lnTo>
                      <a:pt x="56" y="28"/>
                    </a:lnTo>
                    <a:lnTo>
                      <a:pt x="54" y="18"/>
                    </a:lnTo>
                    <a:lnTo>
                      <a:pt x="48" y="8"/>
                    </a:lnTo>
                    <a:lnTo>
                      <a:pt x="40" y="2"/>
                    </a:lnTo>
                    <a:lnTo>
                      <a:pt x="28" y="0"/>
                    </a:lnTo>
                    <a:lnTo>
                      <a:pt x="18" y="2"/>
                    </a:lnTo>
                    <a:lnTo>
                      <a:pt x="8" y="8"/>
                    </a:lnTo>
                    <a:lnTo>
                      <a:pt x="2" y="18"/>
                    </a:lnTo>
                    <a:lnTo>
                      <a:pt x="0" y="28"/>
                    </a:lnTo>
                    <a:lnTo>
                      <a:pt x="0" y="1106"/>
                    </a:lnTo>
                    <a:lnTo>
                      <a:pt x="2" y="1118"/>
                    </a:lnTo>
                    <a:lnTo>
                      <a:pt x="8" y="1126"/>
                    </a:lnTo>
                    <a:lnTo>
                      <a:pt x="18" y="1132"/>
                    </a:lnTo>
                    <a:lnTo>
                      <a:pt x="28" y="1134"/>
                    </a:lnTo>
                    <a:lnTo>
                      <a:pt x="1312" y="1134"/>
                    </a:lnTo>
                    <a:lnTo>
                      <a:pt x="1324" y="1132"/>
                    </a:lnTo>
                    <a:lnTo>
                      <a:pt x="1332" y="1126"/>
                    </a:lnTo>
                    <a:lnTo>
                      <a:pt x="1338" y="1118"/>
                    </a:lnTo>
                    <a:lnTo>
                      <a:pt x="1340" y="1106"/>
                    </a:lnTo>
                    <a:lnTo>
                      <a:pt x="1338" y="1096"/>
                    </a:lnTo>
                    <a:lnTo>
                      <a:pt x="1332" y="1086"/>
                    </a:lnTo>
                    <a:lnTo>
                      <a:pt x="1324" y="1080"/>
                    </a:lnTo>
                    <a:lnTo>
                      <a:pt x="1312" y="1078"/>
                    </a:lnTo>
                    <a:close/>
                    <a:moveTo>
                      <a:pt x="468" y="536"/>
                    </a:moveTo>
                    <a:lnTo>
                      <a:pt x="468" y="536"/>
                    </a:lnTo>
                    <a:lnTo>
                      <a:pt x="458" y="538"/>
                    </a:lnTo>
                    <a:lnTo>
                      <a:pt x="448" y="540"/>
                    </a:lnTo>
                    <a:lnTo>
                      <a:pt x="438" y="546"/>
                    </a:lnTo>
                    <a:lnTo>
                      <a:pt x="430" y="552"/>
                    </a:lnTo>
                    <a:lnTo>
                      <a:pt x="424" y="560"/>
                    </a:lnTo>
                    <a:lnTo>
                      <a:pt x="418" y="570"/>
                    </a:lnTo>
                    <a:lnTo>
                      <a:pt x="416" y="580"/>
                    </a:lnTo>
                    <a:lnTo>
                      <a:pt x="414" y="590"/>
                    </a:lnTo>
                    <a:lnTo>
                      <a:pt x="414" y="950"/>
                    </a:lnTo>
                    <a:lnTo>
                      <a:pt x="416" y="962"/>
                    </a:lnTo>
                    <a:lnTo>
                      <a:pt x="418" y="972"/>
                    </a:lnTo>
                    <a:lnTo>
                      <a:pt x="424" y="980"/>
                    </a:lnTo>
                    <a:lnTo>
                      <a:pt x="430" y="988"/>
                    </a:lnTo>
                    <a:lnTo>
                      <a:pt x="438" y="996"/>
                    </a:lnTo>
                    <a:lnTo>
                      <a:pt x="448" y="1000"/>
                    </a:lnTo>
                    <a:lnTo>
                      <a:pt x="458" y="1004"/>
                    </a:lnTo>
                    <a:lnTo>
                      <a:pt x="468" y="1004"/>
                    </a:lnTo>
                    <a:lnTo>
                      <a:pt x="572" y="1004"/>
                    </a:lnTo>
                    <a:lnTo>
                      <a:pt x="582" y="1004"/>
                    </a:lnTo>
                    <a:lnTo>
                      <a:pt x="592" y="1000"/>
                    </a:lnTo>
                    <a:lnTo>
                      <a:pt x="602" y="996"/>
                    </a:lnTo>
                    <a:lnTo>
                      <a:pt x="610" y="988"/>
                    </a:lnTo>
                    <a:lnTo>
                      <a:pt x="616" y="980"/>
                    </a:lnTo>
                    <a:lnTo>
                      <a:pt x="622" y="972"/>
                    </a:lnTo>
                    <a:lnTo>
                      <a:pt x="626" y="962"/>
                    </a:lnTo>
                    <a:lnTo>
                      <a:pt x="626" y="950"/>
                    </a:lnTo>
                    <a:lnTo>
                      <a:pt x="626" y="590"/>
                    </a:lnTo>
                    <a:lnTo>
                      <a:pt x="626" y="580"/>
                    </a:lnTo>
                    <a:lnTo>
                      <a:pt x="622" y="570"/>
                    </a:lnTo>
                    <a:lnTo>
                      <a:pt x="616" y="560"/>
                    </a:lnTo>
                    <a:lnTo>
                      <a:pt x="610" y="552"/>
                    </a:lnTo>
                    <a:lnTo>
                      <a:pt x="602" y="546"/>
                    </a:lnTo>
                    <a:lnTo>
                      <a:pt x="592" y="540"/>
                    </a:lnTo>
                    <a:lnTo>
                      <a:pt x="582" y="538"/>
                    </a:lnTo>
                    <a:lnTo>
                      <a:pt x="572" y="536"/>
                    </a:lnTo>
                    <a:lnTo>
                      <a:pt x="468" y="536"/>
                    </a:lnTo>
                    <a:close/>
                    <a:moveTo>
                      <a:pt x="200" y="782"/>
                    </a:moveTo>
                    <a:lnTo>
                      <a:pt x="200" y="782"/>
                    </a:lnTo>
                    <a:lnTo>
                      <a:pt x="188" y="782"/>
                    </a:lnTo>
                    <a:lnTo>
                      <a:pt x="178" y="786"/>
                    </a:lnTo>
                    <a:lnTo>
                      <a:pt x="168" y="792"/>
                    </a:lnTo>
                    <a:lnTo>
                      <a:pt x="160" y="798"/>
                    </a:lnTo>
                    <a:lnTo>
                      <a:pt x="154" y="806"/>
                    </a:lnTo>
                    <a:lnTo>
                      <a:pt x="150" y="814"/>
                    </a:lnTo>
                    <a:lnTo>
                      <a:pt x="146" y="826"/>
                    </a:lnTo>
                    <a:lnTo>
                      <a:pt x="144" y="836"/>
                    </a:lnTo>
                    <a:lnTo>
                      <a:pt x="144" y="950"/>
                    </a:lnTo>
                    <a:lnTo>
                      <a:pt x="146" y="962"/>
                    </a:lnTo>
                    <a:lnTo>
                      <a:pt x="150" y="972"/>
                    </a:lnTo>
                    <a:lnTo>
                      <a:pt x="154" y="980"/>
                    </a:lnTo>
                    <a:lnTo>
                      <a:pt x="160" y="988"/>
                    </a:lnTo>
                    <a:lnTo>
                      <a:pt x="168" y="996"/>
                    </a:lnTo>
                    <a:lnTo>
                      <a:pt x="178" y="1000"/>
                    </a:lnTo>
                    <a:lnTo>
                      <a:pt x="188" y="1004"/>
                    </a:lnTo>
                    <a:lnTo>
                      <a:pt x="200" y="1004"/>
                    </a:lnTo>
                    <a:lnTo>
                      <a:pt x="302" y="1004"/>
                    </a:lnTo>
                    <a:lnTo>
                      <a:pt x="314" y="1004"/>
                    </a:lnTo>
                    <a:lnTo>
                      <a:pt x="324" y="1000"/>
                    </a:lnTo>
                    <a:lnTo>
                      <a:pt x="332" y="996"/>
                    </a:lnTo>
                    <a:lnTo>
                      <a:pt x="340" y="988"/>
                    </a:lnTo>
                    <a:lnTo>
                      <a:pt x="348" y="980"/>
                    </a:lnTo>
                    <a:lnTo>
                      <a:pt x="352" y="972"/>
                    </a:lnTo>
                    <a:lnTo>
                      <a:pt x="356" y="962"/>
                    </a:lnTo>
                    <a:lnTo>
                      <a:pt x="356" y="950"/>
                    </a:lnTo>
                    <a:lnTo>
                      <a:pt x="356" y="836"/>
                    </a:lnTo>
                    <a:lnTo>
                      <a:pt x="356" y="826"/>
                    </a:lnTo>
                    <a:lnTo>
                      <a:pt x="352" y="814"/>
                    </a:lnTo>
                    <a:lnTo>
                      <a:pt x="348" y="806"/>
                    </a:lnTo>
                    <a:lnTo>
                      <a:pt x="340" y="798"/>
                    </a:lnTo>
                    <a:lnTo>
                      <a:pt x="332" y="792"/>
                    </a:lnTo>
                    <a:lnTo>
                      <a:pt x="324" y="786"/>
                    </a:lnTo>
                    <a:lnTo>
                      <a:pt x="314" y="782"/>
                    </a:lnTo>
                    <a:lnTo>
                      <a:pt x="302" y="782"/>
                    </a:lnTo>
                    <a:lnTo>
                      <a:pt x="200" y="782"/>
                    </a:lnTo>
                    <a:close/>
                    <a:moveTo>
                      <a:pt x="738" y="648"/>
                    </a:moveTo>
                    <a:lnTo>
                      <a:pt x="738" y="648"/>
                    </a:lnTo>
                    <a:lnTo>
                      <a:pt x="726" y="648"/>
                    </a:lnTo>
                    <a:lnTo>
                      <a:pt x="716" y="652"/>
                    </a:lnTo>
                    <a:lnTo>
                      <a:pt x="708" y="658"/>
                    </a:lnTo>
                    <a:lnTo>
                      <a:pt x="700" y="664"/>
                    </a:lnTo>
                    <a:lnTo>
                      <a:pt x="692" y="672"/>
                    </a:lnTo>
                    <a:lnTo>
                      <a:pt x="688" y="682"/>
                    </a:lnTo>
                    <a:lnTo>
                      <a:pt x="684" y="692"/>
                    </a:lnTo>
                    <a:lnTo>
                      <a:pt x="684" y="702"/>
                    </a:lnTo>
                    <a:lnTo>
                      <a:pt x="684" y="950"/>
                    </a:lnTo>
                    <a:lnTo>
                      <a:pt x="684" y="962"/>
                    </a:lnTo>
                    <a:lnTo>
                      <a:pt x="688" y="972"/>
                    </a:lnTo>
                    <a:lnTo>
                      <a:pt x="692" y="980"/>
                    </a:lnTo>
                    <a:lnTo>
                      <a:pt x="700" y="988"/>
                    </a:lnTo>
                    <a:lnTo>
                      <a:pt x="708" y="996"/>
                    </a:lnTo>
                    <a:lnTo>
                      <a:pt x="716" y="1000"/>
                    </a:lnTo>
                    <a:lnTo>
                      <a:pt x="726" y="1004"/>
                    </a:lnTo>
                    <a:lnTo>
                      <a:pt x="738" y="1004"/>
                    </a:lnTo>
                    <a:lnTo>
                      <a:pt x="842" y="1004"/>
                    </a:lnTo>
                    <a:lnTo>
                      <a:pt x="852" y="1004"/>
                    </a:lnTo>
                    <a:lnTo>
                      <a:pt x="862" y="1000"/>
                    </a:lnTo>
                    <a:lnTo>
                      <a:pt x="872" y="996"/>
                    </a:lnTo>
                    <a:lnTo>
                      <a:pt x="880" y="988"/>
                    </a:lnTo>
                    <a:lnTo>
                      <a:pt x="886" y="980"/>
                    </a:lnTo>
                    <a:lnTo>
                      <a:pt x="892" y="972"/>
                    </a:lnTo>
                    <a:lnTo>
                      <a:pt x="894" y="962"/>
                    </a:lnTo>
                    <a:lnTo>
                      <a:pt x="896" y="950"/>
                    </a:lnTo>
                    <a:lnTo>
                      <a:pt x="896" y="702"/>
                    </a:lnTo>
                    <a:lnTo>
                      <a:pt x="894" y="692"/>
                    </a:lnTo>
                    <a:lnTo>
                      <a:pt x="892" y="682"/>
                    </a:lnTo>
                    <a:lnTo>
                      <a:pt x="886" y="672"/>
                    </a:lnTo>
                    <a:lnTo>
                      <a:pt x="880" y="664"/>
                    </a:lnTo>
                    <a:lnTo>
                      <a:pt x="872" y="658"/>
                    </a:lnTo>
                    <a:lnTo>
                      <a:pt x="862" y="652"/>
                    </a:lnTo>
                    <a:lnTo>
                      <a:pt x="852" y="648"/>
                    </a:lnTo>
                    <a:lnTo>
                      <a:pt x="842" y="648"/>
                    </a:lnTo>
                    <a:lnTo>
                      <a:pt x="738" y="648"/>
                    </a:lnTo>
                    <a:close/>
                    <a:moveTo>
                      <a:pt x="172" y="616"/>
                    </a:moveTo>
                    <a:lnTo>
                      <a:pt x="172" y="616"/>
                    </a:lnTo>
                    <a:lnTo>
                      <a:pt x="180" y="616"/>
                    </a:lnTo>
                    <a:lnTo>
                      <a:pt x="186" y="614"/>
                    </a:lnTo>
                    <a:lnTo>
                      <a:pt x="194" y="610"/>
                    </a:lnTo>
                    <a:lnTo>
                      <a:pt x="200" y="606"/>
                    </a:lnTo>
                    <a:lnTo>
                      <a:pt x="512" y="322"/>
                    </a:lnTo>
                    <a:lnTo>
                      <a:pt x="750" y="542"/>
                    </a:lnTo>
                    <a:lnTo>
                      <a:pt x="756" y="546"/>
                    </a:lnTo>
                    <a:lnTo>
                      <a:pt x="764" y="550"/>
                    </a:lnTo>
                    <a:lnTo>
                      <a:pt x="772" y="552"/>
                    </a:lnTo>
                    <a:lnTo>
                      <a:pt x="780" y="552"/>
                    </a:lnTo>
                    <a:lnTo>
                      <a:pt x="788" y="552"/>
                    </a:lnTo>
                    <a:lnTo>
                      <a:pt x="796" y="548"/>
                    </a:lnTo>
                    <a:lnTo>
                      <a:pt x="804" y="544"/>
                    </a:lnTo>
                    <a:lnTo>
                      <a:pt x="810" y="538"/>
                    </a:lnTo>
                    <a:lnTo>
                      <a:pt x="1056" y="236"/>
                    </a:lnTo>
                    <a:lnTo>
                      <a:pt x="1112" y="292"/>
                    </a:lnTo>
                    <a:lnTo>
                      <a:pt x="1136" y="86"/>
                    </a:lnTo>
                    <a:lnTo>
                      <a:pt x="930" y="108"/>
                    </a:lnTo>
                    <a:lnTo>
                      <a:pt x="998" y="176"/>
                    </a:lnTo>
                    <a:lnTo>
                      <a:pt x="774" y="450"/>
                    </a:lnTo>
                    <a:lnTo>
                      <a:pt x="542" y="236"/>
                    </a:lnTo>
                    <a:lnTo>
                      <a:pt x="534" y="230"/>
                    </a:lnTo>
                    <a:lnTo>
                      <a:pt x="528" y="228"/>
                    </a:lnTo>
                    <a:lnTo>
                      <a:pt x="520" y="226"/>
                    </a:lnTo>
                    <a:lnTo>
                      <a:pt x="514" y="224"/>
                    </a:lnTo>
                    <a:lnTo>
                      <a:pt x="506" y="224"/>
                    </a:lnTo>
                    <a:lnTo>
                      <a:pt x="498" y="226"/>
                    </a:lnTo>
                    <a:lnTo>
                      <a:pt x="492" y="230"/>
                    </a:lnTo>
                    <a:lnTo>
                      <a:pt x="484" y="236"/>
                    </a:lnTo>
                    <a:lnTo>
                      <a:pt x="144" y="544"/>
                    </a:lnTo>
                    <a:lnTo>
                      <a:pt x="138" y="550"/>
                    </a:lnTo>
                    <a:lnTo>
                      <a:pt x="134" y="556"/>
                    </a:lnTo>
                    <a:lnTo>
                      <a:pt x="132" y="564"/>
                    </a:lnTo>
                    <a:lnTo>
                      <a:pt x="130" y="572"/>
                    </a:lnTo>
                    <a:lnTo>
                      <a:pt x="130" y="580"/>
                    </a:lnTo>
                    <a:lnTo>
                      <a:pt x="132" y="588"/>
                    </a:lnTo>
                    <a:lnTo>
                      <a:pt x="136" y="596"/>
                    </a:lnTo>
                    <a:lnTo>
                      <a:pt x="140" y="602"/>
                    </a:lnTo>
                    <a:lnTo>
                      <a:pt x="148" y="608"/>
                    </a:lnTo>
                    <a:lnTo>
                      <a:pt x="156" y="612"/>
                    </a:lnTo>
                    <a:lnTo>
                      <a:pt x="164" y="616"/>
                    </a:lnTo>
                    <a:lnTo>
                      <a:pt x="172" y="616"/>
                    </a:lnTo>
                    <a:close/>
                  </a:path>
                </a:pathLst>
              </a:custGeom>
              <a:solidFill>
                <a:srgbClr val="FD9203"/>
              </a:solidFill>
              <a:ln w="9525">
                <a:noFill/>
                <a:round/>
                <a:headEnd/>
                <a:tailEnd/>
              </a:ln>
            </p:spPr>
            <p:txBody>
              <a:bodyPr/>
              <a:lstStyle/>
              <a:p>
                <a:endParaRPr lang="en-US"/>
              </a:p>
            </p:txBody>
          </p:sp>
        </p:grpSp>
      </p:grpSp>
      <p:grpSp>
        <p:nvGrpSpPr>
          <p:cNvPr id="8" name="组合 13"/>
          <p:cNvGrpSpPr>
            <a:grpSpLocks/>
          </p:cNvGrpSpPr>
          <p:nvPr/>
        </p:nvGrpSpPr>
        <p:grpSpPr bwMode="auto">
          <a:xfrm>
            <a:off x="6278563" y="1443038"/>
            <a:ext cx="5473700" cy="792162"/>
            <a:chOff x="6278264" y="1193090"/>
            <a:chExt cx="5220000" cy="792000"/>
          </a:xfrm>
        </p:grpSpPr>
        <p:sp>
          <p:nvSpPr>
            <p:cNvPr id="48146" name="Rectangle 1"/>
            <p:cNvSpPr>
              <a:spLocks/>
            </p:cNvSpPr>
            <p:nvPr/>
          </p:nvSpPr>
          <p:spPr bwMode="auto">
            <a:xfrm>
              <a:off x="6278264" y="1337090"/>
              <a:ext cx="5220000" cy="504000"/>
            </a:xfrm>
            <a:prstGeom prst="roundRect">
              <a:avLst>
                <a:gd name="adj" fmla="val 16667"/>
              </a:avLst>
            </a:prstGeom>
            <a:solidFill>
              <a:srgbClr val="00B0F0"/>
            </a:solidFill>
            <a:ln w="19050" cap="rnd">
              <a:noFill/>
              <a:round/>
              <a:headEnd/>
              <a:tailEnd/>
            </a:ln>
          </p:spPr>
          <p:txBody>
            <a:bodyPr lIns="0" tIns="0" rIns="0" bIns="0" anchor="ctr"/>
            <a:lstStyle/>
            <a:p>
              <a:pPr algn="ctr"/>
              <a:r>
                <a:rPr lang="en-US" altLang="zh-CN" sz="2200">
                  <a:solidFill>
                    <a:schemeClr val="bg1"/>
                  </a:solidFill>
                  <a:latin typeface="Arial" pitchFamily="34" charset="0"/>
                  <a:ea typeface="微软雅黑" pitchFamily="34" charset="-122"/>
                  <a:cs typeface="Arial" pitchFamily="34" charset="0"/>
                  <a:sym typeface="FrutigerNext LT Medium" pitchFamily="34" charset="0"/>
                </a:rPr>
                <a:t>Operating profit</a:t>
              </a:r>
              <a:endParaRPr lang="zh-CN" altLang="en-US" sz="2200">
                <a:solidFill>
                  <a:schemeClr val="bg1"/>
                </a:solidFill>
                <a:latin typeface="Arial" pitchFamily="34" charset="0"/>
                <a:ea typeface="微软雅黑" pitchFamily="34" charset="-122"/>
                <a:cs typeface="Arial" pitchFamily="34" charset="0"/>
                <a:sym typeface="FrutigerNext LT Medium" pitchFamily="34" charset="0"/>
              </a:endParaRPr>
            </a:p>
          </p:txBody>
        </p:sp>
        <p:grpSp>
          <p:nvGrpSpPr>
            <p:cNvPr id="9" name="组合 11"/>
            <p:cNvGrpSpPr>
              <a:grpSpLocks/>
            </p:cNvGrpSpPr>
            <p:nvPr/>
          </p:nvGrpSpPr>
          <p:grpSpPr bwMode="auto">
            <a:xfrm>
              <a:off x="6592621" y="1193090"/>
              <a:ext cx="792000" cy="792000"/>
              <a:chOff x="6592621" y="1197803"/>
              <a:chExt cx="792000" cy="792000"/>
            </a:xfrm>
          </p:grpSpPr>
          <p:sp>
            <p:nvSpPr>
              <p:cNvPr id="48148" name="椭圆 84"/>
              <p:cNvSpPr>
                <a:spLocks noChangeAspect="1"/>
              </p:cNvSpPr>
              <p:nvPr/>
            </p:nvSpPr>
            <p:spPr bwMode="auto">
              <a:xfrm>
                <a:off x="6592621" y="1197803"/>
                <a:ext cx="792000" cy="792000"/>
              </a:xfrm>
              <a:prstGeom prst="ellipse">
                <a:avLst/>
              </a:prstGeom>
              <a:solidFill>
                <a:schemeClr val="bg1"/>
              </a:solidFill>
              <a:ln w="19050" algn="ctr">
                <a:solidFill>
                  <a:srgbClr val="00B0F0"/>
                </a:solidFill>
                <a:round/>
                <a:headEnd/>
                <a:tailEnd/>
              </a:ln>
            </p:spPr>
            <p:txBody>
              <a:bodyPr/>
              <a:lstStyle/>
              <a:p>
                <a:pPr eaLnBrk="1" hangingPunct="1">
                  <a:buClr>
                    <a:srgbClr val="CC9900"/>
                  </a:buClr>
                  <a:buFont typeface="Wingdings" pitchFamily="2" charset="2"/>
                  <a:buChar char="n"/>
                </a:pPr>
                <a:endParaRPr lang="zh-CN" altLang="en-US" b="1">
                  <a:latin typeface="微软雅黑" pitchFamily="34" charset="-122"/>
                  <a:ea typeface="微软雅黑" pitchFamily="34" charset="-122"/>
                  <a:cs typeface="Arial" pitchFamily="34" charset="0"/>
                </a:endParaRPr>
              </a:p>
            </p:txBody>
          </p:sp>
          <p:sp>
            <p:nvSpPr>
              <p:cNvPr id="48149" name="Freeform 13"/>
              <p:cNvSpPr>
                <a:spLocks noChangeAspect="1" noEditPoints="1"/>
              </p:cNvSpPr>
              <p:nvPr/>
            </p:nvSpPr>
            <p:spPr bwMode="auto">
              <a:xfrm>
                <a:off x="6763621" y="1368803"/>
                <a:ext cx="450000" cy="450000"/>
              </a:xfrm>
              <a:custGeom>
                <a:avLst/>
                <a:gdLst>
                  <a:gd name="T0" fmla="*/ 2147483647 w 1680"/>
                  <a:gd name="T1" fmla="*/ 2147483647 h 1680"/>
                  <a:gd name="T2" fmla="*/ 2147483647 w 1680"/>
                  <a:gd name="T3" fmla="*/ 2147483647 h 1680"/>
                  <a:gd name="T4" fmla="*/ 2147483647 w 1680"/>
                  <a:gd name="T5" fmla="*/ 2147483647 h 1680"/>
                  <a:gd name="T6" fmla="*/ 2147483647 w 1680"/>
                  <a:gd name="T7" fmla="*/ 2147483647 h 1680"/>
                  <a:gd name="T8" fmla="*/ 2147483647 w 1680"/>
                  <a:gd name="T9" fmla="*/ 0 h 1680"/>
                  <a:gd name="T10" fmla="*/ 2147483647 w 1680"/>
                  <a:gd name="T11" fmla="*/ 2147483647 h 1680"/>
                  <a:gd name="T12" fmla="*/ 2147483647 w 1680"/>
                  <a:gd name="T13" fmla="*/ 2147483647 h 1680"/>
                  <a:gd name="T14" fmla="*/ 2147483647 w 1680"/>
                  <a:gd name="T15" fmla="*/ 2147483647 h 1680"/>
                  <a:gd name="T16" fmla="*/ 2147483647 w 1680"/>
                  <a:gd name="T17" fmla="*/ 2147483647 h 1680"/>
                  <a:gd name="T18" fmla="*/ 2147483647 w 1680"/>
                  <a:gd name="T19" fmla="*/ 2147483647 h 1680"/>
                  <a:gd name="T20" fmla="*/ 2147483647 w 1680"/>
                  <a:gd name="T21" fmla="*/ 2147483647 h 1680"/>
                  <a:gd name="T22" fmla="*/ 2147483647 w 1680"/>
                  <a:gd name="T23" fmla="*/ 2147483647 h 1680"/>
                  <a:gd name="T24" fmla="*/ 2147483647 w 1680"/>
                  <a:gd name="T25" fmla="*/ 2147483647 h 1680"/>
                  <a:gd name="T26" fmla="*/ 2147483647 w 1680"/>
                  <a:gd name="T27" fmla="*/ 2147483647 h 1680"/>
                  <a:gd name="T28" fmla="*/ 2147483647 w 1680"/>
                  <a:gd name="T29" fmla="*/ 2147483647 h 1680"/>
                  <a:gd name="T30" fmla="*/ 2147483647 w 1680"/>
                  <a:gd name="T31" fmla="*/ 2147483647 h 1680"/>
                  <a:gd name="T32" fmla="*/ 2147483647 w 1680"/>
                  <a:gd name="T33" fmla="*/ 2147483647 h 1680"/>
                  <a:gd name="T34" fmla="*/ 2147483647 w 1680"/>
                  <a:gd name="T35" fmla="*/ 2147483647 h 1680"/>
                  <a:gd name="T36" fmla="*/ 2147483647 w 1680"/>
                  <a:gd name="T37" fmla="*/ 2147483647 h 1680"/>
                  <a:gd name="T38" fmla="*/ 2147483647 w 1680"/>
                  <a:gd name="T39" fmla="*/ 2147483647 h 1680"/>
                  <a:gd name="T40" fmla="*/ 2147483647 w 1680"/>
                  <a:gd name="T41" fmla="*/ 2147483647 h 1680"/>
                  <a:gd name="T42" fmla="*/ 2147483647 w 1680"/>
                  <a:gd name="T43" fmla="*/ 2147483647 h 1680"/>
                  <a:gd name="T44" fmla="*/ 2147483647 w 1680"/>
                  <a:gd name="T45" fmla="*/ 2147483647 h 1680"/>
                  <a:gd name="T46" fmla="*/ 2147483647 w 1680"/>
                  <a:gd name="T47" fmla="*/ 2147483647 h 1680"/>
                  <a:gd name="T48" fmla="*/ 2147483647 w 1680"/>
                  <a:gd name="T49" fmla="*/ 2147483647 h 1680"/>
                  <a:gd name="T50" fmla="*/ 2147483647 w 1680"/>
                  <a:gd name="T51" fmla="*/ 2147483647 h 1680"/>
                  <a:gd name="T52" fmla="*/ 2147483647 w 1680"/>
                  <a:gd name="T53" fmla="*/ 2147483647 h 1680"/>
                  <a:gd name="T54" fmla="*/ 2147483647 w 1680"/>
                  <a:gd name="T55" fmla="*/ 2147483647 h 1680"/>
                  <a:gd name="T56" fmla="*/ 2147483647 w 1680"/>
                  <a:gd name="T57" fmla="*/ 2147483647 h 1680"/>
                  <a:gd name="T58" fmla="*/ 2147483647 w 1680"/>
                  <a:gd name="T59" fmla="*/ 2147483647 h 1680"/>
                  <a:gd name="T60" fmla="*/ 2147483647 w 1680"/>
                  <a:gd name="T61" fmla="*/ 2147483647 h 1680"/>
                  <a:gd name="T62" fmla="*/ 2147483647 w 1680"/>
                  <a:gd name="T63" fmla="*/ 2147483647 h 1680"/>
                  <a:gd name="T64" fmla="*/ 2147483647 w 1680"/>
                  <a:gd name="T65" fmla="*/ 2147483647 h 1680"/>
                  <a:gd name="T66" fmla="*/ 0 w 1680"/>
                  <a:gd name="T67" fmla="*/ 2147483647 h 1680"/>
                  <a:gd name="T68" fmla="*/ 2147483647 w 1680"/>
                  <a:gd name="T69" fmla="*/ 2147483647 h 1680"/>
                  <a:gd name="T70" fmla="*/ 2147483647 w 1680"/>
                  <a:gd name="T71" fmla="*/ 2147483647 h 1680"/>
                  <a:gd name="T72" fmla="*/ 2147483647 w 1680"/>
                  <a:gd name="T73" fmla="*/ 2147483647 h 1680"/>
                  <a:gd name="T74" fmla="*/ 2147483647 w 1680"/>
                  <a:gd name="T75" fmla="*/ 2147483647 h 1680"/>
                  <a:gd name="T76" fmla="*/ 2147483647 w 1680"/>
                  <a:gd name="T77" fmla="*/ 2147483647 h 1680"/>
                  <a:gd name="T78" fmla="*/ 2147483647 w 1680"/>
                  <a:gd name="T79" fmla="*/ 2147483647 h 1680"/>
                  <a:gd name="T80" fmla="*/ 2147483647 w 1680"/>
                  <a:gd name="T81" fmla="*/ 2147483647 h 1680"/>
                  <a:gd name="T82" fmla="*/ 2147483647 w 1680"/>
                  <a:gd name="T83" fmla="*/ 2147483647 h 1680"/>
                  <a:gd name="T84" fmla="*/ 2147483647 w 1680"/>
                  <a:gd name="T85" fmla="*/ 2147483647 h 1680"/>
                  <a:gd name="T86" fmla="*/ 2147483647 w 1680"/>
                  <a:gd name="T87" fmla="*/ 2147483647 h 1680"/>
                  <a:gd name="T88" fmla="*/ 2147483647 w 1680"/>
                  <a:gd name="T89" fmla="*/ 2147483647 h 1680"/>
                  <a:gd name="T90" fmla="*/ 2147483647 w 1680"/>
                  <a:gd name="T91" fmla="*/ 2147483647 h 1680"/>
                  <a:gd name="T92" fmla="*/ 2147483647 w 1680"/>
                  <a:gd name="T93" fmla="*/ 2147483647 h 1680"/>
                  <a:gd name="T94" fmla="*/ 2147483647 w 1680"/>
                  <a:gd name="T95" fmla="*/ 2147483647 h 1680"/>
                  <a:gd name="T96" fmla="*/ 2147483647 w 1680"/>
                  <a:gd name="T97" fmla="*/ 2147483647 h 1680"/>
                  <a:gd name="T98" fmla="*/ 2147483647 w 1680"/>
                  <a:gd name="T99" fmla="*/ 2147483647 h 1680"/>
                  <a:gd name="T100" fmla="*/ 2147483647 w 1680"/>
                  <a:gd name="T101" fmla="*/ 2147483647 h 1680"/>
                  <a:gd name="T102" fmla="*/ 2147483647 w 1680"/>
                  <a:gd name="T103" fmla="*/ 2147483647 h 1680"/>
                  <a:gd name="T104" fmla="*/ 2147483647 w 1680"/>
                  <a:gd name="T105" fmla="*/ 2147483647 h 1680"/>
                  <a:gd name="T106" fmla="*/ 2147483647 w 1680"/>
                  <a:gd name="T107" fmla="*/ 2147483647 h 1680"/>
                  <a:gd name="T108" fmla="*/ 2147483647 w 1680"/>
                  <a:gd name="T109" fmla="*/ 2147483647 h 1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0"/>
                  <a:gd name="T166" fmla="*/ 0 h 1680"/>
                  <a:gd name="T167" fmla="*/ 1680 w 1680"/>
                  <a:gd name="T168" fmla="*/ 1680 h 16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0" h="1680">
                    <a:moveTo>
                      <a:pt x="958" y="484"/>
                    </a:moveTo>
                    <a:lnTo>
                      <a:pt x="958" y="484"/>
                    </a:lnTo>
                    <a:lnTo>
                      <a:pt x="982" y="482"/>
                    </a:lnTo>
                    <a:lnTo>
                      <a:pt x="1006" y="478"/>
                    </a:lnTo>
                    <a:lnTo>
                      <a:pt x="1030" y="472"/>
                    </a:lnTo>
                    <a:lnTo>
                      <a:pt x="1052" y="464"/>
                    </a:lnTo>
                    <a:lnTo>
                      <a:pt x="1074" y="454"/>
                    </a:lnTo>
                    <a:lnTo>
                      <a:pt x="1094" y="442"/>
                    </a:lnTo>
                    <a:lnTo>
                      <a:pt x="1112" y="428"/>
                    </a:lnTo>
                    <a:lnTo>
                      <a:pt x="1130" y="412"/>
                    </a:lnTo>
                    <a:lnTo>
                      <a:pt x="1146" y="396"/>
                    </a:lnTo>
                    <a:lnTo>
                      <a:pt x="1160" y="378"/>
                    </a:lnTo>
                    <a:lnTo>
                      <a:pt x="1172" y="358"/>
                    </a:lnTo>
                    <a:lnTo>
                      <a:pt x="1182" y="336"/>
                    </a:lnTo>
                    <a:lnTo>
                      <a:pt x="1190" y="314"/>
                    </a:lnTo>
                    <a:lnTo>
                      <a:pt x="1196" y="290"/>
                    </a:lnTo>
                    <a:lnTo>
                      <a:pt x="1200" y="266"/>
                    </a:lnTo>
                    <a:lnTo>
                      <a:pt x="1202" y="242"/>
                    </a:lnTo>
                    <a:lnTo>
                      <a:pt x="1200" y="218"/>
                    </a:lnTo>
                    <a:lnTo>
                      <a:pt x="1196" y="194"/>
                    </a:lnTo>
                    <a:lnTo>
                      <a:pt x="1190" y="170"/>
                    </a:lnTo>
                    <a:lnTo>
                      <a:pt x="1182" y="148"/>
                    </a:lnTo>
                    <a:lnTo>
                      <a:pt x="1172" y="128"/>
                    </a:lnTo>
                    <a:lnTo>
                      <a:pt x="1160" y="108"/>
                    </a:lnTo>
                    <a:lnTo>
                      <a:pt x="1146" y="88"/>
                    </a:lnTo>
                    <a:lnTo>
                      <a:pt x="1130" y="72"/>
                    </a:lnTo>
                    <a:lnTo>
                      <a:pt x="1112" y="56"/>
                    </a:lnTo>
                    <a:lnTo>
                      <a:pt x="1094" y="42"/>
                    </a:lnTo>
                    <a:lnTo>
                      <a:pt x="1074" y="30"/>
                    </a:lnTo>
                    <a:lnTo>
                      <a:pt x="1052" y="20"/>
                    </a:lnTo>
                    <a:lnTo>
                      <a:pt x="1030" y="12"/>
                    </a:lnTo>
                    <a:lnTo>
                      <a:pt x="1006" y="6"/>
                    </a:lnTo>
                    <a:lnTo>
                      <a:pt x="982" y="2"/>
                    </a:lnTo>
                    <a:lnTo>
                      <a:pt x="958" y="0"/>
                    </a:lnTo>
                    <a:lnTo>
                      <a:pt x="932" y="2"/>
                    </a:lnTo>
                    <a:lnTo>
                      <a:pt x="908" y="6"/>
                    </a:lnTo>
                    <a:lnTo>
                      <a:pt x="884" y="12"/>
                    </a:lnTo>
                    <a:lnTo>
                      <a:pt x="862" y="20"/>
                    </a:lnTo>
                    <a:lnTo>
                      <a:pt x="840" y="30"/>
                    </a:lnTo>
                    <a:lnTo>
                      <a:pt x="820" y="42"/>
                    </a:lnTo>
                    <a:lnTo>
                      <a:pt x="802" y="56"/>
                    </a:lnTo>
                    <a:lnTo>
                      <a:pt x="784" y="72"/>
                    </a:lnTo>
                    <a:lnTo>
                      <a:pt x="768" y="88"/>
                    </a:lnTo>
                    <a:lnTo>
                      <a:pt x="754" y="108"/>
                    </a:lnTo>
                    <a:lnTo>
                      <a:pt x="742" y="128"/>
                    </a:lnTo>
                    <a:lnTo>
                      <a:pt x="732" y="148"/>
                    </a:lnTo>
                    <a:lnTo>
                      <a:pt x="724" y="170"/>
                    </a:lnTo>
                    <a:lnTo>
                      <a:pt x="718" y="194"/>
                    </a:lnTo>
                    <a:lnTo>
                      <a:pt x="714" y="218"/>
                    </a:lnTo>
                    <a:lnTo>
                      <a:pt x="712" y="242"/>
                    </a:lnTo>
                    <a:lnTo>
                      <a:pt x="714" y="266"/>
                    </a:lnTo>
                    <a:lnTo>
                      <a:pt x="718" y="290"/>
                    </a:lnTo>
                    <a:lnTo>
                      <a:pt x="724" y="314"/>
                    </a:lnTo>
                    <a:lnTo>
                      <a:pt x="732" y="336"/>
                    </a:lnTo>
                    <a:lnTo>
                      <a:pt x="742" y="358"/>
                    </a:lnTo>
                    <a:lnTo>
                      <a:pt x="754" y="378"/>
                    </a:lnTo>
                    <a:lnTo>
                      <a:pt x="768" y="396"/>
                    </a:lnTo>
                    <a:lnTo>
                      <a:pt x="784" y="412"/>
                    </a:lnTo>
                    <a:lnTo>
                      <a:pt x="802" y="428"/>
                    </a:lnTo>
                    <a:lnTo>
                      <a:pt x="820" y="442"/>
                    </a:lnTo>
                    <a:lnTo>
                      <a:pt x="840" y="454"/>
                    </a:lnTo>
                    <a:lnTo>
                      <a:pt x="862" y="464"/>
                    </a:lnTo>
                    <a:lnTo>
                      <a:pt x="884" y="472"/>
                    </a:lnTo>
                    <a:lnTo>
                      <a:pt x="908" y="478"/>
                    </a:lnTo>
                    <a:lnTo>
                      <a:pt x="932" y="482"/>
                    </a:lnTo>
                    <a:lnTo>
                      <a:pt x="958" y="484"/>
                    </a:lnTo>
                    <a:close/>
                    <a:moveTo>
                      <a:pt x="934" y="264"/>
                    </a:moveTo>
                    <a:lnTo>
                      <a:pt x="934" y="264"/>
                    </a:lnTo>
                    <a:lnTo>
                      <a:pt x="916" y="258"/>
                    </a:lnTo>
                    <a:lnTo>
                      <a:pt x="900" y="252"/>
                    </a:lnTo>
                    <a:lnTo>
                      <a:pt x="886" y="244"/>
                    </a:lnTo>
                    <a:lnTo>
                      <a:pt x="874" y="236"/>
                    </a:lnTo>
                    <a:lnTo>
                      <a:pt x="864" y="226"/>
                    </a:lnTo>
                    <a:lnTo>
                      <a:pt x="858" y="216"/>
                    </a:lnTo>
                    <a:lnTo>
                      <a:pt x="852" y="202"/>
                    </a:lnTo>
                    <a:lnTo>
                      <a:pt x="852" y="188"/>
                    </a:lnTo>
                    <a:lnTo>
                      <a:pt x="852" y="174"/>
                    </a:lnTo>
                    <a:lnTo>
                      <a:pt x="856" y="162"/>
                    </a:lnTo>
                    <a:lnTo>
                      <a:pt x="862" y="150"/>
                    </a:lnTo>
                    <a:lnTo>
                      <a:pt x="872" y="140"/>
                    </a:lnTo>
                    <a:lnTo>
                      <a:pt x="882" y="132"/>
                    </a:lnTo>
                    <a:lnTo>
                      <a:pt x="896" y="124"/>
                    </a:lnTo>
                    <a:lnTo>
                      <a:pt x="912" y="118"/>
                    </a:lnTo>
                    <a:lnTo>
                      <a:pt x="930" y="114"/>
                    </a:lnTo>
                    <a:lnTo>
                      <a:pt x="930" y="76"/>
                    </a:lnTo>
                    <a:lnTo>
                      <a:pt x="980" y="76"/>
                    </a:lnTo>
                    <a:lnTo>
                      <a:pt x="980" y="110"/>
                    </a:lnTo>
                    <a:lnTo>
                      <a:pt x="1000" y="112"/>
                    </a:lnTo>
                    <a:lnTo>
                      <a:pt x="1018" y="114"/>
                    </a:lnTo>
                    <a:lnTo>
                      <a:pt x="1034" y="118"/>
                    </a:lnTo>
                    <a:lnTo>
                      <a:pt x="1046" y="122"/>
                    </a:lnTo>
                    <a:lnTo>
                      <a:pt x="1032" y="176"/>
                    </a:lnTo>
                    <a:lnTo>
                      <a:pt x="1006" y="168"/>
                    </a:lnTo>
                    <a:lnTo>
                      <a:pt x="988" y="164"/>
                    </a:lnTo>
                    <a:lnTo>
                      <a:pt x="966" y="162"/>
                    </a:lnTo>
                    <a:lnTo>
                      <a:pt x="950" y="164"/>
                    </a:lnTo>
                    <a:lnTo>
                      <a:pt x="938" y="168"/>
                    </a:lnTo>
                    <a:lnTo>
                      <a:pt x="934" y="174"/>
                    </a:lnTo>
                    <a:lnTo>
                      <a:pt x="932" y="180"/>
                    </a:lnTo>
                    <a:lnTo>
                      <a:pt x="932" y="184"/>
                    </a:lnTo>
                    <a:lnTo>
                      <a:pt x="934" y="188"/>
                    </a:lnTo>
                    <a:lnTo>
                      <a:pt x="944" y="194"/>
                    </a:lnTo>
                    <a:lnTo>
                      <a:pt x="960" y="202"/>
                    </a:lnTo>
                    <a:lnTo>
                      <a:pt x="984" y="210"/>
                    </a:lnTo>
                    <a:lnTo>
                      <a:pt x="1002" y="216"/>
                    </a:lnTo>
                    <a:lnTo>
                      <a:pt x="1018" y="224"/>
                    </a:lnTo>
                    <a:lnTo>
                      <a:pt x="1032" y="232"/>
                    </a:lnTo>
                    <a:lnTo>
                      <a:pt x="1042" y="240"/>
                    </a:lnTo>
                    <a:lnTo>
                      <a:pt x="1050" y="250"/>
                    </a:lnTo>
                    <a:lnTo>
                      <a:pt x="1056" y="260"/>
                    </a:lnTo>
                    <a:lnTo>
                      <a:pt x="1058" y="272"/>
                    </a:lnTo>
                    <a:lnTo>
                      <a:pt x="1060" y="286"/>
                    </a:lnTo>
                    <a:lnTo>
                      <a:pt x="1058" y="300"/>
                    </a:lnTo>
                    <a:lnTo>
                      <a:pt x="1054" y="312"/>
                    </a:lnTo>
                    <a:lnTo>
                      <a:pt x="1048" y="324"/>
                    </a:lnTo>
                    <a:lnTo>
                      <a:pt x="1038" y="336"/>
                    </a:lnTo>
                    <a:lnTo>
                      <a:pt x="1026" y="344"/>
                    </a:lnTo>
                    <a:lnTo>
                      <a:pt x="1012" y="352"/>
                    </a:lnTo>
                    <a:lnTo>
                      <a:pt x="996" y="358"/>
                    </a:lnTo>
                    <a:lnTo>
                      <a:pt x="978" y="364"/>
                    </a:lnTo>
                    <a:lnTo>
                      <a:pt x="978" y="404"/>
                    </a:lnTo>
                    <a:lnTo>
                      <a:pt x="926" y="404"/>
                    </a:lnTo>
                    <a:lnTo>
                      <a:pt x="926" y="366"/>
                    </a:lnTo>
                    <a:lnTo>
                      <a:pt x="904" y="364"/>
                    </a:lnTo>
                    <a:lnTo>
                      <a:pt x="882" y="360"/>
                    </a:lnTo>
                    <a:lnTo>
                      <a:pt x="864" y="356"/>
                    </a:lnTo>
                    <a:lnTo>
                      <a:pt x="848" y="350"/>
                    </a:lnTo>
                    <a:lnTo>
                      <a:pt x="864" y="294"/>
                    </a:lnTo>
                    <a:lnTo>
                      <a:pt x="880" y="300"/>
                    </a:lnTo>
                    <a:lnTo>
                      <a:pt x="898" y="306"/>
                    </a:lnTo>
                    <a:lnTo>
                      <a:pt x="918" y="310"/>
                    </a:lnTo>
                    <a:lnTo>
                      <a:pt x="940" y="312"/>
                    </a:lnTo>
                    <a:lnTo>
                      <a:pt x="956" y="310"/>
                    </a:lnTo>
                    <a:lnTo>
                      <a:pt x="968" y="308"/>
                    </a:lnTo>
                    <a:lnTo>
                      <a:pt x="972" y="304"/>
                    </a:lnTo>
                    <a:lnTo>
                      <a:pt x="976" y="302"/>
                    </a:lnTo>
                    <a:lnTo>
                      <a:pt x="978" y="298"/>
                    </a:lnTo>
                    <a:lnTo>
                      <a:pt x="980" y="292"/>
                    </a:lnTo>
                    <a:lnTo>
                      <a:pt x="978" y="288"/>
                    </a:lnTo>
                    <a:lnTo>
                      <a:pt x="976" y="284"/>
                    </a:lnTo>
                    <a:lnTo>
                      <a:pt x="968" y="276"/>
                    </a:lnTo>
                    <a:lnTo>
                      <a:pt x="954" y="270"/>
                    </a:lnTo>
                    <a:lnTo>
                      <a:pt x="934" y="264"/>
                    </a:lnTo>
                    <a:close/>
                    <a:moveTo>
                      <a:pt x="1598" y="874"/>
                    </a:moveTo>
                    <a:lnTo>
                      <a:pt x="1542" y="874"/>
                    </a:lnTo>
                    <a:lnTo>
                      <a:pt x="1534" y="840"/>
                    </a:lnTo>
                    <a:lnTo>
                      <a:pt x="1526" y="806"/>
                    </a:lnTo>
                    <a:lnTo>
                      <a:pt x="1516" y="774"/>
                    </a:lnTo>
                    <a:lnTo>
                      <a:pt x="1504" y="742"/>
                    </a:lnTo>
                    <a:lnTo>
                      <a:pt x="1488" y="712"/>
                    </a:lnTo>
                    <a:lnTo>
                      <a:pt x="1474" y="682"/>
                    </a:lnTo>
                    <a:lnTo>
                      <a:pt x="1456" y="652"/>
                    </a:lnTo>
                    <a:lnTo>
                      <a:pt x="1436" y="624"/>
                    </a:lnTo>
                    <a:lnTo>
                      <a:pt x="1416" y="598"/>
                    </a:lnTo>
                    <a:lnTo>
                      <a:pt x="1392" y="572"/>
                    </a:lnTo>
                    <a:lnTo>
                      <a:pt x="1368" y="546"/>
                    </a:lnTo>
                    <a:lnTo>
                      <a:pt x="1344" y="524"/>
                    </a:lnTo>
                    <a:lnTo>
                      <a:pt x="1318" y="500"/>
                    </a:lnTo>
                    <a:lnTo>
                      <a:pt x="1290" y="480"/>
                    </a:lnTo>
                    <a:lnTo>
                      <a:pt x="1260" y="460"/>
                    </a:lnTo>
                    <a:lnTo>
                      <a:pt x="1230" y="440"/>
                    </a:lnTo>
                    <a:lnTo>
                      <a:pt x="1206" y="470"/>
                    </a:lnTo>
                    <a:lnTo>
                      <a:pt x="1178" y="496"/>
                    </a:lnTo>
                    <a:lnTo>
                      <a:pt x="1146" y="520"/>
                    </a:lnTo>
                    <a:lnTo>
                      <a:pt x="1112" y="540"/>
                    </a:lnTo>
                    <a:lnTo>
                      <a:pt x="1076" y="556"/>
                    </a:lnTo>
                    <a:lnTo>
                      <a:pt x="1038" y="568"/>
                    </a:lnTo>
                    <a:lnTo>
                      <a:pt x="1018" y="572"/>
                    </a:lnTo>
                    <a:lnTo>
                      <a:pt x="998" y="574"/>
                    </a:lnTo>
                    <a:lnTo>
                      <a:pt x="978" y="576"/>
                    </a:lnTo>
                    <a:lnTo>
                      <a:pt x="958" y="576"/>
                    </a:lnTo>
                    <a:lnTo>
                      <a:pt x="930" y="576"/>
                    </a:lnTo>
                    <a:lnTo>
                      <a:pt x="902" y="572"/>
                    </a:lnTo>
                    <a:lnTo>
                      <a:pt x="876" y="568"/>
                    </a:lnTo>
                    <a:lnTo>
                      <a:pt x="850" y="560"/>
                    </a:lnTo>
                    <a:lnTo>
                      <a:pt x="826" y="550"/>
                    </a:lnTo>
                    <a:lnTo>
                      <a:pt x="802" y="540"/>
                    </a:lnTo>
                    <a:lnTo>
                      <a:pt x="780" y="526"/>
                    </a:lnTo>
                    <a:lnTo>
                      <a:pt x="758" y="512"/>
                    </a:lnTo>
                    <a:lnTo>
                      <a:pt x="738" y="496"/>
                    </a:lnTo>
                    <a:lnTo>
                      <a:pt x="718" y="478"/>
                    </a:lnTo>
                    <a:lnTo>
                      <a:pt x="700" y="460"/>
                    </a:lnTo>
                    <a:lnTo>
                      <a:pt x="684" y="440"/>
                    </a:lnTo>
                    <a:lnTo>
                      <a:pt x="670" y="418"/>
                    </a:lnTo>
                    <a:lnTo>
                      <a:pt x="656" y="396"/>
                    </a:lnTo>
                    <a:lnTo>
                      <a:pt x="646" y="372"/>
                    </a:lnTo>
                    <a:lnTo>
                      <a:pt x="636" y="348"/>
                    </a:lnTo>
                    <a:lnTo>
                      <a:pt x="466" y="220"/>
                    </a:lnTo>
                    <a:lnTo>
                      <a:pt x="458" y="216"/>
                    </a:lnTo>
                    <a:lnTo>
                      <a:pt x="450" y="214"/>
                    </a:lnTo>
                    <a:lnTo>
                      <a:pt x="444" y="214"/>
                    </a:lnTo>
                    <a:lnTo>
                      <a:pt x="438" y="216"/>
                    </a:lnTo>
                    <a:lnTo>
                      <a:pt x="432" y="218"/>
                    </a:lnTo>
                    <a:lnTo>
                      <a:pt x="428" y="224"/>
                    </a:lnTo>
                    <a:lnTo>
                      <a:pt x="424" y="232"/>
                    </a:lnTo>
                    <a:lnTo>
                      <a:pt x="422" y="240"/>
                    </a:lnTo>
                    <a:lnTo>
                      <a:pt x="396" y="488"/>
                    </a:lnTo>
                    <a:lnTo>
                      <a:pt x="364" y="514"/>
                    </a:lnTo>
                    <a:lnTo>
                      <a:pt x="332" y="542"/>
                    </a:lnTo>
                    <a:lnTo>
                      <a:pt x="304" y="572"/>
                    </a:lnTo>
                    <a:lnTo>
                      <a:pt x="278" y="604"/>
                    </a:lnTo>
                    <a:lnTo>
                      <a:pt x="254" y="636"/>
                    </a:lnTo>
                    <a:lnTo>
                      <a:pt x="232" y="670"/>
                    </a:lnTo>
                    <a:lnTo>
                      <a:pt x="212" y="706"/>
                    </a:lnTo>
                    <a:lnTo>
                      <a:pt x="194" y="744"/>
                    </a:lnTo>
                    <a:lnTo>
                      <a:pt x="82" y="744"/>
                    </a:lnTo>
                    <a:lnTo>
                      <a:pt x="66" y="744"/>
                    </a:lnTo>
                    <a:lnTo>
                      <a:pt x="50" y="750"/>
                    </a:lnTo>
                    <a:lnTo>
                      <a:pt x="36" y="758"/>
                    </a:lnTo>
                    <a:lnTo>
                      <a:pt x="24" y="766"/>
                    </a:lnTo>
                    <a:lnTo>
                      <a:pt x="14" y="778"/>
                    </a:lnTo>
                    <a:lnTo>
                      <a:pt x="8" y="792"/>
                    </a:lnTo>
                    <a:lnTo>
                      <a:pt x="2" y="808"/>
                    </a:lnTo>
                    <a:lnTo>
                      <a:pt x="0" y="824"/>
                    </a:lnTo>
                    <a:lnTo>
                      <a:pt x="0" y="1066"/>
                    </a:lnTo>
                    <a:lnTo>
                      <a:pt x="2" y="1082"/>
                    </a:lnTo>
                    <a:lnTo>
                      <a:pt x="8" y="1098"/>
                    </a:lnTo>
                    <a:lnTo>
                      <a:pt x="14" y="1112"/>
                    </a:lnTo>
                    <a:lnTo>
                      <a:pt x="24" y="1124"/>
                    </a:lnTo>
                    <a:lnTo>
                      <a:pt x="36" y="1134"/>
                    </a:lnTo>
                    <a:lnTo>
                      <a:pt x="50" y="1140"/>
                    </a:lnTo>
                    <a:lnTo>
                      <a:pt x="66" y="1146"/>
                    </a:lnTo>
                    <a:lnTo>
                      <a:pt x="82" y="1146"/>
                    </a:lnTo>
                    <a:lnTo>
                      <a:pt x="178" y="1146"/>
                    </a:lnTo>
                    <a:lnTo>
                      <a:pt x="188" y="1174"/>
                    </a:lnTo>
                    <a:lnTo>
                      <a:pt x="198" y="1198"/>
                    </a:lnTo>
                    <a:lnTo>
                      <a:pt x="210" y="1224"/>
                    </a:lnTo>
                    <a:lnTo>
                      <a:pt x="222" y="1248"/>
                    </a:lnTo>
                    <a:lnTo>
                      <a:pt x="238" y="1272"/>
                    </a:lnTo>
                    <a:lnTo>
                      <a:pt x="252" y="1296"/>
                    </a:lnTo>
                    <a:lnTo>
                      <a:pt x="268" y="1318"/>
                    </a:lnTo>
                    <a:lnTo>
                      <a:pt x="286" y="1340"/>
                    </a:lnTo>
                    <a:lnTo>
                      <a:pt x="304" y="1362"/>
                    </a:lnTo>
                    <a:lnTo>
                      <a:pt x="324" y="1382"/>
                    </a:lnTo>
                    <a:lnTo>
                      <a:pt x="344" y="1402"/>
                    </a:lnTo>
                    <a:lnTo>
                      <a:pt x="366" y="1422"/>
                    </a:lnTo>
                    <a:lnTo>
                      <a:pt x="388" y="1440"/>
                    </a:lnTo>
                    <a:lnTo>
                      <a:pt x="412" y="1456"/>
                    </a:lnTo>
                    <a:lnTo>
                      <a:pt x="436" y="1474"/>
                    </a:lnTo>
                    <a:lnTo>
                      <a:pt x="460" y="1488"/>
                    </a:lnTo>
                    <a:lnTo>
                      <a:pt x="460" y="1644"/>
                    </a:lnTo>
                    <a:lnTo>
                      <a:pt x="460" y="1652"/>
                    </a:lnTo>
                    <a:lnTo>
                      <a:pt x="462" y="1658"/>
                    </a:lnTo>
                    <a:lnTo>
                      <a:pt x="466" y="1664"/>
                    </a:lnTo>
                    <a:lnTo>
                      <a:pt x="470" y="1670"/>
                    </a:lnTo>
                    <a:lnTo>
                      <a:pt x="476" y="1674"/>
                    </a:lnTo>
                    <a:lnTo>
                      <a:pt x="482" y="1676"/>
                    </a:lnTo>
                    <a:lnTo>
                      <a:pt x="490" y="1680"/>
                    </a:lnTo>
                    <a:lnTo>
                      <a:pt x="496" y="1680"/>
                    </a:lnTo>
                    <a:lnTo>
                      <a:pt x="674" y="1680"/>
                    </a:lnTo>
                    <a:lnTo>
                      <a:pt x="682" y="1680"/>
                    </a:lnTo>
                    <a:lnTo>
                      <a:pt x="688" y="1676"/>
                    </a:lnTo>
                    <a:lnTo>
                      <a:pt x="696" y="1674"/>
                    </a:lnTo>
                    <a:lnTo>
                      <a:pt x="700" y="1670"/>
                    </a:lnTo>
                    <a:lnTo>
                      <a:pt x="706" y="1664"/>
                    </a:lnTo>
                    <a:lnTo>
                      <a:pt x="708" y="1658"/>
                    </a:lnTo>
                    <a:lnTo>
                      <a:pt x="710" y="1652"/>
                    </a:lnTo>
                    <a:lnTo>
                      <a:pt x="712" y="1644"/>
                    </a:lnTo>
                    <a:lnTo>
                      <a:pt x="712" y="1582"/>
                    </a:lnTo>
                    <a:lnTo>
                      <a:pt x="744" y="1588"/>
                    </a:lnTo>
                    <a:lnTo>
                      <a:pt x="780" y="1592"/>
                    </a:lnTo>
                    <a:lnTo>
                      <a:pt x="814" y="1594"/>
                    </a:lnTo>
                    <a:lnTo>
                      <a:pt x="850" y="1594"/>
                    </a:lnTo>
                    <a:lnTo>
                      <a:pt x="884" y="1594"/>
                    </a:lnTo>
                    <a:lnTo>
                      <a:pt x="920" y="1592"/>
                    </a:lnTo>
                    <a:lnTo>
                      <a:pt x="954" y="1588"/>
                    </a:lnTo>
                    <a:lnTo>
                      <a:pt x="988" y="1582"/>
                    </a:lnTo>
                    <a:lnTo>
                      <a:pt x="988" y="1644"/>
                    </a:lnTo>
                    <a:lnTo>
                      <a:pt x="988" y="1652"/>
                    </a:lnTo>
                    <a:lnTo>
                      <a:pt x="990" y="1658"/>
                    </a:lnTo>
                    <a:lnTo>
                      <a:pt x="994" y="1664"/>
                    </a:lnTo>
                    <a:lnTo>
                      <a:pt x="998" y="1670"/>
                    </a:lnTo>
                    <a:lnTo>
                      <a:pt x="1004" y="1674"/>
                    </a:lnTo>
                    <a:lnTo>
                      <a:pt x="1010" y="1676"/>
                    </a:lnTo>
                    <a:lnTo>
                      <a:pt x="1016" y="1680"/>
                    </a:lnTo>
                    <a:lnTo>
                      <a:pt x="1024" y="1680"/>
                    </a:lnTo>
                    <a:lnTo>
                      <a:pt x="1202" y="1680"/>
                    </a:lnTo>
                    <a:lnTo>
                      <a:pt x="1210" y="1680"/>
                    </a:lnTo>
                    <a:lnTo>
                      <a:pt x="1216" y="1676"/>
                    </a:lnTo>
                    <a:lnTo>
                      <a:pt x="1222" y="1674"/>
                    </a:lnTo>
                    <a:lnTo>
                      <a:pt x="1228" y="1670"/>
                    </a:lnTo>
                    <a:lnTo>
                      <a:pt x="1232" y="1664"/>
                    </a:lnTo>
                    <a:lnTo>
                      <a:pt x="1236" y="1658"/>
                    </a:lnTo>
                    <a:lnTo>
                      <a:pt x="1238" y="1652"/>
                    </a:lnTo>
                    <a:lnTo>
                      <a:pt x="1238" y="1644"/>
                    </a:lnTo>
                    <a:lnTo>
                      <a:pt x="1238" y="1488"/>
                    </a:lnTo>
                    <a:lnTo>
                      <a:pt x="1270" y="1470"/>
                    </a:lnTo>
                    <a:lnTo>
                      <a:pt x="1300" y="1448"/>
                    </a:lnTo>
                    <a:lnTo>
                      <a:pt x="1328" y="1426"/>
                    </a:lnTo>
                    <a:lnTo>
                      <a:pt x="1354" y="1402"/>
                    </a:lnTo>
                    <a:lnTo>
                      <a:pt x="1380" y="1376"/>
                    </a:lnTo>
                    <a:lnTo>
                      <a:pt x="1404" y="1350"/>
                    </a:lnTo>
                    <a:lnTo>
                      <a:pt x="1426" y="1322"/>
                    </a:lnTo>
                    <a:lnTo>
                      <a:pt x="1448" y="1294"/>
                    </a:lnTo>
                    <a:lnTo>
                      <a:pt x="1466" y="1264"/>
                    </a:lnTo>
                    <a:lnTo>
                      <a:pt x="1484" y="1234"/>
                    </a:lnTo>
                    <a:lnTo>
                      <a:pt x="1498" y="1202"/>
                    </a:lnTo>
                    <a:lnTo>
                      <a:pt x="1512" y="1170"/>
                    </a:lnTo>
                    <a:lnTo>
                      <a:pt x="1524" y="1138"/>
                    </a:lnTo>
                    <a:lnTo>
                      <a:pt x="1534" y="1104"/>
                    </a:lnTo>
                    <a:lnTo>
                      <a:pt x="1540" y="1068"/>
                    </a:lnTo>
                    <a:lnTo>
                      <a:pt x="1546" y="1034"/>
                    </a:lnTo>
                    <a:lnTo>
                      <a:pt x="1598" y="1034"/>
                    </a:lnTo>
                    <a:lnTo>
                      <a:pt x="1614" y="1032"/>
                    </a:lnTo>
                    <a:lnTo>
                      <a:pt x="1630" y="1026"/>
                    </a:lnTo>
                    <a:lnTo>
                      <a:pt x="1644" y="1020"/>
                    </a:lnTo>
                    <a:lnTo>
                      <a:pt x="1656" y="1010"/>
                    </a:lnTo>
                    <a:lnTo>
                      <a:pt x="1666" y="998"/>
                    </a:lnTo>
                    <a:lnTo>
                      <a:pt x="1674" y="984"/>
                    </a:lnTo>
                    <a:lnTo>
                      <a:pt x="1678" y="970"/>
                    </a:lnTo>
                    <a:lnTo>
                      <a:pt x="1680" y="954"/>
                    </a:lnTo>
                    <a:lnTo>
                      <a:pt x="1678" y="936"/>
                    </a:lnTo>
                    <a:lnTo>
                      <a:pt x="1674" y="922"/>
                    </a:lnTo>
                    <a:lnTo>
                      <a:pt x="1666" y="908"/>
                    </a:lnTo>
                    <a:lnTo>
                      <a:pt x="1656" y="896"/>
                    </a:lnTo>
                    <a:lnTo>
                      <a:pt x="1644" y="886"/>
                    </a:lnTo>
                    <a:lnTo>
                      <a:pt x="1630" y="880"/>
                    </a:lnTo>
                    <a:lnTo>
                      <a:pt x="1614" y="874"/>
                    </a:lnTo>
                    <a:lnTo>
                      <a:pt x="1598" y="874"/>
                    </a:lnTo>
                    <a:close/>
                    <a:moveTo>
                      <a:pt x="474" y="778"/>
                    </a:moveTo>
                    <a:lnTo>
                      <a:pt x="474" y="778"/>
                    </a:lnTo>
                    <a:lnTo>
                      <a:pt x="458" y="776"/>
                    </a:lnTo>
                    <a:lnTo>
                      <a:pt x="442" y="772"/>
                    </a:lnTo>
                    <a:lnTo>
                      <a:pt x="430" y="764"/>
                    </a:lnTo>
                    <a:lnTo>
                      <a:pt x="418" y="756"/>
                    </a:lnTo>
                    <a:lnTo>
                      <a:pt x="408" y="744"/>
                    </a:lnTo>
                    <a:lnTo>
                      <a:pt x="400" y="730"/>
                    </a:lnTo>
                    <a:lnTo>
                      <a:pt x="396" y="716"/>
                    </a:lnTo>
                    <a:lnTo>
                      <a:pt x="394" y="700"/>
                    </a:lnTo>
                    <a:lnTo>
                      <a:pt x="396" y="684"/>
                    </a:lnTo>
                    <a:lnTo>
                      <a:pt x="400" y="670"/>
                    </a:lnTo>
                    <a:lnTo>
                      <a:pt x="408" y="656"/>
                    </a:lnTo>
                    <a:lnTo>
                      <a:pt x="418" y="644"/>
                    </a:lnTo>
                    <a:lnTo>
                      <a:pt x="430" y="634"/>
                    </a:lnTo>
                    <a:lnTo>
                      <a:pt x="442" y="628"/>
                    </a:lnTo>
                    <a:lnTo>
                      <a:pt x="458" y="624"/>
                    </a:lnTo>
                    <a:lnTo>
                      <a:pt x="474" y="622"/>
                    </a:lnTo>
                    <a:lnTo>
                      <a:pt x="490" y="624"/>
                    </a:lnTo>
                    <a:lnTo>
                      <a:pt x="504" y="628"/>
                    </a:lnTo>
                    <a:lnTo>
                      <a:pt x="518" y="634"/>
                    </a:lnTo>
                    <a:lnTo>
                      <a:pt x="530" y="644"/>
                    </a:lnTo>
                    <a:lnTo>
                      <a:pt x="540" y="656"/>
                    </a:lnTo>
                    <a:lnTo>
                      <a:pt x="548" y="670"/>
                    </a:lnTo>
                    <a:lnTo>
                      <a:pt x="552" y="684"/>
                    </a:lnTo>
                    <a:lnTo>
                      <a:pt x="554" y="700"/>
                    </a:lnTo>
                    <a:lnTo>
                      <a:pt x="552" y="716"/>
                    </a:lnTo>
                    <a:lnTo>
                      <a:pt x="548" y="730"/>
                    </a:lnTo>
                    <a:lnTo>
                      <a:pt x="540" y="744"/>
                    </a:lnTo>
                    <a:lnTo>
                      <a:pt x="530" y="756"/>
                    </a:lnTo>
                    <a:lnTo>
                      <a:pt x="518" y="764"/>
                    </a:lnTo>
                    <a:lnTo>
                      <a:pt x="504" y="772"/>
                    </a:lnTo>
                    <a:lnTo>
                      <a:pt x="490" y="776"/>
                    </a:lnTo>
                    <a:lnTo>
                      <a:pt x="474" y="778"/>
                    </a:lnTo>
                    <a:close/>
                  </a:path>
                </a:pathLst>
              </a:custGeom>
              <a:solidFill>
                <a:srgbClr val="00B0F0"/>
              </a:solidFill>
              <a:ln w="9525">
                <a:noFill/>
                <a:round/>
                <a:headEnd/>
                <a:tailEnd/>
              </a:ln>
            </p:spPr>
            <p:txBody>
              <a:bodyPr/>
              <a:lstStyle/>
              <a:p>
                <a:endParaRPr lang="en-US"/>
              </a:p>
            </p:txBody>
          </p:sp>
        </p:grpSp>
      </p:grpSp>
      <p:sp>
        <p:nvSpPr>
          <p:cNvPr id="66" name="Rectangle 13"/>
          <p:cNvSpPr>
            <a:spLocks/>
          </p:cNvSpPr>
          <p:nvPr/>
        </p:nvSpPr>
        <p:spPr bwMode="auto">
          <a:xfrm>
            <a:off x="4151313" y="2444750"/>
            <a:ext cx="1331912" cy="246063"/>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600" kern="0" dirty="0" smtClean="0">
                <a:latin typeface="微软雅黑" pitchFamily="34" charset="-122"/>
                <a:ea typeface="微软雅黑" pitchFamily="34" charset="-122"/>
                <a:cs typeface="Arial" pitchFamily="34" charset="0"/>
                <a:sym typeface="Impact" pitchFamily="34" charset="0"/>
              </a:rPr>
              <a:t>XX</a:t>
            </a:r>
            <a:endParaRPr lang="en-US" altLang="zh-CN" sz="1600" kern="0" dirty="0">
              <a:latin typeface="微软雅黑" pitchFamily="34" charset="-122"/>
              <a:ea typeface="微软雅黑" pitchFamily="34" charset="-122"/>
              <a:cs typeface="Arial" pitchFamily="34" charset="0"/>
              <a:sym typeface="Impact" pitchFamily="34" charset="0"/>
            </a:endParaRPr>
          </a:p>
        </p:txBody>
      </p:sp>
      <p:sp>
        <p:nvSpPr>
          <p:cNvPr id="48135" name="Rectangle 7"/>
          <p:cNvSpPr>
            <a:spLocks/>
          </p:cNvSpPr>
          <p:nvPr/>
        </p:nvSpPr>
        <p:spPr bwMode="auto">
          <a:xfrm>
            <a:off x="10642600" y="3078163"/>
            <a:ext cx="381000" cy="2236787"/>
          </a:xfrm>
          <a:prstGeom prst="rect">
            <a:avLst/>
          </a:prstGeom>
          <a:solidFill>
            <a:srgbClr val="00B0F0"/>
          </a:solidFill>
          <a:ln w="9525">
            <a:noFill/>
            <a:miter lim="800000"/>
            <a:headEnd/>
            <a:tailEnd/>
          </a:ln>
        </p:spPr>
        <p:txBody>
          <a:bodyPr lIns="0" tIns="0" rIns="0" bIns="0"/>
          <a:lstStyle/>
          <a:p>
            <a:pPr eaLnBrk="1" hangingPunct="1"/>
            <a:endParaRPr lang="zh-CN" altLang="en-US" sz="1100">
              <a:solidFill>
                <a:srgbClr val="404040"/>
              </a:solidFill>
              <a:latin typeface="微软雅黑" pitchFamily="34" charset="-122"/>
              <a:ea typeface="微软雅黑" pitchFamily="34" charset="-122"/>
              <a:cs typeface="Arial" pitchFamily="34" charset="0"/>
            </a:endParaRPr>
          </a:p>
        </p:txBody>
      </p:sp>
      <p:sp>
        <p:nvSpPr>
          <p:cNvPr id="48136" name="Rectangle 13"/>
          <p:cNvSpPr>
            <a:spLocks/>
          </p:cNvSpPr>
          <p:nvPr/>
        </p:nvSpPr>
        <p:spPr bwMode="auto">
          <a:xfrm>
            <a:off x="10918825" y="4273550"/>
            <a:ext cx="1263650" cy="400050"/>
          </a:xfrm>
          <a:prstGeom prst="rect">
            <a:avLst/>
          </a:prstGeom>
          <a:noFill/>
          <a:ln w="12700" cap="rnd">
            <a:noFill/>
            <a:round/>
            <a:headEnd/>
            <a:tailEnd/>
          </a:ln>
        </p:spPr>
        <p:txBody>
          <a:bodyPr lIns="0" tIns="0" rIns="0" bIns="0">
            <a:spAutoFit/>
          </a:bodyPr>
          <a:lstStyle/>
          <a:p>
            <a:pPr algn="ctr" eaLnBrk="1" hangingPunct="1"/>
            <a:r>
              <a:rPr lang="zh-CN" altLang="en-US" sz="1100">
                <a:solidFill>
                  <a:schemeClr val="bg1"/>
                </a:solidFill>
                <a:latin typeface="微软雅黑" pitchFamily="34" charset="-122"/>
                <a:ea typeface="微软雅黑" pitchFamily="34" charset="-122"/>
                <a:cs typeface="Arial" pitchFamily="34" charset="0"/>
                <a:sym typeface="Impact" pitchFamily="34" charset="0"/>
              </a:rPr>
              <a:t>上半年</a:t>
            </a:r>
            <a:endParaRPr lang="en-US" altLang="zh-CN" sz="1100">
              <a:solidFill>
                <a:schemeClr val="bg1"/>
              </a:solidFill>
              <a:latin typeface="微软雅黑" pitchFamily="34" charset="-122"/>
              <a:ea typeface="微软雅黑" pitchFamily="34" charset="-122"/>
              <a:cs typeface="Arial" pitchFamily="34" charset="0"/>
              <a:sym typeface="Impact" pitchFamily="34" charset="0"/>
            </a:endParaRPr>
          </a:p>
          <a:p>
            <a:pPr algn="ctr" eaLnBrk="1" hangingPunct="1"/>
            <a:r>
              <a:rPr lang="en-US" altLang="zh-CN" sz="1500">
                <a:solidFill>
                  <a:schemeClr val="bg1"/>
                </a:solidFill>
                <a:latin typeface="微软雅黑" pitchFamily="34" charset="-122"/>
                <a:ea typeface="微软雅黑" pitchFamily="34" charset="-122"/>
                <a:cs typeface="Arial" pitchFamily="34" charset="0"/>
                <a:sym typeface="Impact" pitchFamily="34" charset="0"/>
              </a:rPr>
              <a:t>50</a:t>
            </a:r>
          </a:p>
        </p:txBody>
      </p:sp>
      <p:sp>
        <p:nvSpPr>
          <p:cNvPr id="70" name="Rectangle 13"/>
          <p:cNvSpPr>
            <a:spLocks/>
          </p:cNvSpPr>
          <p:nvPr/>
        </p:nvSpPr>
        <p:spPr bwMode="auto">
          <a:xfrm>
            <a:off x="10204450" y="2495550"/>
            <a:ext cx="1262063" cy="246063"/>
          </a:xfrm>
          <a:prstGeom prst="rect">
            <a:avLst/>
          </a:prstGeom>
          <a:noFill/>
          <a:ln w="12700" cap="rnd">
            <a:noFill/>
            <a:round/>
            <a:headEnd/>
            <a:tailEnd/>
          </a:ln>
        </p:spPr>
        <p:txBody>
          <a:bodyPr lIns="0" tIns="0" rIns="0" bIns="0">
            <a:spAutoFit/>
          </a:bodyPr>
          <a:lstStyle/>
          <a:p>
            <a:pPr algn="ctr" eaLnBrk="1" fontAlgn="auto" hangingPunct="1">
              <a:spcBef>
                <a:spcPts val="0"/>
              </a:spcBef>
              <a:spcAft>
                <a:spcPts val="0"/>
              </a:spcAft>
              <a:defRPr/>
            </a:pPr>
            <a:r>
              <a:rPr lang="en-US" altLang="zh-CN" sz="1600" kern="0" dirty="0">
                <a:latin typeface="微软雅黑" pitchFamily="34" charset="-122"/>
                <a:ea typeface="微软雅黑" pitchFamily="34" charset="-122"/>
                <a:cs typeface="Arial" pitchFamily="34" charset="0"/>
                <a:sym typeface="Impact" pitchFamily="34" charset="0"/>
              </a:rPr>
              <a:t>XX</a:t>
            </a:r>
          </a:p>
        </p:txBody>
      </p:sp>
      <p:sp>
        <p:nvSpPr>
          <p:cNvPr id="48139" name="标题 1"/>
          <p:cNvSpPr txBox="1">
            <a:spLocks/>
          </p:cNvSpPr>
          <p:nvPr/>
        </p:nvSpPr>
        <p:spPr bwMode="auto">
          <a:xfrm>
            <a:off x="457200" y="457200"/>
            <a:ext cx="10801350" cy="457200"/>
          </a:xfrm>
          <a:prstGeom prst="rect">
            <a:avLst/>
          </a:prstGeom>
          <a:noFill/>
          <a:ln w="9525">
            <a:noFill/>
            <a:miter lim="800000"/>
            <a:headEnd/>
            <a:tailEnd/>
          </a:ln>
        </p:spPr>
        <p:txBody>
          <a:bodyPr lIns="0" tIns="0" rIns="0" bIns="0" anchor="ctr">
            <a:spAutoFit/>
          </a:bodyPr>
          <a:lstStyle/>
          <a:p>
            <a:pPr>
              <a:lnSpc>
                <a:spcPts val="4000"/>
              </a:lnSpc>
            </a:pPr>
            <a:r>
              <a:rPr lang="en-US" altLang="zh-CN" sz="2800" b="1" dirty="0">
                <a:solidFill>
                  <a:srgbClr val="C00000"/>
                </a:solidFill>
                <a:latin typeface="Arial" pitchFamily="34" charset="0"/>
                <a:ea typeface="微软雅黑" pitchFamily="34" charset="-122"/>
                <a:cs typeface="Arial" pitchFamily="34" charset="0"/>
              </a:rPr>
              <a:t>2012–2016 business performance</a:t>
            </a:r>
          </a:p>
        </p:txBody>
      </p:sp>
      <p:sp>
        <p:nvSpPr>
          <p:cNvPr id="48140" name="Rectangle 16"/>
          <p:cNvSpPr>
            <a:spLocks/>
          </p:cNvSpPr>
          <p:nvPr/>
        </p:nvSpPr>
        <p:spPr bwMode="auto">
          <a:xfrm>
            <a:off x="6961188" y="2459038"/>
            <a:ext cx="1004887" cy="230187"/>
          </a:xfrm>
          <a:prstGeom prst="rect">
            <a:avLst/>
          </a:prstGeom>
          <a:noFill/>
          <a:ln w="12700" cap="rnd">
            <a:noFill/>
            <a:round/>
            <a:headEnd/>
            <a:tailEnd/>
          </a:ln>
        </p:spPr>
        <p:txBody>
          <a:bodyPr lIns="0" tIns="0" rIns="0" bIns="0">
            <a:spAutoFit/>
          </a:bodyPr>
          <a:lstStyle/>
          <a:p>
            <a:r>
              <a:rPr lang="en-US" altLang="zh-CN" sz="1500">
                <a:solidFill>
                  <a:srgbClr val="404040"/>
                </a:solidFill>
                <a:latin typeface="Arial" pitchFamily="34" charset="0"/>
                <a:ea typeface="微软雅黑" pitchFamily="34" charset="-122"/>
                <a:cs typeface="Arial" pitchFamily="34" charset="0"/>
                <a:sym typeface="FrutigerNext LT Regular" pitchFamily="34" charset="0"/>
              </a:rPr>
              <a:t>USD billion</a:t>
            </a:r>
            <a:endParaRPr lang="zh-CN" altLang="en-US" sz="1500">
              <a:solidFill>
                <a:srgbClr val="404040"/>
              </a:solidFill>
              <a:latin typeface="Arial" pitchFamily="34" charset="0"/>
              <a:ea typeface="微软雅黑" pitchFamily="34" charset="-122"/>
              <a:cs typeface="Arial" pitchFamily="34" charset="0"/>
              <a:sym typeface="FrutigerNext LT Regular" pitchFamily="34" charset="0"/>
            </a:endParaRPr>
          </a:p>
        </p:txBody>
      </p:sp>
      <p:sp>
        <p:nvSpPr>
          <p:cNvPr id="48142" name="矩形 1"/>
          <p:cNvSpPr>
            <a:spLocks noChangeArrowheads="1"/>
          </p:cNvSpPr>
          <p:nvPr/>
        </p:nvSpPr>
        <p:spPr bwMode="auto">
          <a:xfrm>
            <a:off x="10994451" y="5366858"/>
            <a:ext cx="897918" cy="261570"/>
          </a:xfrm>
          <a:prstGeom prst="rect">
            <a:avLst/>
          </a:prstGeom>
          <a:noFill/>
          <a:ln w="9525">
            <a:noFill/>
            <a:miter lim="800000"/>
            <a:headEnd/>
            <a:tailEnd/>
          </a:ln>
        </p:spPr>
        <p:txBody>
          <a:bodyPr wrap="none" lIns="91398" tIns="45700" rIns="91398" bIns="45700">
            <a:spAutoFit/>
          </a:bodyPr>
          <a:lstStyle/>
          <a:p>
            <a:pPr algn="ctr" eaLnBrk="1" hangingPunct="1"/>
            <a:r>
              <a:rPr lang="en-US" altLang="zh-CN" sz="1100" dirty="0">
                <a:latin typeface="Arial" pitchFamily="34" charset="0"/>
                <a:ea typeface="微软雅黑" pitchFamily="34" charset="-122"/>
                <a:cs typeface="Arial" pitchFamily="34" charset="0"/>
                <a:sym typeface="FrutigerNext LT Regular" pitchFamily="34" charset="0"/>
              </a:rPr>
              <a:t>(unaudited</a:t>
            </a:r>
            <a:r>
              <a:rPr lang="en-US" altLang="zh-CN" sz="1100" dirty="0" smtClean="0">
                <a:latin typeface="Arial" pitchFamily="34" charset="0"/>
                <a:ea typeface="微软雅黑" pitchFamily="34" charset="-122"/>
                <a:cs typeface="Arial" pitchFamily="34" charset="0"/>
                <a:sym typeface="FrutigerNext LT Regular" pitchFamily="34" charset="0"/>
              </a:rPr>
              <a:t>)</a:t>
            </a:r>
            <a:endParaRPr lang="en-US" altLang="zh-CN" sz="1100" dirty="0">
              <a:latin typeface="微软雅黑" pitchFamily="34" charset="-122"/>
              <a:ea typeface="微软雅黑" pitchFamily="34" charset="-122"/>
              <a:cs typeface="Arial" pitchFamily="34" charset="0"/>
              <a:sym typeface="FrutigerNext LT Regular" pitchFamily="34" charset="0"/>
            </a:endParaRPr>
          </a:p>
        </p:txBody>
      </p:sp>
      <p:sp>
        <p:nvSpPr>
          <p:cNvPr id="48143" name="矩形 2"/>
          <p:cNvSpPr>
            <a:spLocks noChangeArrowheads="1"/>
          </p:cNvSpPr>
          <p:nvPr/>
        </p:nvSpPr>
        <p:spPr bwMode="auto">
          <a:xfrm>
            <a:off x="10453688" y="5313363"/>
            <a:ext cx="701675" cy="369887"/>
          </a:xfrm>
          <a:prstGeom prst="rect">
            <a:avLst/>
          </a:prstGeom>
          <a:noFill/>
          <a:ln w="9525">
            <a:noFill/>
            <a:miter lim="800000"/>
            <a:headEnd/>
            <a:tailEnd/>
          </a:ln>
        </p:spPr>
        <p:txBody>
          <a:bodyPr wrap="none" lIns="91398" tIns="45700" rIns="91398" bIns="45700">
            <a:spAutoFit/>
          </a:bodyPr>
          <a:lstStyle/>
          <a:p>
            <a:r>
              <a:rPr lang="en-US" altLang="zh-CN">
                <a:latin typeface="微软雅黑" pitchFamily="34" charset="-122"/>
                <a:ea typeface="微软雅黑" pitchFamily="34" charset="-122"/>
                <a:cs typeface="Arial" pitchFamily="34" charset="0"/>
                <a:sym typeface="FrutigerNext LT Regular" pitchFamily="34" charset="0"/>
              </a:rPr>
              <a:t> </a:t>
            </a:r>
            <a:r>
              <a:rPr lang="en-US" altLang="zh-CN" sz="1500">
                <a:latin typeface="微软雅黑" pitchFamily="34" charset="-122"/>
                <a:ea typeface="微软雅黑" pitchFamily="34" charset="-122"/>
                <a:cs typeface="Arial" pitchFamily="34" charset="0"/>
                <a:sym typeface="FrutigerNext LT Regular" pitchFamily="34" charset="0"/>
              </a:rPr>
              <a:t>2016</a:t>
            </a:r>
            <a:endParaRPr lang="zh-CN" altLang="en-US" sz="1500">
              <a:latin typeface="微软雅黑" pitchFamily="34" charset="-122"/>
              <a:ea typeface="微软雅黑" pitchFamily="34" charset="-122"/>
              <a:cs typeface="Arial" pitchFamily="34" charset="0"/>
            </a:endParaRPr>
          </a:p>
        </p:txBody>
      </p:sp>
      <p:sp>
        <p:nvSpPr>
          <p:cNvPr id="4" name="矩形 3"/>
          <p:cNvSpPr/>
          <p:nvPr/>
        </p:nvSpPr>
        <p:spPr>
          <a:xfrm>
            <a:off x="5024123" y="5377491"/>
            <a:ext cx="896938" cy="261938"/>
          </a:xfrm>
          <a:prstGeom prst="rect">
            <a:avLst/>
          </a:prstGeom>
        </p:spPr>
        <p:txBody>
          <a:bodyPr wrap="none" lIns="91398" tIns="45700" rIns="91398" bIns="45700">
            <a:spAutoFit/>
          </a:bodyPr>
          <a:lstStyle/>
          <a:p>
            <a:pPr algn="ctr" fontAlgn="auto">
              <a:spcBef>
                <a:spcPts val="0"/>
              </a:spcBef>
              <a:spcAft>
                <a:spcPts val="0"/>
              </a:spcAft>
              <a:defRPr/>
            </a:pPr>
            <a:r>
              <a:rPr lang="en-US" altLang="zh-CN" sz="1100" kern="0" dirty="0">
                <a:latin typeface="Arial" pitchFamily="34" charset="0"/>
                <a:ea typeface="微软雅黑" pitchFamily="34" charset="-122"/>
                <a:cs typeface="Arial" pitchFamily="34" charset="0"/>
                <a:sym typeface="FrutigerNext LT Regular" pitchFamily="34" charset="0"/>
              </a:rPr>
              <a:t>(unaudited)</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581150" y="2374900"/>
            <a:ext cx="3495675" cy="1311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buClr>
                <a:srgbClr val="CC9900"/>
              </a:buClr>
            </a:pPr>
            <a:endParaRPr lang="zh-CN" altLang="en-US">
              <a:solidFill>
                <a:srgbClr val="404040"/>
              </a:solidFill>
              <a:cs typeface="Arial" pitchFamily="34" charset="0"/>
            </a:endParaRPr>
          </a:p>
        </p:txBody>
      </p:sp>
      <p:sp>
        <p:nvSpPr>
          <p:cNvPr id="52" name="矩形 51"/>
          <p:cNvSpPr/>
          <p:nvPr/>
        </p:nvSpPr>
        <p:spPr>
          <a:xfrm>
            <a:off x="1581150" y="3776663"/>
            <a:ext cx="3495675" cy="1311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buClr>
                <a:srgbClr val="CC9900"/>
              </a:buClr>
            </a:pPr>
            <a:endParaRPr lang="zh-CN" altLang="en-US">
              <a:solidFill>
                <a:srgbClr val="404040"/>
              </a:solidFill>
              <a:cs typeface="Arial" pitchFamily="34" charset="0"/>
            </a:endParaRPr>
          </a:p>
        </p:txBody>
      </p:sp>
      <p:sp>
        <p:nvSpPr>
          <p:cNvPr id="53" name="矩形 52"/>
          <p:cNvSpPr/>
          <p:nvPr/>
        </p:nvSpPr>
        <p:spPr>
          <a:xfrm>
            <a:off x="1581150" y="5175250"/>
            <a:ext cx="3495675" cy="1311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buClr>
                <a:srgbClr val="CC9900"/>
              </a:buClr>
            </a:pPr>
            <a:endParaRPr lang="zh-CN" altLang="en-US">
              <a:solidFill>
                <a:srgbClr val="404040"/>
              </a:solidFill>
              <a:cs typeface="Arial" pitchFamily="34" charset="0"/>
            </a:endParaRPr>
          </a:p>
        </p:txBody>
      </p:sp>
      <p:sp>
        <p:nvSpPr>
          <p:cNvPr id="39" name="矩形 38"/>
          <p:cNvSpPr/>
          <p:nvPr/>
        </p:nvSpPr>
        <p:spPr>
          <a:xfrm>
            <a:off x="390525" y="2376488"/>
            <a:ext cx="1323975" cy="1323975"/>
          </a:xfrm>
          <a:prstGeom prst="rect">
            <a:avLst/>
          </a:prstGeom>
          <a:solidFill>
            <a:srgbClr val="84D0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endParaRPr lang="zh-CN" altLang="en-US">
              <a:solidFill>
                <a:srgbClr val="FFFFFF"/>
              </a:solidFill>
            </a:endParaRPr>
          </a:p>
        </p:txBody>
      </p:sp>
      <p:sp>
        <p:nvSpPr>
          <p:cNvPr id="40" name="矩形 39"/>
          <p:cNvSpPr/>
          <p:nvPr/>
        </p:nvSpPr>
        <p:spPr>
          <a:xfrm>
            <a:off x="403225" y="3776663"/>
            <a:ext cx="1311275" cy="1311275"/>
          </a:xfrm>
          <a:prstGeom prst="rect">
            <a:avLst/>
          </a:prstGeom>
          <a:solidFill>
            <a:srgbClr val="50C8D5"/>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endParaRPr lang="zh-CN" altLang="en-US">
              <a:solidFill>
                <a:srgbClr val="FFFFFF"/>
              </a:solidFill>
            </a:endParaRPr>
          </a:p>
        </p:txBody>
      </p:sp>
      <p:sp>
        <p:nvSpPr>
          <p:cNvPr id="41" name="矩形 40"/>
          <p:cNvSpPr/>
          <p:nvPr/>
        </p:nvSpPr>
        <p:spPr>
          <a:xfrm>
            <a:off x="1581150" y="974725"/>
            <a:ext cx="3495675" cy="1311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buClr>
                <a:srgbClr val="CC9900"/>
              </a:buClr>
            </a:pPr>
            <a:endParaRPr lang="zh-CN" altLang="en-US">
              <a:solidFill>
                <a:srgbClr val="404040"/>
              </a:solidFill>
              <a:cs typeface="Arial" pitchFamily="34" charset="0"/>
            </a:endParaRPr>
          </a:p>
        </p:txBody>
      </p:sp>
      <p:sp>
        <p:nvSpPr>
          <p:cNvPr id="49160" name="Rectangle 41"/>
          <p:cNvSpPr>
            <a:spLocks/>
          </p:cNvSpPr>
          <p:nvPr/>
        </p:nvSpPr>
        <p:spPr bwMode="auto">
          <a:xfrm>
            <a:off x="457199" y="457200"/>
            <a:ext cx="11737975" cy="457200"/>
          </a:xfrm>
          <a:prstGeom prst="rect">
            <a:avLst/>
          </a:prstGeom>
          <a:noFill/>
          <a:ln w="9525">
            <a:noFill/>
            <a:miter lim="800000"/>
            <a:headEnd/>
            <a:tailEnd/>
          </a:ln>
        </p:spPr>
        <p:txBody>
          <a:bodyPr lIns="0" tIns="0" rIns="54158" bIns="0"/>
          <a:lstStyle/>
          <a:p>
            <a:pPr defTabSz="993775" eaLnBrk="1" hangingPunct="1"/>
            <a:r>
              <a:rPr lang="en-US" altLang="zh-CN" sz="2800" b="1" dirty="0">
                <a:solidFill>
                  <a:srgbClr val="C00000"/>
                </a:solidFill>
                <a:latin typeface="Arial" pitchFamily="34" charset="0"/>
              </a:rPr>
              <a:t>Long-term investment in innovation for technological breakthroughs</a:t>
            </a:r>
            <a:endParaRPr lang="zh-CN" altLang="en-US" sz="2800" b="1" dirty="0">
              <a:solidFill>
                <a:srgbClr val="C00000"/>
              </a:solidFill>
              <a:latin typeface="微软雅黑" pitchFamily="34" charset="-122"/>
              <a:ea typeface="微软雅黑" pitchFamily="34" charset="-122"/>
              <a:cs typeface="Arial" pitchFamily="34" charset="0"/>
            </a:endParaRPr>
          </a:p>
        </p:txBody>
      </p:sp>
      <p:sp>
        <p:nvSpPr>
          <p:cNvPr id="35" name="Rectangle 38"/>
          <p:cNvSpPr>
            <a:spLocks/>
          </p:cNvSpPr>
          <p:nvPr/>
        </p:nvSpPr>
        <p:spPr bwMode="auto">
          <a:xfrm>
            <a:off x="1927672" y="1058862"/>
            <a:ext cx="2994025" cy="1227137"/>
          </a:xfrm>
          <a:prstGeom prst="rect">
            <a:avLst/>
          </a:prstGeom>
          <a:noFill/>
          <a:ln w="12700" cap="flat">
            <a:noFill/>
            <a:miter lim="800000"/>
            <a:headEnd type="none" w="med" len="med"/>
            <a:tailEnd type="none" w="med" len="med"/>
          </a:ln>
        </p:spPr>
        <p:txBody>
          <a:bodyPr lIns="0" tIns="0" rIns="54158" bIns="0" anchor="ctr"/>
          <a:lstStyle/>
          <a:p>
            <a:pPr marL="180892" indent="-180892">
              <a:spcBef>
                <a:spcPts val="0"/>
              </a:spcBef>
              <a:buClr>
                <a:schemeClr val="tx1">
                  <a:lumMod val="50000"/>
                  <a:lumOff val="50000"/>
                </a:schemeClr>
              </a:buClr>
              <a:buSzPct val="70000"/>
              <a:buFont typeface="Wingdings" pitchFamily="2" charset="2"/>
              <a:buChar char="l"/>
              <a:defRPr/>
            </a:pPr>
            <a:r>
              <a:rPr lang="en-US" altLang="zh-CN" sz="1400" dirty="0">
                <a:solidFill>
                  <a:schemeClr val="tx1">
                    <a:lumMod val="75000"/>
                    <a:lumOff val="25000"/>
                  </a:schemeClr>
                </a:solidFill>
                <a:latin typeface="Arial" pitchFamily="34" charset="0"/>
                <a:ea typeface="微软雅黑" pitchFamily="34" charset="-122"/>
                <a:cs typeface="Arial" pitchFamily="34" charset="0"/>
                <a:sym typeface="Calibri" pitchFamily="34" charset="0"/>
              </a:rPr>
              <a:t>Keep investing XX%+</a:t>
            </a:r>
            <a:r>
              <a:rPr lang="en-US" altLang="zh-CN" sz="1600" b="1" dirty="0">
                <a:solidFill>
                  <a:srgbClr val="C00000"/>
                </a:solidFill>
                <a:latin typeface="Arial" pitchFamily="34" charset="0"/>
                <a:ea typeface="微软雅黑" pitchFamily="34" charset="-122"/>
                <a:cs typeface="Arial" pitchFamily="34" charset="0"/>
                <a:sym typeface="Calibri" pitchFamily="34" charset="0"/>
              </a:rPr>
              <a:t> </a:t>
            </a:r>
            <a:r>
              <a:rPr lang="en-US" altLang="zh-CN" sz="1400" dirty="0">
                <a:solidFill>
                  <a:schemeClr val="tx1">
                    <a:lumMod val="75000"/>
                    <a:lumOff val="25000"/>
                  </a:schemeClr>
                </a:solidFill>
                <a:latin typeface="Arial" pitchFamily="34" charset="0"/>
                <a:ea typeface="微软雅黑" pitchFamily="34" charset="-122"/>
                <a:cs typeface="Arial" pitchFamily="34" charset="0"/>
                <a:sym typeface="Calibri" pitchFamily="34" charset="0"/>
              </a:rPr>
              <a:t>of annual revenue in R&amp;D, making Huawei more competitive, pushing the industry forward, and driving technological advances. </a:t>
            </a:r>
          </a:p>
        </p:txBody>
      </p:sp>
      <p:sp>
        <p:nvSpPr>
          <p:cNvPr id="49162" name="矩形 35"/>
          <p:cNvSpPr>
            <a:spLocks noChangeArrowheads="1"/>
          </p:cNvSpPr>
          <p:nvPr/>
        </p:nvSpPr>
        <p:spPr bwMode="auto">
          <a:xfrm>
            <a:off x="1831975" y="2571711"/>
            <a:ext cx="3181350" cy="800179"/>
          </a:xfrm>
          <a:prstGeom prst="rect">
            <a:avLst/>
          </a:prstGeom>
          <a:noFill/>
          <a:ln w="9525">
            <a:noFill/>
            <a:miter lim="800000"/>
            <a:headEnd/>
            <a:tailEnd/>
          </a:ln>
        </p:spPr>
        <p:txBody>
          <a:bodyPr lIns="91398" tIns="45700" rIns="91398" bIns="45700" anchor="ctr">
            <a:spAutoFit/>
          </a:bodyPr>
          <a:lstStyle/>
          <a:p>
            <a:pPr marL="182563" indent="-182563" fontAlgn="ctr">
              <a:buFont typeface="Arial" pitchFamily="34" charset="0"/>
              <a:buChar char="•"/>
            </a:pPr>
            <a:r>
              <a:rPr lang="en-US" altLang="zh-CN" sz="1400" noProof="1">
                <a:latin typeface="Arial" pitchFamily="34" charset="0"/>
              </a:rPr>
              <a:t>Over </a:t>
            </a:r>
            <a:r>
              <a:rPr lang="en-US" altLang="zh-CN" noProof="1">
                <a:latin typeface="Arial" pitchFamily="34" charset="0"/>
                <a:sym typeface="Calibri" pitchFamily="34" charset="0"/>
              </a:rPr>
              <a:t>CNY240 billion </a:t>
            </a:r>
            <a:r>
              <a:rPr lang="en-US" altLang="zh-CN" sz="1400" noProof="1">
                <a:latin typeface="Arial" pitchFamily="34" charset="0"/>
              </a:rPr>
              <a:t>invested in R&amp;D over the past decade (2006–2015)</a:t>
            </a:r>
          </a:p>
        </p:txBody>
      </p:sp>
      <p:sp>
        <p:nvSpPr>
          <p:cNvPr id="37" name="矩形 36"/>
          <p:cNvSpPr/>
          <p:nvPr/>
        </p:nvSpPr>
        <p:spPr>
          <a:xfrm>
            <a:off x="1831975" y="4137859"/>
            <a:ext cx="3163888" cy="553957"/>
          </a:xfrm>
          <a:prstGeom prst="rect">
            <a:avLst/>
          </a:prstGeom>
        </p:spPr>
        <p:txBody>
          <a:bodyPr lIns="91398" tIns="45700" rIns="91398" bIns="45700" anchor="ctr">
            <a:spAutoFit/>
          </a:bodyPr>
          <a:lstStyle/>
          <a:p>
            <a:pPr marL="180892" indent="-180892">
              <a:spcBef>
                <a:spcPts val="0"/>
              </a:spcBef>
              <a:buClr>
                <a:schemeClr val="tx1">
                  <a:lumMod val="50000"/>
                  <a:lumOff val="50000"/>
                </a:schemeClr>
              </a:buClr>
              <a:buSzPct val="70000"/>
              <a:buFont typeface="Wingdings" pitchFamily="2" charset="2"/>
              <a:buChar char="l"/>
              <a:defRPr/>
            </a:pPr>
            <a:r>
              <a:rPr lang="en-US" altLang="zh-CN" sz="1400" dirty="0">
                <a:solidFill>
                  <a:schemeClr val="tx1">
                    <a:lumMod val="75000"/>
                    <a:lumOff val="25000"/>
                  </a:schemeClr>
                </a:solidFill>
                <a:latin typeface="Arial" pitchFamily="34" charset="0"/>
                <a:ea typeface="微软雅黑" pitchFamily="34" charset="-122"/>
                <a:cs typeface="Arial" pitchFamily="34" charset="0"/>
                <a:sym typeface="Calibri" pitchFamily="34" charset="0"/>
              </a:rPr>
              <a:t>Annual R&amp;D investment for the future: </a:t>
            </a:r>
            <a:r>
              <a:rPr lang="en-US" altLang="zh-CN" sz="1600" b="1" dirty="0">
                <a:solidFill>
                  <a:srgbClr val="C00000"/>
                </a:solidFill>
                <a:latin typeface="Arial" pitchFamily="34" charset="0"/>
                <a:ea typeface="微软雅黑" pitchFamily="34" charset="-122"/>
                <a:cs typeface="Arial" pitchFamily="34" charset="0"/>
                <a:sym typeface="Calibri" pitchFamily="34" charset="0"/>
              </a:rPr>
              <a:t>US$10–20</a:t>
            </a:r>
            <a:r>
              <a:rPr lang="en-US" altLang="zh-CN" sz="1400" dirty="0">
                <a:solidFill>
                  <a:schemeClr val="tx1">
                    <a:lumMod val="75000"/>
                    <a:lumOff val="25000"/>
                  </a:schemeClr>
                </a:solidFill>
                <a:latin typeface="Arial" pitchFamily="34" charset="0"/>
                <a:ea typeface="微软雅黑" pitchFamily="34" charset="-122"/>
                <a:cs typeface="Arial" pitchFamily="34" charset="0"/>
                <a:sym typeface="Calibri" pitchFamily="34" charset="0"/>
              </a:rPr>
              <a:t> billion</a:t>
            </a:r>
          </a:p>
        </p:txBody>
      </p:sp>
      <p:sp>
        <p:nvSpPr>
          <p:cNvPr id="44" name="矩形 43"/>
          <p:cNvSpPr/>
          <p:nvPr/>
        </p:nvSpPr>
        <p:spPr>
          <a:xfrm>
            <a:off x="5259388" y="946150"/>
            <a:ext cx="6529387" cy="5500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buClr>
                <a:srgbClr val="CC9900"/>
              </a:buClr>
            </a:pPr>
            <a:endParaRPr lang="zh-CN" altLang="en-US">
              <a:solidFill>
                <a:srgbClr val="404040"/>
              </a:solidFill>
              <a:cs typeface="Arial" pitchFamily="34" charset="0"/>
            </a:endParaRPr>
          </a:p>
        </p:txBody>
      </p:sp>
      <p:sp>
        <p:nvSpPr>
          <p:cNvPr id="49165" name="Freeform 16"/>
          <p:cNvSpPr>
            <a:spLocks noEditPoints="1"/>
          </p:cNvSpPr>
          <p:nvPr/>
        </p:nvSpPr>
        <p:spPr bwMode="auto">
          <a:xfrm>
            <a:off x="635000" y="2686050"/>
            <a:ext cx="768350" cy="768350"/>
          </a:xfrm>
          <a:custGeom>
            <a:avLst/>
            <a:gdLst>
              <a:gd name="T0" fmla="*/ 2147483647 w 205"/>
              <a:gd name="T1" fmla="*/ 2147483647 h 205"/>
              <a:gd name="T2" fmla="*/ 2147483647 w 205"/>
              <a:gd name="T3" fmla="*/ 2147483647 h 205"/>
              <a:gd name="T4" fmla="*/ 2147483647 w 205"/>
              <a:gd name="T5" fmla="*/ 2147483647 h 205"/>
              <a:gd name="T6" fmla="*/ 2147483647 w 205"/>
              <a:gd name="T7" fmla="*/ 2147483647 h 205"/>
              <a:gd name="T8" fmla="*/ 2147483647 w 205"/>
              <a:gd name="T9" fmla="*/ 2147483647 h 205"/>
              <a:gd name="T10" fmla="*/ 2147483647 w 205"/>
              <a:gd name="T11" fmla="*/ 2147483647 h 205"/>
              <a:gd name="T12" fmla="*/ 2147483647 w 205"/>
              <a:gd name="T13" fmla="*/ 2147483647 h 205"/>
              <a:gd name="T14" fmla="*/ 2147483647 w 205"/>
              <a:gd name="T15" fmla="*/ 2147483647 h 205"/>
              <a:gd name="T16" fmla="*/ 2147483647 w 205"/>
              <a:gd name="T17" fmla="*/ 2147483647 h 205"/>
              <a:gd name="T18" fmla="*/ 2147483647 w 205"/>
              <a:gd name="T19" fmla="*/ 2147483647 h 205"/>
              <a:gd name="T20" fmla="*/ 2147483647 w 205"/>
              <a:gd name="T21" fmla="*/ 2147483647 h 205"/>
              <a:gd name="T22" fmla="*/ 2147483647 w 205"/>
              <a:gd name="T23" fmla="*/ 2147483647 h 205"/>
              <a:gd name="T24" fmla="*/ 2147483647 w 205"/>
              <a:gd name="T25" fmla="*/ 2147483647 h 205"/>
              <a:gd name="T26" fmla="*/ 2147483647 w 205"/>
              <a:gd name="T27" fmla="*/ 2147483647 h 205"/>
              <a:gd name="T28" fmla="*/ 2147483647 w 205"/>
              <a:gd name="T29" fmla="*/ 2147483647 h 205"/>
              <a:gd name="T30" fmla="*/ 2147483647 w 205"/>
              <a:gd name="T31" fmla="*/ 2147483647 h 205"/>
              <a:gd name="T32" fmla="*/ 2147483647 w 205"/>
              <a:gd name="T33" fmla="*/ 2147483647 h 205"/>
              <a:gd name="T34" fmla="*/ 2147483647 w 205"/>
              <a:gd name="T35" fmla="*/ 2147483647 h 205"/>
              <a:gd name="T36" fmla="*/ 2147483647 w 205"/>
              <a:gd name="T37" fmla="*/ 2147483647 h 205"/>
              <a:gd name="T38" fmla="*/ 2147483647 w 205"/>
              <a:gd name="T39" fmla="*/ 2147483647 h 205"/>
              <a:gd name="T40" fmla="*/ 2147483647 w 205"/>
              <a:gd name="T41" fmla="*/ 2147483647 h 205"/>
              <a:gd name="T42" fmla="*/ 2147483647 w 205"/>
              <a:gd name="T43" fmla="*/ 2147483647 h 205"/>
              <a:gd name="T44" fmla="*/ 2147483647 w 205"/>
              <a:gd name="T45" fmla="*/ 2147483647 h 205"/>
              <a:gd name="T46" fmla="*/ 2147483647 w 205"/>
              <a:gd name="T47" fmla="*/ 2147483647 h 205"/>
              <a:gd name="T48" fmla="*/ 2147483647 w 205"/>
              <a:gd name="T49" fmla="*/ 2147483647 h 205"/>
              <a:gd name="T50" fmla="*/ 2147483647 w 205"/>
              <a:gd name="T51" fmla="*/ 0 h 205"/>
              <a:gd name="T52" fmla="*/ 0 w 205"/>
              <a:gd name="T53" fmla="*/ 2147483647 h 205"/>
              <a:gd name="T54" fmla="*/ 0 w 205"/>
              <a:gd name="T55" fmla="*/ 2147483647 h 205"/>
              <a:gd name="T56" fmla="*/ 0 w 205"/>
              <a:gd name="T57" fmla="*/ 2147483647 h 205"/>
              <a:gd name="T58" fmla="*/ 2147483647 w 205"/>
              <a:gd name="T59" fmla="*/ 2147483647 h 205"/>
              <a:gd name="T60" fmla="*/ 2147483647 w 205"/>
              <a:gd name="T61" fmla="*/ 2147483647 h 205"/>
              <a:gd name="T62" fmla="*/ 2147483647 w 205"/>
              <a:gd name="T63" fmla="*/ 2147483647 h 205"/>
              <a:gd name="T64" fmla="*/ 2147483647 w 205"/>
              <a:gd name="T65" fmla="*/ 2147483647 h 205"/>
              <a:gd name="T66" fmla="*/ 2147483647 w 205"/>
              <a:gd name="T67" fmla="*/ 2147483647 h 205"/>
              <a:gd name="T68" fmla="*/ 2147483647 w 205"/>
              <a:gd name="T69" fmla="*/ 2147483647 h 205"/>
              <a:gd name="T70" fmla="*/ 2147483647 w 205"/>
              <a:gd name="T71" fmla="*/ 2147483647 h 205"/>
              <a:gd name="T72" fmla="*/ 2147483647 w 205"/>
              <a:gd name="T73" fmla="*/ 2147483647 h 205"/>
              <a:gd name="T74" fmla="*/ 2147483647 w 205"/>
              <a:gd name="T75" fmla="*/ 2147483647 h 205"/>
              <a:gd name="T76" fmla="*/ 2147483647 w 205"/>
              <a:gd name="T77" fmla="*/ 2147483647 h 205"/>
              <a:gd name="T78" fmla="*/ 2147483647 w 205"/>
              <a:gd name="T79" fmla="*/ 2147483647 h 205"/>
              <a:gd name="T80" fmla="*/ 2147483647 w 205"/>
              <a:gd name="T81" fmla="*/ 2147483647 h 205"/>
              <a:gd name="T82" fmla="*/ 2147483647 w 205"/>
              <a:gd name="T83" fmla="*/ 2147483647 h 205"/>
              <a:gd name="T84" fmla="*/ 2147483647 w 205"/>
              <a:gd name="T85" fmla="*/ 2147483647 h 205"/>
              <a:gd name="T86" fmla="*/ 2147483647 w 205"/>
              <a:gd name="T87" fmla="*/ 2147483647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5"/>
              <a:gd name="T133" fmla="*/ 0 h 205"/>
              <a:gd name="T134" fmla="*/ 205 w 205"/>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5" h="205">
                <a:moveTo>
                  <a:pt x="21" y="164"/>
                </a:moveTo>
                <a:cubicBezTo>
                  <a:pt x="68" y="95"/>
                  <a:pt x="68" y="95"/>
                  <a:pt x="68" y="95"/>
                </a:cubicBezTo>
                <a:cubicBezTo>
                  <a:pt x="71" y="91"/>
                  <a:pt x="76" y="90"/>
                  <a:pt x="80" y="93"/>
                </a:cubicBezTo>
                <a:cubicBezTo>
                  <a:pt x="81" y="93"/>
                  <a:pt x="81" y="94"/>
                  <a:pt x="82" y="95"/>
                </a:cubicBezTo>
                <a:cubicBezTo>
                  <a:pt x="91" y="108"/>
                  <a:pt x="91" y="108"/>
                  <a:pt x="91" y="108"/>
                </a:cubicBezTo>
                <a:cubicBezTo>
                  <a:pt x="122" y="61"/>
                  <a:pt x="122" y="61"/>
                  <a:pt x="122" y="61"/>
                </a:cubicBezTo>
                <a:cubicBezTo>
                  <a:pt x="125" y="57"/>
                  <a:pt x="130" y="56"/>
                  <a:pt x="134" y="59"/>
                </a:cubicBezTo>
                <a:cubicBezTo>
                  <a:pt x="135" y="59"/>
                  <a:pt x="135" y="60"/>
                  <a:pt x="136" y="61"/>
                </a:cubicBezTo>
                <a:cubicBezTo>
                  <a:pt x="145" y="75"/>
                  <a:pt x="145" y="75"/>
                  <a:pt x="145" y="75"/>
                </a:cubicBezTo>
                <a:cubicBezTo>
                  <a:pt x="182" y="21"/>
                  <a:pt x="182" y="21"/>
                  <a:pt x="182" y="21"/>
                </a:cubicBezTo>
                <a:cubicBezTo>
                  <a:pt x="184" y="17"/>
                  <a:pt x="190" y="16"/>
                  <a:pt x="193" y="19"/>
                </a:cubicBezTo>
                <a:cubicBezTo>
                  <a:pt x="196" y="20"/>
                  <a:pt x="197" y="23"/>
                  <a:pt x="197" y="26"/>
                </a:cubicBezTo>
                <a:cubicBezTo>
                  <a:pt x="197" y="169"/>
                  <a:pt x="197" y="169"/>
                  <a:pt x="197" y="169"/>
                </a:cubicBezTo>
                <a:cubicBezTo>
                  <a:pt x="197" y="174"/>
                  <a:pt x="193" y="177"/>
                  <a:pt x="189" y="177"/>
                </a:cubicBezTo>
                <a:cubicBezTo>
                  <a:pt x="188" y="177"/>
                  <a:pt x="188" y="177"/>
                  <a:pt x="188" y="177"/>
                </a:cubicBezTo>
                <a:cubicBezTo>
                  <a:pt x="28" y="177"/>
                  <a:pt x="28" y="177"/>
                  <a:pt x="28" y="177"/>
                </a:cubicBezTo>
                <a:cubicBezTo>
                  <a:pt x="23" y="177"/>
                  <a:pt x="20" y="174"/>
                  <a:pt x="20" y="169"/>
                </a:cubicBezTo>
                <a:cubicBezTo>
                  <a:pt x="20" y="167"/>
                  <a:pt x="20" y="165"/>
                  <a:pt x="21" y="164"/>
                </a:cubicBezTo>
                <a:close/>
                <a:moveTo>
                  <a:pt x="5" y="205"/>
                </a:moveTo>
                <a:cubicBezTo>
                  <a:pt x="5" y="205"/>
                  <a:pt x="5" y="205"/>
                  <a:pt x="5" y="205"/>
                </a:cubicBezTo>
                <a:cubicBezTo>
                  <a:pt x="201" y="205"/>
                  <a:pt x="201" y="205"/>
                  <a:pt x="201" y="205"/>
                </a:cubicBezTo>
                <a:cubicBezTo>
                  <a:pt x="203" y="205"/>
                  <a:pt x="205" y="203"/>
                  <a:pt x="205" y="200"/>
                </a:cubicBezTo>
                <a:cubicBezTo>
                  <a:pt x="205" y="198"/>
                  <a:pt x="203" y="196"/>
                  <a:pt x="201" y="196"/>
                </a:cubicBezTo>
                <a:cubicBezTo>
                  <a:pt x="9" y="196"/>
                  <a:pt x="9" y="196"/>
                  <a:pt x="9" y="196"/>
                </a:cubicBezTo>
                <a:cubicBezTo>
                  <a:pt x="9" y="5"/>
                  <a:pt x="9" y="5"/>
                  <a:pt x="9" y="5"/>
                </a:cubicBezTo>
                <a:cubicBezTo>
                  <a:pt x="9" y="2"/>
                  <a:pt x="7" y="0"/>
                  <a:pt x="5" y="0"/>
                </a:cubicBezTo>
                <a:cubicBezTo>
                  <a:pt x="2" y="0"/>
                  <a:pt x="0" y="2"/>
                  <a:pt x="0" y="5"/>
                </a:cubicBezTo>
                <a:cubicBezTo>
                  <a:pt x="0" y="200"/>
                  <a:pt x="0" y="200"/>
                  <a:pt x="0" y="200"/>
                </a:cubicBezTo>
                <a:cubicBezTo>
                  <a:pt x="0" y="200"/>
                  <a:pt x="0" y="200"/>
                  <a:pt x="0" y="200"/>
                </a:cubicBezTo>
                <a:cubicBezTo>
                  <a:pt x="0" y="203"/>
                  <a:pt x="2" y="205"/>
                  <a:pt x="5" y="205"/>
                </a:cubicBezTo>
                <a:cubicBezTo>
                  <a:pt x="5" y="205"/>
                  <a:pt x="5" y="205"/>
                  <a:pt x="5" y="205"/>
                </a:cubicBezTo>
                <a:close/>
                <a:moveTo>
                  <a:pt x="75" y="114"/>
                </a:moveTo>
                <a:cubicBezTo>
                  <a:pt x="75" y="114"/>
                  <a:pt x="75" y="114"/>
                  <a:pt x="75" y="114"/>
                </a:cubicBezTo>
                <a:cubicBezTo>
                  <a:pt x="43" y="161"/>
                  <a:pt x="43" y="161"/>
                  <a:pt x="43" y="161"/>
                </a:cubicBezTo>
                <a:cubicBezTo>
                  <a:pt x="181" y="161"/>
                  <a:pt x="181" y="161"/>
                  <a:pt x="181" y="161"/>
                </a:cubicBezTo>
                <a:cubicBezTo>
                  <a:pt x="181" y="52"/>
                  <a:pt x="181" y="52"/>
                  <a:pt x="181" y="52"/>
                </a:cubicBezTo>
                <a:cubicBezTo>
                  <a:pt x="152" y="94"/>
                  <a:pt x="152" y="94"/>
                  <a:pt x="152" y="94"/>
                </a:cubicBezTo>
                <a:cubicBezTo>
                  <a:pt x="152" y="95"/>
                  <a:pt x="151" y="96"/>
                  <a:pt x="150" y="96"/>
                </a:cubicBezTo>
                <a:cubicBezTo>
                  <a:pt x="146" y="99"/>
                  <a:pt x="141" y="98"/>
                  <a:pt x="139" y="94"/>
                </a:cubicBezTo>
                <a:cubicBezTo>
                  <a:pt x="129" y="80"/>
                  <a:pt x="129" y="80"/>
                  <a:pt x="129" y="80"/>
                </a:cubicBezTo>
                <a:cubicBezTo>
                  <a:pt x="97" y="126"/>
                  <a:pt x="97" y="126"/>
                  <a:pt x="97" y="126"/>
                </a:cubicBezTo>
                <a:cubicBezTo>
                  <a:pt x="97" y="127"/>
                  <a:pt x="96" y="128"/>
                  <a:pt x="95" y="129"/>
                </a:cubicBezTo>
                <a:cubicBezTo>
                  <a:pt x="92" y="131"/>
                  <a:pt x="86" y="130"/>
                  <a:pt x="84" y="126"/>
                </a:cubicBezTo>
                <a:cubicBezTo>
                  <a:pt x="75" y="114"/>
                  <a:pt x="75" y="114"/>
                  <a:pt x="75" y="114"/>
                </a:cubicBezTo>
                <a:close/>
              </a:path>
            </a:pathLst>
          </a:custGeom>
          <a:solidFill>
            <a:schemeClr val="bg1"/>
          </a:solidFill>
          <a:ln w="9525">
            <a:noFill/>
            <a:round/>
            <a:headEnd/>
            <a:tailEnd/>
          </a:ln>
        </p:spPr>
        <p:txBody>
          <a:bodyPr lIns="91398" tIns="45700" rIns="91398" bIns="45700"/>
          <a:lstStyle/>
          <a:p>
            <a:endParaRPr lang="en-US"/>
          </a:p>
        </p:txBody>
      </p:sp>
      <p:grpSp>
        <p:nvGrpSpPr>
          <p:cNvPr id="2" name="组合 1"/>
          <p:cNvGrpSpPr>
            <a:grpSpLocks/>
          </p:cNvGrpSpPr>
          <p:nvPr/>
        </p:nvGrpSpPr>
        <p:grpSpPr bwMode="auto">
          <a:xfrm>
            <a:off x="488950" y="1192213"/>
            <a:ext cx="885825" cy="885825"/>
            <a:chOff x="1133475" y="1409700"/>
            <a:chExt cx="885825" cy="885825"/>
          </a:xfrm>
        </p:grpSpPr>
        <p:sp>
          <p:nvSpPr>
            <p:cNvPr id="90" name="椭圆 89"/>
            <p:cNvSpPr/>
            <p:nvPr/>
          </p:nvSpPr>
          <p:spPr>
            <a:xfrm>
              <a:off x="1143000" y="140970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92" name="弧形 91"/>
            <p:cNvSpPr/>
            <p:nvPr/>
          </p:nvSpPr>
          <p:spPr>
            <a:xfrm>
              <a:off x="1133475" y="1414462"/>
              <a:ext cx="881063" cy="881063"/>
            </a:xfrm>
            <a:prstGeom prst="arc">
              <a:avLst>
                <a:gd name="adj1" fmla="val 16200000"/>
                <a:gd name="adj2" fmla="val 1852831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49215" name="矩形 92"/>
            <p:cNvSpPr>
              <a:spLocks noChangeArrowheads="1"/>
            </p:cNvSpPr>
            <p:nvPr/>
          </p:nvSpPr>
          <p:spPr bwMode="auto">
            <a:xfrm>
              <a:off x="1500188" y="1425575"/>
              <a:ext cx="370614" cy="230832"/>
            </a:xfrm>
            <a:prstGeom prst="rect">
              <a:avLst/>
            </a:prstGeom>
            <a:noFill/>
            <a:ln w="9525">
              <a:noFill/>
              <a:miter lim="800000"/>
              <a:headEnd/>
              <a:tailEnd/>
            </a:ln>
          </p:spPr>
          <p:txBody>
            <a:bodyPr wrap="none">
              <a:spAutoFit/>
            </a:bodyPr>
            <a:lstStyle/>
            <a:p>
              <a:pPr eaLnBrk="1" hangingPunct="1"/>
              <a:r>
                <a:rPr lang="en-US" altLang="zh-CN" sz="900">
                  <a:solidFill>
                    <a:srgbClr val="15B0E8"/>
                  </a:solidFill>
                  <a:latin typeface="Impact" pitchFamily="34" charset="0"/>
                  <a:ea typeface="微软雅黑" pitchFamily="34" charset="-122"/>
                  <a:cs typeface="Arial" pitchFamily="34" charset="0"/>
                  <a:sym typeface="Calibri" pitchFamily="34" charset="0"/>
                </a:rPr>
                <a:t>10%</a:t>
              </a:r>
              <a:endParaRPr lang="zh-CN" altLang="en-US" sz="900">
                <a:solidFill>
                  <a:srgbClr val="15B0E8"/>
                </a:solidFill>
                <a:ea typeface="微软雅黑" pitchFamily="34" charset="-122"/>
                <a:cs typeface="Arial" pitchFamily="34" charset="0"/>
              </a:endParaRPr>
            </a:p>
          </p:txBody>
        </p:sp>
      </p:grpSp>
      <p:sp>
        <p:nvSpPr>
          <p:cNvPr id="55" name="矩形 54"/>
          <p:cNvSpPr/>
          <p:nvPr/>
        </p:nvSpPr>
        <p:spPr>
          <a:xfrm>
            <a:off x="403225" y="5164138"/>
            <a:ext cx="1311275" cy="13112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endParaRPr lang="zh-CN" altLang="en-US">
              <a:solidFill>
                <a:srgbClr val="FFFFFF"/>
              </a:solidFill>
            </a:endParaRPr>
          </a:p>
        </p:txBody>
      </p:sp>
      <p:sp>
        <p:nvSpPr>
          <p:cNvPr id="49168" name="矩形 55"/>
          <p:cNvSpPr>
            <a:spLocks noChangeArrowheads="1"/>
          </p:cNvSpPr>
          <p:nvPr/>
        </p:nvSpPr>
        <p:spPr bwMode="auto">
          <a:xfrm>
            <a:off x="1831975" y="5051425"/>
            <a:ext cx="3163888" cy="1520825"/>
          </a:xfrm>
          <a:prstGeom prst="rect">
            <a:avLst/>
          </a:prstGeom>
          <a:noFill/>
          <a:ln w="9525">
            <a:noFill/>
            <a:miter lim="800000"/>
            <a:headEnd/>
            <a:tailEnd/>
          </a:ln>
        </p:spPr>
        <p:txBody>
          <a:bodyPr lIns="91398" tIns="45700" rIns="91398" bIns="45700" anchor="ctr">
            <a:spAutoFit/>
          </a:bodyPr>
          <a:lstStyle/>
          <a:p>
            <a:pPr marL="182563" indent="-182563" fontAlgn="ctr">
              <a:buFont typeface="Arial" pitchFamily="34" charset="0"/>
              <a:buChar char="•"/>
            </a:pPr>
            <a:r>
              <a:rPr lang="en-US" altLang="zh-CN" sz="2000" b="1" noProof="1">
                <a:latin typeface="Arial" pitchFamily="34" charset="0"/>
              </a:rPr>
              <a:t>50,377</a:t>
            </a:r>
            <a:r>
              <a:rPr lang="en-US" altLang="zh-CN" sz="1600" noProof="1">
                <a:latin typeface="Arial" pitchFamily="34" charset="0"/>
              </a:rPr>
              <a:t> patents</a:t>
            </a:r>
          </a:p>
          <a:p>
            <a:pPr marL="182563" indent="-182563" fontAlgn="ctr">
              <a:buFont typeface="Arial" pitchFamily="34" charset="0"/>
              <a:buChar char="•"/>
            </a:pPr>
            <a:r>
              <a:rPr lang="en-US" altLang="zh-CN" sz="1400" noProof="1">
                <a:latin typeface="Arial" pitchFamily="34" charset="0"/>
              </a:rPr>
              <a:t>A member of </a:t>
            </a:r>
            <a:r>
              <a:rPr lang="en-US" altLang="zh-CN" sz="1400" b="1" noProof="1">
                <a:latin typeface="Arial" pitchFamily="34" charset="0"/>
              </a:rPr>
              <a:t>300+ </a:t>
            </a:r>
            <a:r>
              <a:rPr lang="en-US" altLang="zh-CN" sz="1400" noProof="1">
                <a:latin typeface="Arial" pitchFamily="34" charset="0"/>
              </a:rPr>
              <a:t>standards organizations, industry alliances, and open source communities; </a:t>
            </a:r>
            <a:r>
              <a:rPr lang="en-US" altLang="zh-CN" sz="1400" b="1" noProof="1">
                <a:latin typeface="Arial" pitchFamily="34" charset="0"/>
              </a:rPr>
              <a:t>280+ </a:t>
            </a:r>
            <a:r>
              <a:rPr lang="en-US" altLang="zh-CN" sz="1400" noProof="1">
                <a:latin typeface="Arial" pitchFamily="34" charset="0"/>
              </a:rPr>
              <a:t>key positions in these organizations; </a:t>
            </a:r>
            <a:r>
              <a:rPr lang="en-US" altLang="zh-CN" sz="1400" b="1" noProof="1">
                <a:latin typeface="Arial" pitchFamily="34" charset="0"/>
              </a:rPr>
              <a:t>43,000+ </a:t>
            </a:r>
            <a:r>
              <a:rPr lang="en-US" altLang="zh-CN" sz="1400" noProof="1">
                <a:latin typeface="Arial" pitchFamily="34" charset="0"/>
              </a:rPr>
              <a:t>proposals</a:t>
            </a:r>
            <a:endParaRPr lang="en-GB" sz="1400" dirty="0"/>
          </a:p>
        </p:txBody>
      </p:sp>
      <p:sp>
        <p:nvSpPr>
          <p:cNvPr id="49169" name="Freeform 6"/>
          <p:cNvSpPr>
            <a:spLocks noEditPoints="1"/>
          </p:cNvSpPr>
          <p:nvPr/>
        </p:nvSpPr>
        <p:spPr bwMode="auto">
          <a:xfrm>
            <a:off x="608013" y="5410200"/>
            <a:ext cx="860425" cy="803275"/>
          </a:xfrm>
          <a:custGeom>
            <a:avLst/>
            <a:gdLst>
              <a:gd name="T0" fmla="*/ 2147483647 w 542"/>
              <a:gd name="T1" fmla="*/ 2147483647 h 506"/>
              <a:gd name="T2" fmla="*/ 2147483647 w 542"/>
              <a:gd name="T3" fmla="*/ 2147483647 h 506"/>
              <a:gd name="T4" fmla="*/ 2147483647 w 542"/>
              <a:gd name="T5" fmla="*/ 2147483647 h 506"/>
              <a:gd name="T6" fmla="*/ 2147483647 w 542"/>
              <a:gd name="T7" fmla="*/ 2147483647 h 506"/>
              <a:gd name="T8" fmla="*/ 2147483647 w 542"/>
              <a:gd name="T9" fmla="*/ 2147483647 h 506"/>
              <a:gd name="T10" fmla="*/ 2147483647 w 542"/>
              <a:gd name="T11" fmla="*/ 2147483647 h 506"/>
              <a:gd name="T12" fmla="*/ 2147483647 w 542"/>
              <a:gd name="T13" fmla="*/ 2147483647 h 506"/>
              <a:gd name="T14" fmla="*/ 2147483647 w 542"/>
              <a:gd name="T15" fmla="*/ 2147483647 h 506"/>
              <a:gd name="T16" fmla="*/ 2147483647 w 542"/>
              <a:gd name="T17" fmla="*/ 2147483647 h 506"/>
              <a:gd name="T18" fmla="*/ 2147483647 w 542"/>
              <a:gd name="T19" fmla="*/ 2147483647 h 506"/>
              <a:gd name="T20" fmla="*/ 2147483647 w 542"/>
              <a:gd name="T21" fmla="*/ 2147483647 h 506"/>
              <a:gd name="T22" fmla="*/ 2147483647 w 542"/>
              <a:gd name="T23" fmla="*/ 2147483647 h 506"/>
              <a:gd name="T24" fmla="*/ 2147483647 w 542"/>
              <a:gd name="T25" fmla="*/ 2147483647 h 506"/>
              <a:gd name="T26" fmla="*/ 2147483647 w 542"/>
              <a:gd name="T27" fmla="*/ 2147483647 h 506"/>
              <a:gd name="T28" fmla="*/ 2147483647 w 542"/>
              <a:gd name="T29" fmla="*/ 2147483647 h 506"/>
              <a:gd name="T30" fmla="*/ 2147483647 w 542"/>
              <a:gd name="T31" fmla="*/ 2147483647 h 506"/>
              <a:gd name="T32" fmla="*/ 2147483647 w 542"/>
              <a:gd name="T33" fmla="*/ 2147483647 h 506"/>
              <a:gd name="T34" fmla="*/ 2147483647 w 542"/>
              <a:gd name="T35" fmla="*/ 2147483647 h 506"/>
              <a:gd name="T36" fmla="*/ 2147483647 w 542"/>
              <a:gd name="T37" fmla="*/ 2147483647 h 506"/>
              <a:gd name="T38" fmla="*/ 2147483647 w 542"/>
              <a:gd name="T39" fmla="*/ 2147483647 h 506"/>
              <a:gd name="T40" fmla="*/ 2147483647 w 542"/>
              <a:gd name="T41" fmla="*/ 2147483647 h 506"/>
              <a:gd name="T42" fmla="*/ 2147483647 w 542"/>
              <a:gd name="T43" fmla="*/ 2147483647 h 506"/>
              <a:gd name="T44" fmla="*/ 2147483647 w 542"/>
              <a:gd name="T45" fmla="*/ 2147483647 h 506"/>
              <a:gd name="T46" fmla="*/ 2147483647 w 542"/>
              <a:gd name="T47" fmla="*/ 2147483647 h 506"/>
              <a:gd name="T48" fmla="*/ 2147483647 w 542"/>
              <a:gd name="T49" fmla="*/ 2147483647 h 506"/>
              <a:gd name="T50" fmla="*/ 2147483647 w 542"/>
              <a:gd name="T51" fmla="*/ 2147483647 h 506"/>
              <a:gd name="T52" fmla="*/ 2147483647 w 542"/>
              <a:gd name="T53" fmla="*/ 2147483647 h 506"/>
              <a:gd name="T54" fmla="*/ 2147483647 w 542"/>
              <a:gd name="T55" fmla="*/ 2147483647 h 506"/>
              <a:gd name="T56" fmla="*/ 2147483647 w 542"/>
              <a:gd name="T57" fmla="*/ 2147483647 h 506"/>
              <a:gd name="T58" fmla="*/ 2147483647 w 542"/>
              <a:gd name="T59" fmla="*/ 2147483647 h 506"/>
              <a:gd name="T60" fmla="*/ 2147483647 w 542"/>
              <a:gd name="T61" fmla="*/ 2147483647 h 506"/>
              <a:gd name="T62" fmla="*/ 2147483647 w 542"/>
              <a:gd name="T63" fmla="*/ 2147483647 h 506"/>
              <a:gd name="T64" fmla="*/ 2147483647 w 542"/>
              <a:gd name="T65" fmla="*/ 2147483647 h 506"/>
              <a:gd name="T66" fmla="*/ 2147483647 w 542"/>
              <a:gd name="T67" fmla="*/ 2147483647 h 506"/>
              <a:gd name="T68" fmla="*/ 2147483647 w 542"/>
              <a:gd name="T69" fmla="*/ 2147483647 h 506"/>
              <a:gd name="T70" fmla="*/ 2147483647 w 542"/>
              <a:gd name="T71" fmla="*/ 2147483647 h 506"/>
              <a:gd name="T72" fmla="*/ 2147483647 w 542"/>
              <a:gd name="T73" fmla="*/ 2147483647 h 506"/>
              <a:gd name="T74" fmla="*/ 2147483647 w 542"/>
              <a:gd name="T75" fmla="*/ 2147483647 h 506"/>
              <a:gd name="T76" fmla="*/ 2147483647 w 542"/>
              <a:gd name="T77" fmla="*/ 2147483647 h 506"/>
              <a:gd name="T78" fmla="*/ 2147483647 w 542"/>
              <a:gd name="T79" fmla="*/ 2147483647 h 506"/>
              <a:gd name="T80" fmla="*/ 2147483647 w 542"/>
              <a:gd name="T81" fmla="*/ 2147483647 h 506"/>
              <a:gd name="T82" fmla="*/ 2147483647 w 542"/>
              <a:gd name="T83" fmla="*/ 2147483647 h 506"/>
              <a:gd name="T84" fmla="*/ 2147483647 w 542"/>
              <a:gd name="T85" fmla="*/ 2147483647 h 506"/>
              <a:gd name="T86" fmla="*/ 2147483647 w 542"/>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2"/>
              <a:gd name="T133" fmla="*/ 0 h 506"/>
              <a:gd name="T134" fmla="*/ 542 w 542"/>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2" h="506">
                <a:moveTo>
                  <a:pt x="459" y="163"/>
                </a:moveTo>
                <a:cubicBezTo>
                  <a:pt x="453" y="161"/>
                  <a:pt x="446" y="158"/>
                  <a:pt x="440" y="156"/>
                </a:cubicBezTo>
                <a:cubicBezTo>
                  <a:pt x="441" y="149"/>
                  <a:pt x="442" y="142"/>
                  <a:pt x="443" y="135"/>
                </a:cubicBezTo>
                <a:cubicBezTo>
                  <a:pt x="450" y="80"/>
                  <a:pt x="438" y="37"/>
                  <a:pt x="408" y="19"/>
                </a:cubicBezTo>
                <a:cubicBezTo>
                  <a:pt x="407" y="18"/>
                  <a:pt x="407" y="18"/>
                  <a:pt x="407" y="18"/>
                </a:cubicBezTo>
                <a:cubicBezTo>
                  <a:pt x="376" y="0"/>
                  <a:pt x="332" y="12"/>
                  <a:pt x="287" y="45"/>
                </a:cubicBezTo>
                <a:cubicBezTo>
                  <a:pt x="282" y="49"/>
                  <a:pt x="277" y="54"/>
                  <a:pt x="271" y="58"/>
                </a:cubicBezTo>
                <a:cubicBezTo>
                  <a:pt x="266" y="54"/>
                  <a:pt x="260" y="49"/>
                  <a:pt x="255" y="45"/>
                </a:cubicBezTo>
                <a:cubicBezTo>
                  <a:pt x="211" y="12"/>
                  <a:pt x="168" y="0"/>
                  <a:pt x="137" y="18"/>
                </a:cubicBezTo>
                <a:cubicBezTo>
                  <a:pt x="136" y="18"/>
                  <a:pt x="136" y="18"/>
                  <a:pt x="136" y="18"/>
                </a:cubicBezTo>
                <a:cubicBezTo>
                  <a:pt x="104" y="36"/>
                  <a:pt x="93" y="80"/>
                  <a:pt x="100" y="135"/>
                </a:cubicBezTo>
                <a:cubicBezTo>
                  <a:pt x="100" y="142"/>
                  <a:pt x="101" y="149"/>
                  <a:pt x="103" y="156"/>
                </a:cubicBezTo>
                <a:cubicBezTo>
                  <a:pt x="96" y="158"/>
                  <a:pt x="90" y="161"/>
                  <a:pt x="83" y="163"/>
                </a:cubicBezTo>
                <a:cubicBezTo>
                  <a:pt x="32" y="185"/>
                  <a:pt x="0" y="217"/>
                  <a:pt x="0" y="253"/>
                </a:cubicBezTo>
                <a:cubicBezTo>
                  <a:pt x="0" y="289"/>
                  <a:pt x="32" y="321"/>
                  <a:pt x="83" y="343"/>
                </a:cubicBezTo>
                <a:cubicBezTo>
                  <a:pt x="90" y="345"/>
                  <a:pt x="96" y="348"/>
                  <a:pt x="103" y="350"/>
                </a:cubicBezTo>
                <a:cubicBezTo>
                  <a:pt x="101" y="357"/>
                  <a:pt x="100" y="364"/>
                  <a:pt x="100" y="371"/>
                </a:cubicBezTo>
                <a:cubicBezTo>
                  <a:pt x="93" y="426"/>
                  <a:pt x="104" y="470"/>
                  <a:pt x="136" y="488"/>
                </a:cubicBezTo>
                <a:cubicBezTo>
                  <a:pt x="167" y="506"/>
                  <a:pt x="210" y="494"/>
                  <a:pt x="255" y="460"/>
                </a:cubicBezTo>
                <a:cubicBezTo>
                  <a:pt x="260" y="456"/>
                  <a:pt x="266" y="452"/>
                  <a:pt x="271" y="448"/>
                </a:cubicBezTo>
                <a:cubicBezTo>
                  <a:pt x="277" y="452"/>
                  <a:pt x="282" y="456"/>
                  <a:pt x="287" y="460"/>
                </a:cubicBezTo>
                <a:cubicBezTo>
                  <a:pt x="332" y="494"/>
                  <a:pt x="376" y="506"/>
                  <a:pt x="407" y="488"/>
                </a:cubicBezTo>
                <a:cubicBezTo>
                  <a:pt x="407" y="488"/>
                  <a:pt x="407" y="488"/>
                  <a:pt x="407" y="488"/>
                </a:cubicBezTo>
                <a:cubicBezTo>
                  <a:pt x="438" y="470"/>
                  <a:pt x="450" y="426"/>
                  <a:pt x="443" y="371"/>
                </a:cubicBezTo>
                <a:cubicBezTo>
                  <a:pt x="442" y="364"/>
                  <a:pt x="441" y="357"/>
                  <a:pt x="440" y="350"/>
                </a:cubicBezTo>
                <a:cubicBezTo>
                  <a:pt x="446" y="348"/>
                  <a:pt x="453" y="345"/>
                  <a:pt x="459" y="343"/>
                </a:cubicBezTo>
                <a:cubicBezTo>
                  <a:pt x="511" y="321"/>
                  <a:pt x="542" y="289"/>
                  <a:pt x="542" y="253"/>
                </a:cubicBezTo>
                <a:cubicBezTo>
                  <a:pt x="542" y="217"/>
                  <a:pt x="511" y="185"/>
                  <a:pt x="459" y="163"/>
                </a:cubicBezTo>
                <a:close/>
                <a:moveTo>
                  <a:pt x="303" y="66"/>
                </a:moveTo>
                <a:cubicBezTo>
                  <a:pt x="303" y="66"/>
                  <a:pt x="303" y="66"/>
                  <a:pt x="303" y="66"/>
                </a:cubicBezTo>
                <a:cubicBezTo>
                  <a:pt x="339" y="39"/>
                  <a:pt x="373" y="28"/>
                  <a:pt x="394" y="40"/>
                </a:cubicBezTo>
                <a:cubicBezTo>
                  <a:pt x="394" y="41"/>
                  <a:pt x="394" y="41"/>
                  <a:pt x="394" y="41"/>
                </a:cubicBezTo>
                <a:cubicBezTo>
                  <a:pt x="416" y="53"/>
                  <a:pt x="423" y="87"/>
                  <a:pt x="417" y="132"/>
                </a:cubicBezTo>
                <a:cubicBezTo>
                  <a:pt x="417" y="137"/>
                  <a:pt x="416" y="143"/>
                  <a:pt x="415" y="148"/>
                </a:cubicBezTo>
                <a:cubicBezTo>
                  <a:pt x="392" y="142"/>
                  <a:pt x="367" y="137"/>
                  <a:pt x="340" y="134"/>
                </a:cubicBezTo>
                <a:cubicBezTo>
                  <a:pt x="324" y="112"/>
                  <a:pt x="307" y="93"/>
                  <a:pt x="291" y="76"/>
                </a:cubicBezTo>
                <a:cubicBezTo>
                  <a:pt x="294" y="73"/>
                  <a:pt x="299" y="69"/>
                  <a:pt x="303" y="66"/>
                </a:cubicBezTo>
                <a:close/>
                <a:moveTo>
                  <a:pt x="164" y="314"/>
                </a:moveTo>
                <a:cubicBezTo>
                  <a:pt x="164" y="314"/>
                  <a:pt x="164" y="314"/>
                  <a:pt x="164" y="314"/>
                </a:cubicBezTo>
                <a:cubicBezTo>
                  <a:pt x="164" y="315"/>
                  <a:pt x="164" y="315"/>
                  <a:pt x="164" y="315"/>
                </a:cubicBezTo>
                <a:cubicBezTo>
                  <a:pt x="170" y="325"/>
                  <a:pt x="176" y="334"/>
                  <a:pt x="182" y="344"/>
                </a:cubicBezTo>
                <a:cubicBezTo>
                  <a:pt x="165" y="341"/>
                  <a:pt x="148" y="337"/>
                  <a:pt x="133" y="333"/>
                </a:cubicBezTo>
                <a:cubicBezTo>
                  <a:pt x="137" y="317"/>
                  <a:pt x="142" y="301"/>
                  <a:pt x="148" y="285"/>
                </a:cubicBezTo>
                <a:cubicBezTo>
                  <a:pt x="153" y="294"/>
                  <a:pt x="159" y="304"/>
                  <a:pt x="164" y="314"/>
                </a:cubicBezTo>
                <a:close/>
                <a:moveTo>
                  <a:pt x="133" y="173"/>
                </a:moveTo>
                <a:cubicBezTo>
                  <a:pt x="133" y="173"/>
                  <a:pt x="133" y="173"/>
                  <a:pt x="133" y="173"/>
                </a:cubicBezTo>
                <a:cubicBezTo>
                  <a:pt x="148" y="169"/>
                  <a:pt x="165" y="165"/>
                  <a:pt x="182" y="162"/>
                </a:cubicBezTo>
                <a:cubicBezTo>
                  <a:pt x="176" y="172"/>
                  <a:pt x="170" y="181"/>
                  <a:pt x="164" y="191"/>
                </a:cubicBezTo>
                <a:cubicBezTo>
                  <a:pt x="159" y="201"/>
                  <a:pt x="153" y="211"/>
                  <a:pt x="148" y="221"/>
                </a:cubicBezTo>
                <a:cubicBezTo>
                  <a:pt x="142" y="205"/>
                  <a:pt x="137" y="188"/>
                  <a:pt x="133" y="173"/>
                </a:cubicBezTo>
                <a:close/>
                <a:moveTo>
                  <a:pt x="162" y="253"/>
                </a:moveTo>
                <a:cubicBezTo>
                  <a:pt x="162" y="253"/>
                  <a:pt x="162" y="253"/>
                  <a:pt x="162" y="253"/>
                </a:cubicBezTo>
                <a:cubicBezTo>
                  <a:pt x="169" y="237"/>
                  <a:pt x="177" y="221"/>
                  <a:pt x="187" y="204"/>
                </a:cubicBezTo>
                <a:cubicBezTo>
                  <a:pt x="196" y="188"/>
                  <a:pt x="206" y="173"/>
                  <a:pt x="216" y="158"/>
                </a:cubicBezTo>
                <a:cubicBezTo>
                  <a:pt x="234" y="156"/>
                  <a:pt x="252" y="155"/>
                  <a:pt x="271" y="155"/>
                </a:cubicBezTo>
                <a:cubicBezTo>
                  <a:pt x="290" y="155"/>
                  <a:pt x="309" y="156"/>
                  <a:pt x="326" y="158"/>
                </a:cubicBezTo>
                <a:cubicBezTo>
                  <a:pt x="336" y="173"/>
                  <a:pt x="346" y="188"/>
                  <a:pt x="356" y="204"/>
                </a:cubicBezTo>
                <a:cubicBezTo>
                  <a:pt x="356" y="205"/>
                  <a:pt x="356" y="205"/>
                  <a:pt x="356" y="205"/>
                </a:cubicBezTo>
                <a:cubicBezTo>
                  <a:pt x="365" y="221"/>
                  <a:pt x="374" y="237"/>
                  <a:pt x="381" y="253"/>
                </a:cubicBezTo>
                <a:cubicBezTo>
                  <a:pt x="373" y="269"/>
                  <a:pt x="365" y="285"/>
                  <a:pt x="356" y="302"/>
                </a:cubicBezTo>
                <a:cubicBezTo>
                  <a:pt x="355" y="302"/>
                  <a:pt x="355" y="302"/>
                  <a:pt x="355" y="302"/>
                </a:cubicBezTo>
                <a:cubicBezTo>
                  <a:pt x="346" y="318"/>
                  <a:pt x="336" y="334"/>
                  <a:pt x="326" y="348"/>
                </a:cubicBezTo>
                <a:cubicBezTo>
                  <a:pt x="309" y="349"/>
                  <a:pt x="290" y="351"/>
                  <a:pt x="271" y="351"/>
                </a:cubicBezTo>
                <a:cubicBezTo>
                  <a:pt x="252" y="351"/>
                  <a:pt x="234" y="349"/>
                  <a:pt x="216" y="348"/>
                </a:cubicBezTo>
                <a:cubicBezTo>
                  <a:pt x="206" y="333"/>
                  <a:pt x="196" y="318"/>
                  <a:pt x="187" y="302"/>
                </a:cubicBezTo>
                <a:cubicBezTo>
                  <a:pt x="186" y="301"/>
                  <a:pt x="186" y="301"/>
                  <a:pt x="186" y="301"/>
                </a:cubicBezTo>
                <a:cubicBezTo>
                  <a:pt x="177" y="285"/>
                  <a:pt x="169" y="269"/>
                  <a:pt x="162" y="253"/>
                </a:cubicBezTo>
                <a:close/>
                <a:moveTo>
                  <a:pt x="377" y="315"/>
                </a:moveTo>
                <a:cubicBezTo>
                  <a:pt x="377" y="315"/>
                  <a:pt x="377" y="315"/>
                  <a:pt x="377" y="315"/>
                </a:cubicBezTo>
                <a:cubicBezTo>
                  <a:pt x="378" y="315"/>
                  <a:pt x="378" y="315"/>
                  <a:pt x="378" y="315"/>
                </a:cubicBezTo>
                <a:cubicBezTo>
                  <a:pt x="384" y="305"/>
                  <a:pt x="389" y="294"/>
                  <a:pt x="394" y="285"/>
                </a:cubicBezTo>
                <a:cubicBezTo>
                  <a:pt x="401" y="301"/>
                  <a:pt x="406" y="317"/>
                  <a:pt x="409" y="333"/>
                </a:cubicBezTo>
                <a:cubicBezTo>
                  <a:pt x="394" y="337"/>
                  <a:pt x="378" y="341"/>
                  <a:pt x="360" y="344"/>
                </a:cubicBezTo>
                <a:cubicBezTo>
                  <a:pt x="366" y="335"/>
                  <a:pt x="372" y="325"/>
                  <a:pt x="377" y="315"/>
                </a:cubicBezTo>
                <a:close/>
                <a:moveTo>
                  <a:pt x="378" y="192"/>
                </a:moveTo>
                <a:cubicBezTo>
                  <a:pt x="378" y="192"/>
                  <a:pt x="378" y="192"/>
                  <a:pt x="378" y="192"/>
                </a:cubicBezTo>
                <a:cubicBezTo>
                  <a:pt x="378" y="191"/>
                  <a:pt x="378" y="191"/>
                  <a:pt x="378" y="191"/>
                </a:cubicBezTo>
                <a:cubicBezTo>
                  <a:pt x="372" y="181"/>
                  <a:pt x="366" y="172"/>
                  <a:pt x="360" y="162"/>
                </a:cubicBezTo>
                <a:cubicBezTo>
                  <a:pt x="378" y="165"/>
                  <a:pt x="394" y="169"/>
                  <a:pt x="409" y="173"/>
                </a:cubicBezTo>
                <a:cubicBezTo>
                  <a:pt x="406" y="188"/>
                  <a:pt x="401" y="205"/>
                  <a:pt x="394" y="221"/>
                </a:cubicBezTo>
                <a:cubicBezTo>
                  <a:pt x="389" y="212"/>
                  <a:pt x="384" y="202"/>
                  <a:pt x="378" y="192"/>
                </a:cubicBezTo>
                <a:close/>
                <a:moveTo>
                  <a:pt x="271" y="93"/>
                </a:moveTo>
                <a:cubicBezTo>
                  <a:pt x="271" y="93"/>
                  <a:pt x="271" y="93"/>
                  <a:pt x="271" y="93"/>
                </a:cubicBezTo>
                <a:cubicBezTo>
                  <a:pt x="283" y="104"/>
                  <a:pt x="294" y="117"/>
                  <a:pt x="305" y="131"/>
                </a:cubicBezTo>
                <a:cubicBezTo>
                  <a:pt x="294" y="130"/>
                  <a:pt x="283" y="130"/>
                  <a:pt x="271" y="130"/>
                </a:cubicBezTo>
                <a:cubicBezTo>
                  <a:pt x="260" y="130"/>
                  <a:pt x="248" y="130"/>
                  <a:pt x="237" y="131"/>
                </a:cubicBezTo>
                <a:cubicBezTo>
                  <a:pt x="249" y="117"/>
                  <a:pt x="260" y="104"/>
                  <a:pt x="271" y="93"/>
                </a:cubicBezTo>
                <a:close/>
                <a:moveTo>
                  <a:pt x="148" y="40"/>
                </a:moveTo>
                <a:cubicBezTo>
                  <a:pt x="148" y="40"/>
                  <a:pt x="148" y="40"/>
                  <a:pt x="148" y="40"/>
                </a:cubicBezTo>
                <a:cubicBezTo>
                  <a:pt x="149" y="40"/>
                  <a:pt x="149" y="40"/>
                  <a:pt x="149" y="40"/>
                </a:cubicBezTo>
                <a:cubicBezTo>
                  <a:pt x="171" y="28"/>
                  <a:pt x="204" y="39"/>
                  <a:pt x="240" y="66"/>
                </a:cubicBezTo>
                <a:cubicBezTo>
                  <a:pt x="244" y="69"/>
                  <a:pt x="248" y="73"/>
                  <a:pt x="252" y="76"/>
                </a:cubicBezTo>
                <a:cubicBezTo>
                  <a:pt x="235" y="93"/>
                  <a:pt x="218" y="112"/>
                  <a:pt x="202" y="134"/>
                </a:cubicBezTo>
                <a:cubicBezTo>
                  <a:pt x="175" y="137"/>
                  <a:pt x="150" y="142"/>
                  <a:pt x="127" y="148"/>
                </a:cubicBezTo>
                <a:cubicBezTo>
                  <a:pt x="126" y="143"/>
                  <a:pt x="126" y="137"/>
                  <a:pt x="125" y="132"/>
                </a:cubicBezTo>
                <a:cubicBezTo>
                  <a:pt x="120" y="87"/>
                  <a:pt x="127" y="53"/>
                  <a:pt x="148" y="40"/>
                </a:cubicBezTo>
                <a:close/>
                <a:moveTo>
                  <a:pt x="108" y="325"/>
                </a:moveTo>
                <a:cubicBezTo>
                  <a:pt x="108" y="325"/>
                  <a:pt x="108" y="325"/>
                  <a:pt x="108" y="325"/>
                </a:cubicBezTo>
                <a:cubicBezTo>
                  <a:pt x="103" y="323"/>
                  <a:pt x="98" y="321"/>
                  <a:pt x="94" y="319"/>
                </a:cubicBezTo>
                <a:cubicBezTo>
                  <a:pt x="52" y="301"/>
                  <a:pt x="26" y="278"/>
                  <a:pt x="26" y="253"/>
                </a:cubicBezTo>
                <a:cubicBezTo>
                  <a:pt x="26" y="228"/>
                  <a:pt x="52" y="205"/>
                  <a:pt x="94" y="187"/>
                </a:cubicBezTo>
                <a:cubicBezTo>
                  <a:pt x="98" y="185"/>
                  <a:pt x="104" y="183"/>
                  <a:pt x="108" y="181"/>
                </a:cubicBezTo>
                <a:cubicBezTo>
                  <a:pt x="115" y="204"/>
                  <a:pt x="123" y="228"/>
                  <a:pt x="134" y="253"/>
                </a:cubicBezTo>
                <a:cubicBezTo>
                  <a:pt x="123" y="278"/>
                  <a:pt x="115" y="302"/>
                  <a:pt x="108" y="325"/>
                </a:cubicBezTo>
                <a:close/>
                <a:moveTo>
                  <a:pt x="240" y="440"/>
                </a:moveTo>
                <a:cubicBezTo>
                  <a:pt x="240" y="440"/>
                  <a:pt x="240" y="440"/>
                  <a:pt x="240" y="440"/>
                </a:cubicBezTo>
                <a:cubicBezTo>
                  <a:pt x="204" y="467"/>
                  <a:pt x="170" y="478"/>
                  <a:pt x="148" y="466"/>
                </a:cubicBezTo>
                <a:cubicBezTo>
                  <a:pt x="127" y="453"/>
                  <a:pt x="120" y="419"/>
                  <a:pt x="125" y="374"/>
                </a:cubicBezTo>
                <a:cubicBezTo>
                  <a:pt x="126" y="369"/>
                  <a:pt x="126" y="363"/>
                  <a:pt x="127" y="358"/>
                </a:cubicBezTo>
                <a:cubicBezTo>
                  <a:pt x="150" y="364"/>
                  <a:pt x="175" y="369"/>
                  <a:pt x="202" y="372"/>
                </a:cubicBezTo>
                <a:cubicBezTo>
                  <a:pt x="218" y="394"/>
                  <a:pt x="235" y="414"/>
                  <a:pt x="252" y="430"/>
                </a:cubicBezTo>
                <a:cubicBezTo>
                  <a:pt x="248" y="433"/>
                  <a:pt x="244" y="437"/>
                  <a:pt x="240" y="440"/>
                </a:cubicBezTo>
                <a:close/>
                <a:moveTo>
                  <a:pt x="271" y="413"/>
                </a:moveTo>
                <a:cubicBezTo>
                  <a:pt x="271" y="413"/>
                  <a:pt x="271" y="413"/>
                  <a:pt x="271" y="413"/>
                </a:cubicBezTo>
                <a:cubicBezTo>
                  <a:pt x="260" y="402"/>
                  <a:pt x="249" y="389"/>
                  <a:pt x="237" y="375"/>
                </a:cubicBezTo>
                <a:cubicBezTo>
                  <a:pt x="248" y="376"/>
                  <a:pt x="260" y="376"/>
                  <a:pt x="271" y="376"/>
                </a:cubicBezTo>
                <a:cubicBezTo>
                  <a:pt x="283" y="376"/>
                  <a:pt x="294" y="376"/>
                  <a:pt x="305" y="375"/>
                </a:cubicBezTo>
                <a:cubicBezTo>
                  <a:pt x="294" y="389"/>
                  <a:pt x="283" y="402"/>
                  <a:pt x="271" y="413"/>
                </a:cubicBezTo>
                <a:close/>
                <a:moveTo>
                  <a:pt x="394" y="466"/>
                </a:moveTo>
                <a:cubicBezTo>
                  <a:pt x="394" y="466"/>
                  <a:pt x="394" y="466"/>
                  <a:pt x="394" y="466"/>
                </a:cubicBezTo>
                <a:cubicBezTo>
                  <a:pt x="373" y="478"/>
                  <a:pt x="339" y="467"/>
                  <a:pt x="303" y="440"/>
                </a:cubicBezTo>
                <a:cubicBezTo>
                  <a:pt x="299" y="437"/>
                  <a:pt x="294" y="433"/>
                  <a:pt x="291" y="430"/>
                </a:cubicBezTo>
                <a:cubicBezTo>
                  <a:pt x="307" y="414"/>
                  <a:pt x="324" y="394"/>
                  <a:pt x="340" y="372"/>
                </a:cubicBezTo>
                <a:cubicBezTo>
                  <a:pt x="367" y="369"/>
                  <a:pt x="392" y="364"/>
                  <a:pt x="415" y="358"/>
                </a:cubicBezTo>
                <a:cubicBezTo>
                  <a:pt x="416" y="363"/>
                  <a:pt x="417" y="369"/>
                  <a:pt x="417" y="374"/>
                </a:cubicBezTo>
                <a:cubicBezTo>
                  <a:pt x="423" y="419"/>
                  <a:pt x="416" y="453"/>
                  <a:pt x="394" y="466"/>
                </a:cubicBezTo>
                <a:close/>
                <a:moveTo>
                  <a:pt x="449" y="319"/>
                </a:moveTo>
                <a:cubicBezTo>
                  <a:pt x="449" y="319"/>
                  <a:pt x="449" y="319"/>
                  <a:pt x="449" y="319"/>
                </a:cubicBezTo>
                <a:cubicBezTo>
                  <a:pt x="444" y="321"/>
                  <a:pt x="439" y="323"/>
                  <a:pt x="434" y="325"/>
                </a:cubicBezTo>
                <a:cubicBezTo>
                  <a:pt x="428" y="302"/>
                  <a:pt x="420" y="278"/>
                  <a:pt x="409" y="253"/>
                </a:cubicBezTo>
                <a:cubicBezTo>
                  <a:pt x="420" y="228"/>
                  <a:pt x="428" y="204"/>
                  <a:pt x="434" y="181"/>
                </a:cubicBezTo>
                <a:cubicBezTo>
                  <a:pt x="439" y="183"/>
                  <a:pt x="444" y="185"/>
                  <a:pt x="449" y="187"/>
                </a:cubicBezTo>
                <a:cubicBezTo>
                  <a:pt x="491" y="205"/>
                  <a:pt x="517" y="228"/>
                  <a:pt x="517" y="253"/>
                </a:cubicBezTo>
                <a:cubicBezTo>
                  <a:pt x="517" y="278"/>
                  <a:pt x="491" y="301"/>
                  <a:pt x="449" y="319"/>
                </a:cubicBezTo>
                <a:close/>
              </a:path>
            </a:pathLst>
          </a:custGeom>
          <a:solidFill>
            <a:schemeClr val="bg1"/>
          </a:solidFill>
          <a:ln w="9525">
            <a:noFill/>
            <a:round/>
            <a:headEnd/>
            <a:tailEnd/>
          </a:ln>
        </p:spPr>
        <p:txBody>
          <a:bodyPr lIns="91398" tIns="45700" rIns="91398" bIns="45700"/>
          <a:lstStyle/>
          <a:p>
            <a:endParaRPr lang="en-US"/>
          </a:p>
        </p:txBody>
      </p:sp>
      <p:sp>
        <p:nvSpPr>
          <p:cNvPr id="49171" name="TextBox 6"/>
          <p:cNvSpPr txBox="1">
            <a:spLocks noChangeArrowheads="1"/>
          </p:cNvSpPr>
          <p:nvPr/>
        </p:nvSpPr>
        <p:spPr bwMode="auto">
          <a:xfrm>
            <a:off x="6007100" y="1320800"/>
            <a:ext cx="996950" cy="169863"/>
          </a:xfrm>
          <a:prstGeom prst="rect">
            <a:avLst/>
          </a:prstGeom>
          <a:noFill/>
          <a:ln w="9525">
            <a:noFill/>
            <a:miter lim="800000"/>
            <a:headEnd/>
            <a:tailEnd/>
          </a:ln>
        </p:spPr>
        <p:txBody>
          <a:bodyPr lIns="0" tIns="0" rIns="0" bIns="0">
            <a:spAutoFit/>
          </a:bodyPr>
          <a:lstStyle/>
          <a:p>
            <a:pPr fontAlgn="ctr">
              <a:buSzPct val="100000"/>
            </a:pPr>
            <a:r>
              <a:rPr lang="en-US" altLang="zh-CN" sz="1100">
                <a:solidFill>
                  <a:srgbClr val="000000"/>
                </a:solidFill>
                <a:latin typeface="Arial" pitchFamily="34" charset="0"/>
                <a:ea typeface="微软雅黑" pitchFamily="34" charset="-122"/>
                <a:cs typeface="Arial" pitchFamily="34" charset="0"/>
                <a:sym typeface="Calibri" pitchFamily="34" charset="0"/>
              </a:rPr>
              <a:t>USD Billion</a:t>
            </a:r>
            <a:endParaRPr lang="zh-CN" altLang="en-US" sz="1100">
              <a:solidFill>
                <a:srgbClr val="000000"/>
              </a:solidFill>
              <a:latin typeface="Arial" pitchFamily="34" charset="0"/>
              <a:ea typeface="微软雅黑" pitchFamily="34" charset="-122"/>
              <a:cs typeface="Arial" pitchFamily="34" charset="0"/>
              <a:sym typeface="Calibri" pitchFamily="34" charset="0"/>
            </a:endParaRPr>
          </a:p>
        </p:txBody>
      </p:sp>
      <p:sp>
        <p:nvSpPr>
          <p:cNvPr id="59" name="圆角矩形 2"/>
          <p:cNvSpPr>
            <a:spLocks noChangeArrowheads="1"/>
          </p:cNvSpPr>
          <p:nvPr/>
        </p:nvSpPr>
        <p:spPr bwMode="auto">
          <a:xfrm>
            <a:off x="9074150" y="3798888"/>
            <a:ext cx="217488" cy="1785937"/>
          </a:xfrm>
          <a:prstGeom prst="roundRect">
            <a:avLst>
              <a:gd name="adj" fmla="val 50000"/>
            </a:avLst>
          </a:prstGeom>
          <a:solidFill>
            <a:schemeClr val="bg1">
              <a:lumMod val="75000"/>
            </a:schemeClr>
          </a:solidFill>
          <a:ln>
            <a:noFill/>
          </a:ln>
          <a:effec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0" name="圆角矩形 59"/>
          <p:cNvSpPr/>
          <p:nvPr/>
        </p:nvSpPr>
        <p:spPr bwMode="auto">
          <a:xfrm>
            <a:off x="8472488" y="3963988"/>
            <a:ext cx="215900" cy="1620837"/>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1" name="圆角矩形 60"/>
          <p:cNvSpPr/>
          <p:nvPr/>
        </p:nvSpPr>
        <p:spPr bwMode="auto">
          <a:xfrm>
            <a:off x="7869238" y="4305300"/>
            <a:ext cx="217487" cy="1279525"/>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2" name="圆角矩形 61"/>
          <p:cNvSpPr/>
          <p:nvPr/>
        </p:nvSpPr>
        <p:spPr bwMode="auto">
          <a:xfrm>
            <a:off x="7267575" y="4625975"/>
            <a:ext cx="215900" cy="958850"/>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3" name="圆角矩形 62"/>
          <p:cNvSpPr/>
          <p:nvPr/>
        </p:nvSpPr>
        <p:spPr bwMode="auto">
          <a:xfrm>
            <a:off x="6664325" y="4808538"/>
            <a:ext cx="217488" cy="776287"/>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4" name="圆角矩形 63"/>
          <p:cNvSpPr/>
          <p:nvPr/>
        </p:nvSpPr>
        <p:spPr bwMode="auto">
          <a:xfrm>
            <a:off x="6062663" y="4987925"/>
            <a:ext cx="215900" cy="596900"/>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65" name="圆角矩形 64"/>
          <p:cNvSpPr/>
          <p:nvPr/>
        </p:nvSpPr>
        <p:spPr bwMode="auto">
          <a:xfrm>
            <a:off x="5489575" y="5105400"/>
            <a:ext cx="217488" cy="479425"/>
          </a:xfrm>
          <a:prstGeom prst="roundRect">
            <a:avLst>
              <a:gd name="adj" fmla="val 50000"/>
            </a:avLst>
          </a:prstGeom>
          <a:solidFill>
            <a:schemeClr val="bg1">
              <a:lumMod val="75000"/>
            </a:schemeClr>
          </a:solidFill>
          <a:ln>
            <a:noFill/>
          </a:ln>
          <a:effectLst/>
          <a:ex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49179" name="矩形 22"/>
          <p:cNvSpPr>
            <a:spLocks noChangeArrowheads="1"/>
          </p:cNvSpPr>
          <p:nvPr/>
        </p:nvSpPr>
        <p:spPr bwMode="auto">
          <a:xfrm>
            <a:off x="5326063" y="4856163"/>
            <a:ext cx="584200" cy="338137"/>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1.16</a:t>
            </a:r>
            <a:endParaRPr lang="zh-CN" altLang="en-US" sz="1600">
              <a:solidFill>
                <a:srgbClr val="000000"/>
              </a:solidFill>
              <a:latin typeface="Arial" pitchFamily="34" charset="0"/>
              <a:cs typeface="Arial" pitchFamily="34" charset="0"/>
            </a:endParaRPr>
          </a:p>
        </p:txBody>
      </p:sp>
      <p:sp>
        <p:nvSpPr>
          <p:cNvPr id="49180" name="矩形 23"/>
          <p:cNvSpPr>
            <a:spLocks noChangeArrowheads="1"/>
          </p:cNvSpPr>
          <p:nvPr/>
        </p:nvSpPr>
        <p:spPr bwMode="auto">
          <a:xfrm>
            <a:off x="5921375" y="4738688"/>
            <a:ext cx="584200" cy="338137"/>
          </a:xfrm>
          <a:prstGeom prst="rect">
            <a:avLst/>
          </a:prstGeom>
          <a:noFill/>
          <a:ln w="9525">
            <a:noFill/>
            <a:miter lim="800000"/>
            <a:headEnd/>
            <a:tailEnd/>
          </a:ln>
        </p:spPr>
        <p:txBody>
          <a:bodyPr wrap="none" lIns="91398" tIns="45700" rIns="91398" bIns="45700">
            <a:spAutoFit/>
          </a:bodyPr>
          <a:lstStyle/>
          <a:p>
            <a:r>
              <a:rPr lang="en-US" altLang="en-US" sz="1600">
                <a:solidFill>
                  <a:srgbClr val="000000"/>
                </a:solidFill>
                <a:latin typeface="Arial" pitchFamily="34" charset="0"/>
                <a:cs typeface="Arial" pitchFamily="34" charset="0"/>
              </a:rPr>
              <a:t>1.64</a:t>
            </a:r>
            <a:endParaRPr lang="zh-CN" altLang="en-US" sz="1600">
              <a:solidFill>
                <a:srgbClr val="000000"/>
              </a:solidFill>
              <a:latin typeface="Arial" pitchFamily="34" charset="0"/>
              <a:cs typeface="Arial" pitchFamily="34" charset="0"/>
            </a:endParaRPr>
          </a:p>
        </p:txBody>
      </p:sp>
      <p:sp>
        <p:nvSpPr>
          <p:cNvPr id="49181" name="矩形 25"/>
          <p:cNvSpPr>
            <a:spLocks noChangeArrowheads="1"/>
          </p:cNvSpPr>
          <p:nvPr/>
        </p:nvSpPr>
        <p:spPr bwMode="auto">
          <a:xfrm>
            <a:off x="6524625" y="4535488"/>
            <a:ext cx="527050" cy="338137"/>
          </a:xfrm>
          <a:prstGeom prst="rect">
            <a:avLst/>
          </a:prstGeom>
          <a:noFill/>
          <a:ln w="9525">
            <a:noFill/>
            <a:miter lim="800000"/>
            <a:headEnd/>
            <a:tailEnd/>
          </a:ln>
        </p:spPr>
        <p:txBody>
          <a:bodyPr wrap="none" lIns="91398" tIns="45700" rIns="91398" bIns="45700">
            <a:spAutoFit/>
          </a:bodyPr>
          <a:lstStyle/>
          <a:p>
            <a:r>
              <a:rPr lang="en-US" altLang="en-US" sz="1600">
                <a:solidFill>
                  <a:srgbClr val="000000"/>
                </a:solidFill>
                <a:latin typeface="Arial" pitchFamily="34" charset="0"/>
                <a:cs typeface="Arial" pitchFamily="34" charset="0"/>
              </a:rPr>
              <a:t>2. 1</a:t>
            </a:r>
            <a:endParaRPr lang="zh-CN" altLang="en-US" sz="1600">
              <a:solidFill>
                <a:srgbClr val="000000"/>
              </a:solidFill>
              <a:latin typeface="Arial" pitchFamily="34" charset="0"/>
              <a:cs typeface="Arial" pitchFamily="34" charset="0"/>
            </a:endParaRPr>
          </a:p>
        </p:txBody>
      </p:sp>
      <p:sp>
        <p:nvSpPr>
          <p:cNvPr id="49182" name="矩形 26"/>
          <p:cNvSpPr>
            <a:spLocks noChangeArrowheads="1"/>
          </p:cNvSpPr>
          <p:nvPr/>
        </p:nvSpPr>
        <p:spPr bwMode="auto">
          <a:xfrm>
            <a:off x="7129463" y="4367213"/>
            <a:ext cx="641350" cy="338137"/>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2. 67</a:t>
            </a:r>
            <a:endParaRPr lang="zh-CN" altLang="en-US" sz="1600">
              <a:solidFill>
                <a:srgbClr val="000000"/>
              </a:solidFill>
              <a:latin typeface="Arial" pitchFamily="34" charset="0"/>
              <a:cs typeface="Arial" pitchFamily="34" charset="0"/>
            </a:endParaRPr>
          </a:p>
        </p:txBody>
      </p:sp>
      <p:sp>
        <p:nvSpPr>
          <p:cNvPr id="49183" name="矩形 27"/>
          <p:cNvSpPr>
            <a:spLocks noChangeArrowheads="1"/>
          </p:cNvSpPr>
          <p:nvPr/>
        </p:nvSpPr>
        <p:spPr bwMode="auto">
          <a:xfrm>
            <a:off x="7718425" y="4032250"/>
            <a:ext cx="584200" cy="338138"/>
          </a:xfrm>
          <a:prstGeom prst="rect">
            <a:avLst/>
          </a:prstGeom>
          <a:noFill/>
          <a:ln w="9525">
            <a:noFill/>
            <a:miter lim="800000"/>
            <a:headEnd/>
            <a:tailEnd/>
          </a:ln>
        </p:spPr>
        <p:txBody>
          <a:bodyPr wrap="none" lIns="91398" tIns="45700" rIns="91398" bIns="45700">
            <a:spAutoFit/>
          </a:bodyPr>
          <a:lstStyle/>
          <a:p>
            <a:r>
              <a:rPr lang="en-US" altLang="en-US" sz="1600">
                <a:solidFill>
                  <a:srgbClr val="000000"/>
                </a:solidFill>
                <a:latin typeface="Arial" pitchFamily="34" charset="0"/>
                <a:cs typeface="Arial" pitchFamily="34" charset="0"/>
              </a:rPr>
              <a:t>3.74</a:t>
            </a:r>
            <a:endParaRPr lang="zh-CN" altLang="en-US" sz="1600">
              <a:solidFill>
                <a:srgbClr val="000000"/>
              </a:solidFill>
              <a:latin typeface="Arial" pitchFamily="34" charset="0"/>
              <a:cs typeface="Arial" pitchFamily="34" charset="0"/>
            </a:endParaRPr>
          </a:p>
        </p:txBody>
      </p:sp>
      <p:sp>
        <p:nvSpPr>
          <p:cNvPr id="49184" name="矩形 28"/>
          <p:cNvSpPr>
            <a:spLocks noChangeArrowheads="1"/>
          </p:cNvSpPr>
          <p:nvPr/>
        </p:nvSpPr>
        <p:spPr bwMode="auto">
          <a:xfrm>
            <a:off x="8323263" y="3683000"/>
            <a:ext cx="641350" cy="338138"/>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4. 77</a:t>
            </a:r>
            <a:endParaRPr lang="zh-CN" altLang="en-US" sz="1600">
              <a:solidFill>
                <a:srgbClr val="000000"/>
              </a:solidFill>
              <a:latin typeface="Arial" pitchFamily="34" charset="0"/>
              <a:cs typeface="Arial" pitchFamily="34" charset="0"/>
            </a:endParaRPr>
          </a:p>
        </p:txBody>
      </p:sp>
      <p:sp>
        <p:nvSpPr>
          <p:cNvPr id="49185" name="矩形 29"/>
          <p:cNvSpPr>
            <a:spLocks noChangeArrowheads="1"/>
          </p:cNvSpPr>
          <p:nvPr/>
        </p:nvSpPr>
        <p:spPr bwMode="auto">
          <a:xfrm>
            <a:off x="8936038" y="3498850"/>
            <a:ext cx="641350" cy="338138"/>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5. 20</a:t>
            </a:r>
            <a:endParaRPr lang="zh-CN" altLang="en-US" sz="1600">
              <a:solidFill>
                <a:srgbClr val="000000"/>
              </a:solidFill>
              <a:latin typeface="Arial" pitchFamily="34" charset="0"/>
              <a:cs typeface="Arial" pitchFamily="34" charset="0"/>
            </a:endParaRPr>
          </a:p>
        </p:txBody>
      </p:sp>
      <p:sp>
        <p:nvSpPr>
          <p:cNvPr id="49186" name="矩形 33"/>
          <p:cNvSpPr>
            <a:spLocks noChangeArrowheads="1"/>
          </p:cNvSpPr>
          <p:nvPr/>
        </p:nvSpPr>
        <p:spPr bwMode="auto">
          <a:xfrm>
            <a:off x="540702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2007</a:t>
            </a:r>
            <a:endParaRPr lang="zh-CN" altLang="en-US" sz="1100">
              <a:solidFill>
                <a:srgbClr val="404040"/>
              </a:solidFill>
              <a:latin typeface="Arial" pitchFamily="34" charset="0"/>
              <a:cs typeface="Arial" pitchFamily="34" charset="0"/>
            </a:endParaRPr>
          </a:p>
        </p:txBody>
      </p:sp>
      <p:sp>
        <p:nvSpPr>
          <p:cNvPr id="49187" name="矩形 34"/>
          <p:cNvSpPr>
            <a:spLocks noChangeArrowheads="1"/>
          </p:cNvSpPr>
          <p:nvPr/>
        </p:nvSpPr>
        <p:spPr bwMode="auto">
          <a:xfrm>
            <a:off x="601027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2008</a:t>
            </a:r>
            <a:endParaRPr lang="zh-CN" altLang="en-US" sz="1100">
              <a:solidFill>
                <a:srgbClr val="404040"/>
              </a:solidFill>
              <a:latin typeface="Arial" pitchFamily="34" charset="0"/>
              <a:cs typeface="Arial" pitchFamily="34" charset="0"/>
            </a:endParaRPr>
          </a:p>
        </p:txBody>
      </p:sp>
      <p:sp>
        <p:nvSpPr>
          <p:cNvPr id="49188" name="矩形 35"/>
          <p:cNvSpPr>
            <a:spLocks noChangeArrowheads="1"/>
          </p:cNvSpPr>
          <p:nvPr/>
        </p:nvSpPr>
        <p:spPr bwMode="auto">
          <a:xfrm>
            <a:off x="661352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2009</a:t>
            </a:r>
            <a:endParaRPr lang="zh-CN" altLang="en-US" sz="1100">
              <a:solidFill>
                <a:srgbClr val="404040"/>
              </a:solidFill>
              <a:latin typeface="Arial" pitchFamily="34" charset="0"/>
              <a:cs typeface="Arial" pitchFamily="34" charset="0"/>
            </a:endParaRPr>
          </a:p>
        </p:txBody>
      </p:sp>
      <p:sp>
        <p:nvSpPr>
          <p:cNvPr id="49189" name="矩形 36"/>
          <p:cNvSpPr>
            <a:spLocks noChangeArrowheads="1"/>
          </p:cNvSpPr>
          <p:nvPr/>
        </p:nvSpPr>
        <p:spPr bwMode="auto">
          <a:xfrm>
            <a:off x="721677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2010</a:t>
            </a:r>
            <a:endParaRPr lang="zh-CN" altLang="en-US" sz="1100">
              <a:solidFill>
                <a:srgbClr val="404040"/>
              </a:solidFill>
              <a:latin typeface="Arial" pitchFamily="34" charset="0"/>
              <a:cs typeface="Arial" pitchFamily="34" charset="0"/>
            </a:endParaRPr>
          </a:p>
        </p:txBody>
      </p:sp>
      <p:sp>
        <p:nvSpPr>
          <p:cNvPr id="49190" name="矩形 37"/>
          <p:cNvSpPr>
            <a:spLocks noChangeArrowheads="1"/>
          </p:cNvSpPr>
          <p:nvPr/>
        </p:nvSpPr>
        <p:spPr bwMode="auto">
          <a:xfrm>
            <a:off x="782002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2011</a:t>
            </a:r>
            <a:endParaRPr lang="zh-CN" altLang="en-US" sz="1100">
              <a:solidFill>
                <a:srgbClr val="404040"/>
              </a:solidFill>
              <a:latin typeface="Arial" pitchFamily="34" charset="0"/>
              <a:cs typeface="Arial" pitchFamily="34" charset="0"/>
            </a:endParaRPr>
          </a:p>
        </p:txBody>
      </p:sp>
      <p:sp>
        <p:nvSpPr>
          <p:cNvPr id="49191" name="矩形 38"/>
          <p:cNvSpPr>
            <a:spLocks noChangeArrowheads="1"/>
          </p:cNvSpPr>
          <p:nvPr/>
        </p:nvSpPr>
        <p:spPr bwMode="auto">
          <a:xfrm>
            <a:off x="841692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2012</a:t>
            </a:r>
            <a:endParaRPr lang="zh-CN" altLang="en-US" sz="1100">
              <a:solidFill>
                <a:srgbClr val="404040"/>
              </a:solidFill>
              <a:latin typeface="Arial" pitchFamily="34" charset="0"/>
              <a:cs typeface="Arial" pitchFamily="34" charset="0"/>
            </a:endParaRPr>
          </a:p>
        </p:txBody>
      </p:sp>
      <p:sp>
        <p:nvSpPr>
          <p:cNvPr id="49192" name="矩形 39"/>
          <p:cNvSpPr>
            <a:spLocks noChangeArrowheads="1"/>
          </p:cNvSpPr>
          <p:nvPr/>
        </p:nvSpPr>
        <p:spPr bwMode="auto">
          <a:xfrm>
            <a:off x="9020175"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2013</a:t>
            </a:r>
            <a:endParaRPr lang="zh-CN" altLang="en-US" sz="1100">
              <a:solidFill>
                <a:srgbClr val="404040"/>
              </a:solidFill>
              <a:latin typeface="Arial" pitchFamily="34" charset="0"/>
              <a:cs typeface="Arial" pitchFamily="34" charset="0"/>
            </a:endParaRPr>
          </a:p>
        </p:txBody>
      </p:sp>
      <p:cxnSp>
        <p:nvCxnSpPr>
          <p:cNvPr id="80" name="直接连接符 79"/>
          <p:cNvCxnSpPr/>
          <p:nvPr/>
        </p:nvCxnSpPr>
        <p:spPr bwMode="auto">
          <a:xfrm>
            <a:off x="5326063" y="5538788"/>
            <a:ext cx="5761037" cy="46037"/>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ext uri="{AF507438-7753-43E0-B8FC-AC1667EBCBE1}"/>
          </a:extLst>
        </p:spPr>
      </p:cxnSp>
      <p:sp>
        <p:nvSpPr>
          <p:cNvPr id="29738" name="圆角矩形 2"/>
          <p:cNvSpPr>
            <a:spLocks noChangeArrowheads="1"/>
          </p:cNvSpPr>
          <p:nvPr/>
        </p:nvSpPr>
        <p:spPr bwMode="auto">
          <a:xfrm>
            <a:off x="10353675" y="2801938"/>
            <a:ext cx="215900" cy="2778125"/>
          </a:xfrm>
          <a:prstGeom prst="roundRect">
            <a:avLst>
              <a:gd name="adj" fmla="val 50000"/>
            </a:avLst>
          </a:prstGeom>
          <a:solidFill>
            <a:schemeClr val="bg1">
              <a:lumMod val="75000"/>
            </a:schemeClr>
          </a:solidFill>
          <a:ln w="9525">
            <a:noFill/>
            <a:round/>
            <a:headEnd/>
            <a:tailEnd/>
          </a:ln>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49195" name="矩形 29"/>
          <p:cNvSpPr>
            <a:spLocks noChangeArrowheads="1"/>
          </p:cNvSpPr>
          <p:nvPr/>
        </p:nvSpPr>
        <p:spPr bwMode="auto">
          <a:xfrm>
            <a:off x="10226675" y="2530475"/>
            <a:ext cx="584200" cy="338138"/>
          </a:xfrm>
          <a:prstGeom prst="rect">
            <a:avLst/>
          </a:prstGeom>
          <a:noFill/>
          <a:ln w="9525">
            <a:noFill/>
            <a:miter lim="800000"/>
            <a:headEnd/>
            <a:tailEnd/>
          </a:ln>
        </p:spPr>
        <p:txBody>
          <a:bodyPr wrap="none" lIns="91398" tIns="45700" rIns="91398" bIns="45700">
            <a:spAutoFit/>
          </a:bodyPr>
          <a:lstStyle/>
          <a:p>
            <a:r>
              <a:rPr lang="en-US" altLang="en-US" sz="1600">
                <a:solidFill>
                  <a:srgbClr val="000000"/>
                </a:solidFill>
                <a:latin typeface="Arial" pitchFamily="34" charset="0"/>
                <a:cs typeface="Arial" pitchFamily="34" charset="0"/>
              </a:rPr>
              <a:t>9.25</a:t>
            </a:r>
            <a:endParaRPr lang="zh-CN" altLang="en-US" sz="1600">
              <a:solidFill>
                <a:srgbClr val="000000"/>
              </a:solidFill>
              <a:latin typeface="Arial" pitchFamily="34" charset="0"/>
              <a:cs typeface="Arial" pitchFamily="34" charset="0"/>
            </a:endParaRPr>
          </a:p>
        </p:txBody>
      </p:sp>
      <p:sp>
        <p:nvSpPr>
          <p:cNvPr id="83" name="圆角矩形 2"/>
          <p:cNvSpPr>
            <a:spLocks noChangeArrowheads="1"/>
          </p:cNvSpPr>
          <p:nvPr/>
        </p:nvSpPr>
        <p:spPr bwMode="auto">
          <a:xfrm>
            <a:off x="9686925" y="3443288"/>
            <a:ext cx="217488" cy="2141537"/>
          </a:xfrm>
          <a:prstGeom prst="roundRect">
            <a:avLst>
              <a:gd name="adj" fmla="val 50000"/>
            </a:avLst>
          </a:prstGeom>
          <a:solidFill>
            <a:schemeClr val="bg1">
              <a:lumMod val="75000"/>
            </a:schemeClr>
          </a:solidFill>
          <a:ln>
            <a:noFill/>
          </a:ln>
          <a:effectLst/>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49197" name="矩形 29"/>
          <p:cNvSpPr>
            <a:spLocks noChangeArrowheads="1"/>
          </p:cNvSpPr>
          <p:nvPr/>
        </p:nvSpPr>
        <p:spPr bwMode="auto">
          <a:xfrm>
            <a:off x="9567863" y="3141663"/>
            <a:ext cx="641350" cy="338137"/>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6. 61</a:t>
            </a:r>
            <a:endParaRPr lang="zh-CN" altLang="en-US" sz="1600">
              <a:solidFill>
                <a:srgbClr val="000000"/>
              </a:solidFill>
              <a:latin typeface="Arial" pitchFamily="34" charset="0"/>
              <a:cs typeface="Arial" pitchFamily="34" charset="0"/>
            </a:endParaRPr>
          </a:p>
        </p:txBody>
      </p:sp>
      <p:sp>
        <p:nvSpPr>
          <p:cNvPr id="49198" name="矩形 39"/>
          <p:cNvSpPr>
            <a:spLocks noChangeArrowheads="1"/>
          </p:cNvSpPr>
          <p:nvPr/>
        </p:nvSpPr>
        <p:spPr bwMode="auto">
          <a:xfrm>
            <a:off x="9658350" y="5614988"/>
            <a:ext cx="498475" cy="261937"/>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2014</a:t>
            </a:r>
            <a:endParaRPr lang="zh-CN" altLang="en-US" sz="1100">
              <a:solidFill>
                <a:srgbClr val="404040"/>
              </a:solidFill>
              <a:latin typeface="Arial" pitchFamily="34" charset="0"/>
              <a:cs typeface="Arial" pitchFamily="34" charset="0"/>
            </a:endParaRPr>
          </a:p>
        </p:txBody>
      </p:sp>
      <p:sp>
        <p:nvSpPr>
          <p:cNvPr id="49199" name="矩形 39"/>
          <p:cNvSpPr>
            <a:spLocks noChangeArrowheads="1"/>
          </p:cNvSpPr>
          <p:nvPr/>
        </p:nvSpPr>
        <p:spPr bwMode="auto">
          <a:xfrm>
            <a:off x="10315575" y="5622925"/>
            <a:ext cx="498475" cy="261938"/>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2015</a:t>
            </a:r>
            <a:endParaRPr lang="zh-CN" altLang="en-US" sz="1100">
              <a:solidFill>
                <a:srgbClr val="404040"/>
              </a:solidFill>
              <a:latin typeface="Arial" pitchFamily="34" charset="0"/>
              <a:cs typeface="Arial" pitchFamily="34" charset="0"/>
            </a:endParaRPr>
          </a:p>
        </p:txBody>
      </p:sp>
      <p:sp>
        <p:nvSpPr>
          <p:cNvPr id="49200" name="圆角矩形 2"/>
          <p:cNvSpPr>
            <a:spLocks noChangeArrowheads="1"/>
          </p:cNvSpPr>
          <p:nvPr/>
        </p:nvSpPr>
        <p:spPr bwMode="auto">
          <a:xfrm>
            <a:off x="11023600" y="2419350"/>
            <a:ext cx="217488" cy="3144838"/>
          </a:xfrm>
          <a:prstGeom prst="roundRect">
            <a:avLst>
              <a:gd name="adj" fmla="val 50000"/>
            </a:avLst>
          </a:prstGeom>
          <a:solidFill>
            <a:srgbClr val="FF0000"/>
          </a:solidFill>
          <a:ln w="9525">
            <a:noFill/>
            <a:round/>
            <a:headEnd/>
            <a:tailEnd/>
          </a:ln>
        </p:spPr>
        <p:txBody>
          <a:bodyPr lIns="91398" tIns="45700" rIns="91398" bIns="45700"/>
          <a:lstStyle/>
          <a:p>
            <a:pPr>
              <a:buClr>
                <a:srgbClr val="CC9900"/>
              </a:buClr>
              <a:buFont typeface="Wingdings" pitchFamily="2" charset="2"/>
              <a:buChar char="n"/>
            </a:pPr>
            <a:endParaRPr lang="zh-CN" altLang="en-US" sz="1600">
              <a:latin typeface="Arial" pitchFamily="34" charset="0"/>
              <a:cs typeface="Arial" pitchFamily="34" charset="0"/>
            </a:endParaRPr>
          </a:p>
        </p:txBody>
      </p:sp>
      <p:sp>
        <p:nvSpPr>
          <p:cNvPr id="49201" name="矩形 29"/>
          <p:cNvSpPr>
            <a:spLocks noChangeArrowheads="1"/>
          </p:cNvSpPr>
          <p:nvPr/>
        </p:nvSpPr>
        <p:spPr bwMode="auto">
          <a:xfrm>
            <a:off x="10882313" y="2132013"/>
            <a:ext cx="650875" cy="338137"/>
          </a:xfrm>
          <a:prstGeom prst="rect">
            <a:avLst/>
          </a:prstGeom>
          <a:noFill/>
          <a:ln w="9525">
            <a:noFill/>
            <a:miter lim="800000"/>
            <a:headEnd/>
            <a:tailEnd/>
          </a:ln>
        </p:spPr>
        <p:txBody>
          <a:bodyPr wrap="none" lIns="91398" tIns="45700" rIns="91398" bIns="45700">
            <a:spAutoFit/>
          </a:bodyPr>
          <a:lstStyle/>
          <a:p>
            <a:r>
              <a:rPr lang="en-US" altLang="zh-CN" sz="1600">
                <a:solidFill>
                  <a:srgbClr val="000000"/>
                </a:solidFill>
                <a:latin typeface="Arial" pitchFamily="34" charset="0"/>
                <a:cs typeface="Arial" pitchFamily="34" charset="0"/>
              </a:rPr>
              <a:t>XX.X</a:t>
            </a:r>
            <a:endParaRPr lang="zh-CN" altLang="en-US" sz="1600">
              <a:solidFill>
                <a:srgbClr val="000000"/>
              </a:solidFill>
              <a:latin typeface="Arial" pitchFamily="34" charset="0"/>
              <a:cs typeface="Arial" pitchFamily="34" charset="0"/>
            </a:endParaRPr>
          </a:p>
        </p:txBody>
      </p:sp>
      <p:sp>
        <p:nvSpPr>
          <p:cNvPr id="49202" name="矩形 39"/>
          <p:cNvSpPr>
            <a:spLocks noChangeArrowheads="1"/>
          </p:cNvSpPr>
          <p:nvPr/>
        </p:nvSpPr>
        <p:spPr bwMode="auto">
          <a:xfrm>
            <a:off x="10895013" y="5622925"/>
            <a:ext cx="922337" cy="430213"/>
          </a:xfrm>
          <a:prstGeom prst="rect">
            <a:avLst/>
          </a:prstGeom>
          <a:noFill/>
          <a:ln w="9525">
            <a:noFill/>
            <a:miter lim="800000"/>
            <a:headEnd/>
            <a:tailEnd/>
          </a:ln>
        </p:spPr>
        <p:txBody>
          <a:bodyPr wrap="none" lIns="91398" tIns="45700" rIns="91398" bIns="45700">
            <a:spAutoFit/>
          </a:bodyPr>
          <a:lstStyle/>
          <a:p>
            <a:r>
              <a:rPr lang="en-US" altLang="en-US" sz="1100">
                <a:solidFill>
                  <a:srgbClr val="404040"/>
                </a:solidFill>
                <a:latin typeface="Arial" pitchFamily="34" charset="0"/>
                <a:cs typeface="Arial" pitchFamily="34" charset="0"/>
              </a:rPr>
              <a:t>2016</a:t>
            </a:r>
          </a:p>
          <a:p>
            <a:r>
              <a:rPr lang="en-US" altLang="zh-CN" sz="1100">
                <a:solidFill>
                  <a:srgbClr val="404040"/>
                </a:solidFill>
                <a:latin typeface="Arial" pitchFamily="34" charset="0"/>
                <a:cs typeface="Arial" pitchFamily="34" charset="0"/>
              </a:rPr>
              <a:t>(Unaudited)</a:t>
            </a:r>
            <a:endParaRPr lang="zh-CN" altLang="en-US" sz="1100">
              <a:solidFill>
                <a:srgbClr val="404040"/>
              </a:solidFill>
              <a:latin typeface="Arial" pitchFamily="34" charset="0"/>
              <a:cs typeface="Arial" pitchFamily="34" charset="0"/>
            </a:endParaRPr>
          </a:p>
        </p:txBody>
      </p:sp>
      <p:sp>
        <p:nvSpPr>
          <p:cNvPr id="94" name="矩形 93"/>
          <p:cNvSpPr/>
          <p:nvPr/>
        </p:nvSpPr>
        <p:spPr>
          <a:xfrm>
            <a:off x="407988" y="982663"/>
            <a:ext cx="1306512" cy="1304925"/>
          </a:xfrm>
          <a:prstGeom prst="rect">
            <a:avLst/>
          </a:prstGeom>
          <a:solidFill>
            <a:srgbClr val="15B0E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eaLnBrk="1" hangingPunct="1"/>
            <a:endParaRPr lang="zh-CN" altLang="en-US">
              <a:solidFill>
                <a:srgbClr val="FFFFFF"/>
              </a:solidFill>
            </a:endParaRPr>
          </a:p>
        </p:txBody>
      </p:sp>
      <p:grpSp>
        <p:nvGrpSpPr>
          <p:cNvPr id="3" name="组合 1"/>
          <p:cNvGrpSpPr>
            <a:grpSpLocks/>
          </p:cNvGrpSpPr>
          <p:nvPr/>
        </p:nvGrpSpPr>
        <p:grpSpPr bwMode="auto">
          <a:xfrm>
            <a:off x="619125" y="1192213"/>
            <a:ext cx="885825" cy="885825"/>
            <a:chOff x="1133475" y="1409700"/>
            <a:chExt cx="885825" cy="885825"/>
          </a:xfrm>
        </p:grpSpPr>
        <p:sp>
          <p:nvSpPr>
            <p:cNvPr id="96" name="椭圆 95"/>
            <p:cNvSpPr/>
            <p:nvPr/>
          </p:nvSpPr>
          <p:spPr>
            <a:xfrm>
              <a:off x="1143000" y="140970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97" name="弧形 96"/>
            <p:cNvSpPr/>
            <p:nvPr/>
          </p:nvSpPr>
          <p:spPr>
            <a:xfrm>
              <a:off x="1133475" y="1414462"/>
              <a:ext cx="881063" cy="881063"/>
            </a:xfrm>
            <a:prstGeom prst="arc">
              <a:avLst>
                <a:gd name="adj1" fmla="val 16200000"/>
                <a:gd name="adj2" fmla="val 1852831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49212" name="矩形 92"/>
            <p:cNvSpPr>
              <a:spLocks noChangeArrowheads="1"/>
            </p:cNvSpPr>
            <p:nvPr/>
          </p:nvSpPr>
          <p:spPr bwMode="auto">
            <a:xfrm>
              <a:off x="1500188" y="1425575"/>
              <a:ext cx="370614" cy="230832"/>
            </a:xfrm>
            <a:prstGeom prst="rect">
              <a:avLst/>
            </a:prstGeom>
            <a:noFill/>
            <a:ln w="9525">
              <a:noFill/>
              <a:miter lim="800000"/>
              <a:headEnd/>
              <a:tailEnd/>
            </a:ln>
          </p:spPr>
          <p:txBody>
            <a:bodyPr wrap="none">
              <a:spAutoFit/>
            </a:bodyPr>
            <a:lstStyle/>
            <a:p>
              <a:pPr eaLnBrk="1" hangingPunct="1"/>
              <a:r>
                <a:rPr lang="en-US" altLang="zh-CN" sz="900">
                  <a:solidFill>
                    <a:srgbClr val="15B0E8"/>
                  </a:solidFill>
                  <a:latin typeface="Impact" pitchFamily="34" charset="0"/>
                  <a:ea typeface="微软雅黑" pitchFamily="34" charset="-122"/>
                  <a:cs typeface="Arial" pitchFamily="34" charset="0"/>
                  <a:sym typeface="Calibri" pitchFamily="34" charset="0"/>
                </a:rPr>
                <a:t>10%</a:t>
              </a:r>
              <a:endParaRPr lang="zh-CN" altLang="en-US" sz="900">
                <a:solidFill>
                  <a:srgbClr val="15B0E8"/>
                </a:solidFill>
                <a:ea typeface="微软雅黑" pitchFamily="34" charset="-122"/>
                <a:cs typeface="Arial" pitchFamily="34" charset="0"/>
              </a:endParaRPr>
            </a:p>
          </p:txBody>
        </p:sp>
      </p:grpSp>
      <p:grpSp>
        <p:nvGrpSpPr>
          <p:cNvPr id="4" name="组合 8"/>
          <p:cNvGrpSpPr>
            <a:grpSpLocks/>
          </p:cNvGrpSpPr>
          <p:nvPr/>
        </p:nvGrpSpPr>
        <p:grpSpPr bwMode="auto">
          <a:xfrm>
            <a:off x="639763" y="4025900"/>
            <a:ext cx="815975" cy="862013"/>
            <a:chOff x="-927732" y="1510578"/>
            <a:chExt cx="1758951" cy="1857376"/>
          </a:xfrm>
        </p:grpSpPr>
        <p:sp>
          <p:nvSpPr>
            <p:cNvPr id="49206" name="Freeform 58"/>
            <p:cNvSpPr>
              <a:spLocks/>
            </p:cNvSpPr>
            <p:nvPr/>
          </p:nvSpPr>
          <p:spPr bwMode="auto">
            <a:xfrm>
              <a:off x="-927732" y="2524991"/>
              <a:ext cx="1758951" cy="706438"/>
            </a:xfrm>
            <a:custGeom>
              <a:avLst/>
              <a:gdLst>
                <a:gd name="T0" fmla="*/ 2147483647 w 466"/>
                <a:gd name="T1" fmla="*/ 2147483647 h 187"/>
                <a:gd name="T2" fmla="*/ 2147483647 w 466"/>
                <a:gd name="T3" fmla="*/ 2147483647 h 187"/>
                <a:gd name="T4" fmla="*/ 2147483647 w 466"/>
                <a:gd name="T5" fmla="*/ 2147483647 h 187"/>
                <a:gd name="T6" fmla="*/ 2147483647 w 466"/>
                <a:gd name="T7" fmla="*/ 2147483647 h 187"/>
                <a:gd name="T8" fmla="*/ 2147483647 w 466"/>
                <a:gd name="T9" fmla="*/ 2147483647 h 187"/>
                <a:gd name="T10" fmla="*/ 2147483647 w 466"/>
                <a:gd name="T11" fmla="*/ 2147483647 h 187"/>
                <a:gd name="T12" fmla="*/ 2147483647 w 466"/>
                <a:gd name="T13" fmla="*/ 2147483647 h 187"/>
                <a:gd name="T14" fmla="*/ 2147483647 w 466"/>
                <a:gd name="T15" fmla="*/ 2147483647 h 187"/>
                <a:gd name="T16" fmla="*/ 2147483647 w 466"/>
                <a:gd name="T17" fmla="*/ 2147483647 h 187"/>
                <a:gd name="T18" fmla="*/ 2147483647 w 466"/>
                <a:gd name="T19" fmla="*/ 2147483647 h 187"/>
                <a:gd name="T20" fmla="*/ 2147483647 w 466"/>
                <a:gd name="T21" fmla="*/ 2147483647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187"/>
                <a:gd name="T35" fmla="*/ 466 w 466"/>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187">
                  <a:moveTo>
                    <a:pt x="452" y="3"/>
                  </a:moveTo>
                  <a:cubicBezTo>
                    <a:pt x="204" y="169"/>
                    <a:pt x="204" y="169"/>
                    <a:pt x="204" y="169"/>
                  </a:cubicBezTo>
                  <a:cubicBezTo>
                    <a:pt x="12" y="79"/>
                    <a:pt x="12" y="79"/>
                    <a:pt x="12" y="79"/>
                  </a:cubicBezTo>
                  <a:cubicBezTo>
                    <a:pt x="8" y="78"/>
                    <a:pt x="3" y="79"/>
                    <a:pt x="2" y="83"/>
                  </a:cubicBezTo>
                  <a:cubicBezTo>
                    <a:pt x="0" y="87"/>
                    <a:pt x="1" y="92"/>
                    <a:pt x="5" y="94"/>
                  </a:cubicBezTo>
                  <a:cubicBezTo>
                    <a:pt x="202" y="186"/>
                    <a:pt x="202" y="186"/>
                    <a:pt x="202" y="186"/>
                  </a:cubicBezTo>
                  <a:cubicBezTo>
                    <a:pt x="203" y="186"/>
                    <a:pt x="204" y="187"/>
                    <a:pt x="205" y="187"/>
                  </a:cubicBezTo>
                  <a:cubicBezTo>
                    <a:pt x="207" y="187"/>
                    <a:pt x="208" y="186"/>
                    <a:pt x="210" y="185"/>
                  </a:cubicBezTo>
                  <a:cubicBezTo>
                    <a:pt x="461" y="16"/>
                    <a:pt x="461" y="16"/>
                    <a:pt x="461" y="16"/>
                  </a:cubicBezTo>
                  <a:cubicBezTo>
                    <a:pt x="465" y="14"/>
                    <a:pt x="466" y="9"/>
                    <a:pt x="463" y="5"/>
                  </a:cubicBezTo>
                  <a:cubicBezTo>
                    <a:pt x="461" y="1"/>
                    <a:pt x="456" y="0"/>
                    <a:pt x="452" y="3"/>
                  </a:cubicBezTo>
                  <a:close/>
                </a:path>
              </a:pathLst>
            </a:custGeom>
            <a:solidFill>
              <a:schemeClr val="bg1"/>
            </a:solidFill>
            <a:ln w="9525">
              <a:noFill/>
              <a:round/>
              <a:headEnd/>
              <a:tailEnd/>
            </a:ln>
          </p:spPr>
          <p:txBody>
            <a:bodyPr/>
            <a:lstStyle/>
            <a:p>
              <a:endParaRPr lang="en-US"/>
            </a:p>
          </p:txBody>
        </p:sp>
        <p:sp>
          <p:nvSpPr>
            <p:cNvPr id="49207" name="Freeform 59"/>
            <p:cNvSpPr>
              <a:spLocks/>
            </p:cNvSpPr>
            <p:nvPr/>
          </p:nvSpPr>
          <p:spPr bwMode="auto">
            <a:xfrm>
              <a:off x="-927732" y="2664691"/>
              <a:ext cx="1758951" cy="703263"/>
            </a:xfrm>
            <a:custGeom>
              <a:avLst/>
              <a:gdLst>
                <a:gd name="T0" fmla="*/ 2147483647 w 466"/>
                <a:gd name="T1" fmla="*/ 2147483647 h 186"/>
                <a:gd name="T2" fmla="*/ 2147483647 w 466"/>
                <a:gd name="T3" fmla="*/ 2147483647 h 186"/>
                <a:gd name="T4" fmla="*/ 2147483647 w 466"/>
                <a:gd name="T5" fmla="*/ 2147483647 h 186"/>
                <a:gd name="T6" fmla="*/ 2147483647 w 466"/>
                <a:gd name="T7" fmla="*/ 2147483647 h 186"/>
                <a:gd name="T8" fmla="*/ 2147483647 w 466"/>
                <a:gd name="T9" fmla="*/ 2147483647 h 186"/>
                <a:gd name="T10" fmla="*/ 2147483647 w 466"/>
                <a:gd name="T11" fmla="*/ 2147483647 h 186"/>
                <a:gd name="T12" fmla="*/ 2147483647 w 466"/>
                <a:gd name="T13" fmla="*/ 2147483647 h 186"/>
                <a:gd name="T14" fmla="*/ 2147483647 w 466"/>
                <a:gd name="T15" fmla="*/ 2147483647 h 186"/>
                <a:gd name="T16" fmla="*/ 2147483647 w 466"/>
                <a:gd name="T17" fmla="*/ 2147483647 h 186"/>
                <a:gd name="T18" fmla="*/ 2147483647 w 466"/>
                <a:gd name="T19" fmla="*/ 2147483647 h 186"/>
                <a:gd name="T20" fmla="*/ 2147483647 w 466"/>
                <a:gd name="T21" fmla="*/ 214748364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186"/>
                <a:gd name="T35" fmla="*/ 466 w 466"/>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186">
                  <a:moveTo>
                    <a:pt x="452" y="3"/>
                  </a:moveTo>
                  <a:cubicBezTo>
                    <a:pt x="204" y="169"/>
                    <a:pt x="204" y="169"/>
                    <a:pt x="204" y="169"/>
                  </a:cubicBezTo>
                  <a:cubicBezTo>
                    <a:pt x="12" y="79"/>
                    <a:pt x="12" y="79"/>
                    <a:pt x="12" y="79"/>
                  </a:cubicBezTo>
                  <a:cubicBezTo>
                    <a:pt x="8" y="77"/>
                    <a:pt x="3" y="79"/>
                    <a:pt x="2" y="83"/>
                  </a:cubicBezTo>
                  <a:cubicBezTo>
                    <a:pt x="0" y="87"/>
                    <a:pt x="1" y="92"/>
                    <a:pt x="5" y="94"/>
                  </a:cubicBezTo>
                  <a:cubicBezTo>
                    <a:pt x="202" y="185"/>
                    <a:pt x="202" y="185"/>
                    <a:pt x="202" y="185"/>
                  </a:cubicBezTo>
                  <a:cubicBezTo>
                    <a:pt x="203" y="186"/>
                    <a:pt x="204" y="186"/>
                    <a:pt x="205" y="186"/>
                  </a:cubicBezTo>
                  <a:cubicBezTo>
                    <a:pt x="207" y="186"/>
                    <a:pt x="208" y="186"/>
                    <a:pt x="210" y="185"/>
                  </a:cubicBezTo>
                  <a:cubicBezTo>
                    <a:pt x="461" y="16"/>
                    <a:pt x="461" y="16"/>
                    <a:pt x="461" y="16"/>
                  </a:cubicBezTo>
                  <a:cubicBezTo>
                    <a:pt x="465" y="14"/>
                    <a:pt x="466" y="8"/>
                    <a:pt x="463" y="5"/>
                  </a:cubicBezTo>
                  <a:cubicBezTo>
                    <a:pt x="461" y="1"/>
                    <a:pt x="456" y="0"/>
                    <a:pt x="452" y="3"/>
                  </a:cubicBezTo>
                  <a:close/>
                </a:path>
              </a:pathLst>
            </a:custGeom>
            <a:solidFill>
              <a:schemeClr val="bg1"/>
            </a:solidFill>
            <a:ln w="9525">
              <a:noFill/>
              <a:round/>
              <a:headEnd/>
              <a:tailEnd/>
            </a:ln>
          </p:spPr>
          <p:txBody>
            <a:bodyPr/>
            <a:lstStyle/>
            <a:p>
              <a:endParaRPr lang="en-US"/>
            </a:p>
          </p:txBody>
        </p:sp>
        <p:sp>
          <p:nvSpPr>
            <p:cNvPr id="49208" name="Freeform 60"/>
            <p:cNvSpPr>
              <a:spLocks noEditPoints="1"/>
            </p:cNvSpPr>
            <p:nvPr/>
          </p:nvSpPr>
          <p:spPr bwMode="auto">
            <a:xfrm>
              <a:off x="-927732" y="1510578"/>
              <a:ext cx="1755776" cy="1577975"/>
            </a:xfrm>
            <a:custGeom>
              <a:avLst/>
              <a:gdLst>
                <a:gd name="T0" fmla="*/ 2147483647 w 465"/>
                <a:gd name="T1" fmla="*/ 2147483647 h 418"/>
                <a:gd name="T2" fmla="*/ 2147483647 w 465"/>
                <a:gd name="T3" fmla="*/ 2147483647 h 418"/>
                <a:gd name="T4" fmla="*/ 2147483647 w 465"/>
                <a:gd name="T5" fmla="*/ 2147483647 h 418"/>
                <a:gd name="T6" fmla="*/ 2147483647 w 465"/>
                <a:gd name="T7" fmla="*/ 2147483647 h 418"/>
                <a:gd name="T8" fmla="*/ 2147483647 w 465"/>
                <a:gd name="T9" fmla="*/ 2147483647 h 418"/>
                <a:gd name="T10" fmla="*/ 2147483647 w 465"/>
                <a:gd name="T11" fmla="*/ 2147483647 h 418"/>
                <a:gd name="T12" fmla="*/ 2147483647 w 465"/>
                <a:gd name="T13" fmla="*/ 2147483647 h 418"/>
                <a:gd name="T14" fmla="*/ 0 w 465"/>
                <a:gd name="T15" fmla="*/ 2147483647 h 418"/>
                <a:gd name="T16" fmla="*/ 2147483647 w 465"/>
                <a:gd name="T17" fmla="*/ 2147483647 h 418"/>
                <a:gd name="T18" fmla="*/ 2147483647 w 465"/>
                <a:gd name="T19" fmla="*/ 2147483647 h 418"/>
                <a:gd name="T20" fmla="*/ 2147483647 w 465"/>
                <a:gd name="T21" fmla="*/ 2147483647 h 418"/>
                <a:gd name="T22" fmla="*/ 2147483647 w 465"/>
                <a:gd name="T23" fmla="*/ 2147483647 h 418"/>
                <a:gd name="T24" fmla="*/ 2147483647 w 465"/>
                <a:gd name="T25" fmla="*/ 2147483647 h 418"/>
                <a:gd name="T26" fmla="*/ 2147483647 w 465"/>
                <a:gd name="T27" fmla="*/ 2147483647 h 418"/>
                <a:gd name="T28" fmla="*/ 2147483647 w 465"/>
                <a:gd name="T29" fmla="*/ 2147483647 h 418"/>
                <a:gd name="T30" fmla="*/ 2147483647 w 465"/>
                <a:gd name="T31" fmla="*/ 2147483647 h 418"/>
                <a:gd name="T32" fmla="*/ 2147483647 w 465"/>
                <a:gd name="T33" fmla="*/ 2147483647 h 418"/>
                <a:gd name="T34" fmla="*/ 2147483647 w 465"/>
                <a:gd name="T35" fmla="*/ 2147483647 h 418"/>
                <a:gd name="T36" fmla="*/ 2147483647 w 465"/>
                <a:gd name="T37" fmla="*/ 2147483647 h 418"/>
                <a:gd name="T38" fmla="*/ 2147483647 w 465"/>
                <a:gd name="T39" fmla="*/ 2147483647 h 418"/>
                <a:gd name="T40" fmla="*/ 2147483647 w 465"/>
                <a:gd name="T41" fmla="*/ 2147483647 h 418"/>
                <a:gd name="T42" fmla="*/ 2147483647 w 465"/>
                <a:gd name="T43" fmla="*/ 2147483647 h 418"/>
                <a:gd name="T44" fmla="*/ 2147483647 w 465"/>
                <a:gd name="T45" fmla="*/ 2147483647 h 418"/>
                <a:gd name="T46" fmla="*/ 2147483647 w 465"/>
                <a:gd name="T47" fmla="*/ 2147483647 h 418"/>
                <a:gd name="T48" fmla="*/ 2147483647 w 465"/>
                <a:gd name="T49" fmla="*/ 2147483647 h 418"/>
                <a:gd name="T50" fmla="*/ 2147483647 w 465"/>
                <a:gd name="T51" fmla="*/ 2147483647 h 418"/>
                <a:gd name="T52" fmla="*/ 2147483647 w 465"/>
                <a:gd name="T53" fmla="*/ 2147483647 h 418"/>
                <a:gd name="T54" fmla="*/ 2147483647 w 465"/>
                <a:gd name="T55" fmla="*/ 2147483647 h 418"/>
                <a:gd name="T56" fmla="*/ 2147483647 w 465"/>
                <a:gd name="T57" fmla="*/ 2147483647 h 418"/>
                <a:gd name="T58" fmla="*/ 2147483647 w 465"/>
                <a:gd name="T59" fmla="*/ 2147483647 h 418"/>
                <a:gd name="T60" fmla="*/ 2147483647 w 465"/>
                <a:gd name="T61" fmla="*/ 2147483647 h 418"/>
                <a:gd name="T62" fmla="*/ 2147483647 w 465"/>
                <a:gd name="T63" fmla="*/ 2147483647 h 418"/>
                <a:gd name="T64" fmla="*/ 2147483647 w 465"/>
                <a:gd name="T65" fmla="*/ 2147483647 h 418"/>
                <a:gd name="T66" fmla="*/ 2147483647 w 465"/>
                <a:gd name="T67" fmla="*/ 2147483647 h 418"/>
                <a:gd name="T68" fmla="*/ 2147483647 w 465"/>
                <a:gd name="T69" fmla="*/ 2147483647 h 418"/>
                <a:gd name="T70" fmla="*/ 2147483647 w 465"/>
                <a:gd name="T71" fmla="*/ 2147483647 h 418"/>
                <a:gd name="T72" fmla="*/ 2147483647 w 465"/>
                <a:gd name="T73" fmla="*/ 2147483647 h 418"/>
                <a:gd name="T74" fmla="*/ 2147483647 w 465"/>
                <a:gd name="T75" fmla="*/ 2147483647 h 418"/>
                <a:gd name="T76" fmla="*/ 2147483647 w 465"/>
                <a:gd name="T77" fmla="*/ 2147483647 h 418"/>
                <a:gd name="T78" fmla="*/ 2147483647 w 465"/>
                <a:gd name="T79" fmla="*/ 2147483647 h 418"/>
                <a:gd name="T80" fmla="*/ 2147483647 w 465"/>
                <a:gd name="T81" fmla="*/ 2147483647 h 418"/>
                <a:gd name="T82" fmla="*/ 2147483647 w 465"/>
                <a:gd name="T83" fmla="*/ 2147483647 h 418"/>
                <a:gd name="T84" fmla="*/ 2147483647 w 465"/>
                <a:gd name="T85" fmla="*/ 2147483647 h 418"/>
                <a:gd name="T86" fmla="*/ 2147483647 w 465"/>
                <a:gd name="T87" fmla="*/ 2147483647 h 418"/>
                <a:gd name="T88" fmla="*/ 2147483647 w 465"/>
                <a:gd name="T89" fmla="*/ 2147483647 h 418"/>
                <a:gd name="T90" fmla="*/ 2147483647 w 465"/>
                <a:gd name="T91" fmla="*/ 2147483647 h 418"/>
                <a:gd name="T92" fmla="*/ 2147483647 w 465"/>
                <a:gd name="T93" fmla="*/ 2147483647 h 418"/>
                <a:gd name="T94" fmla="*/ 2147483647 w 465"/>
                <a:gd name="T95" fmla="*/ 2147483647 h 418"/>
                <a:gd name="T96" fmla="*/ 2147483647 w 465"/>
                <a:gd name="T97" fmla="*/ 2147483647 h 418"/>
                <a:gd name="T98" fmla="*/ 2147483647 w 465"/>
                <a:gd name="T99" fmla="*/ 2147483647 h 418"/>
                <a:gd name="T100" fmla="*/ 2147483647 w 465"/>
                <a:gd name="T101" fmla="*/ 2147483647 h 418"/>
                <a:gd name="T102" fmla="*/ 2147483647 w 465"/>
                <a:gd name="T103" fmla="*/ 2147483647 h 418"/>
                <a:gd name="T104" fmla="*/ 2147483647 w 465"/>
                <a:gd name="T105" fmla="*/ 2147483647 h 418"/>
                <a:gd name="T106" fmla="*/ 2147483647 w 465"/>
                <a:gd name="T107" fmla="*/ 2147483647 h 418"/>
                <a:gd name="T108" fmla="*/ 2147483647 w 465"/>
                <a:gd name="T109" fmla="*/ 2147483647 h 418"/>
                <a:gd name="T110" fmla="*/ 2147483647 w 465"/>
                <a:gd name="T111" fmla="*/ 2147483647 h 418"/>
                <a:gd name="T112" fmla="*/ 2147483647 w 465"/>
                <a:gd name="T113" fmla="*/ 2147483647 h 4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5"/>
                <a:gd name="T172" fmla="*/ 0 h 418"/>
                <a:gd name="T173" fmla="*/ 465 w 465"/>
                <a:gd name="T174" fmla="*/ 418 h 4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5" h="418">
                  <a:moveTo>
                    <a:pt x="5" y="326"/>
                  </a:moveTo>
                  <a:cubicBezTo>
                    <a:pt x="61" y="352"/>
                    <a:pt x="61" y="352"/>
                    <a:pt x="61" y="352"/>
                  </a:cubicBezTo>
                  <a:cubicBezTo>
                    <a:pt x="157" y="397"/>
                    <a:pt x="157" y="397"/>
                    <a:pt x="157" y="397"/>
                  </a:cubicBezTo>
                  <a:cubicBezTo>
                    <a:pt x="201" y="418"/>
                    <a:pt x="201" y="418"/>
                    <a:pt x="201" y="418"/>
                  </a:cubicBezTo>
                  <a:cubicBezTo>
                    <a:pt x="202" y="418"/>
                    <a:pt x="204" y="418"/>
                    <a:pt x="205" y="418"/>
                  </a:cubicBezTo>
                  <a:cubicBezTo>
                    <a:pt x="206" y="418"/>
                    <a:pt x="208" y="418"/>
                    <a:pt x="209" y="417"/>
                  </a:cubicBezTo>
                  <a:cubicBezTo>
                    <a:pt x="247" y="392"/>
                    <a:pt x="247" y="392"/>
                    <a:pt x="247" y="392"/>
                  </a:cubicBezTo>
                  <a:cubicBezTo>
                    <a:pt x="409" y="283"/>
                    <a:pt x="409" y="283"/>
                    <a:pt x="409" y="283"/>
                  </a:cubicBezTo>
                  <a:cubicBezTo>
                    <a:pt x="409" y="283"/>
                    <a:pt x="409" y="283"/>
                    <a:pt x="409" y="283"/>
                  </a:cubicBezTo>
                  <a:cubicBezTo>
                    <a:pt x="461" y="248"/>
                    <a:pt x="461" y="248"/>
                    <a:pt x="461" y="248"/>
                  </a:cubicBezTo>
                  <a:cubicBezTo>
                    <a:pt x="463" y="247"/>
                    <a:pt x="465" y="244"/>
                    <a:pt x="464" y="241"/>
                  </a:cubicBezTo>
                  <a:cubicBezTo>
                    <a:pt x="464" y="238"/>
                    <a:pt x="462" y="235"/>
                    <a:pt x="460" y="234"/>
                  </a:cubicBezTo>
                  <a:cubicBezTo>
                    <a:pt x="404" y="208"/>
                    <a:pt x="404" y="208"/>
                    <a:pt x="404" y="208"/>
                  </a:cubicBezTo>
                  <a:cubicBezTo>
                    <a:pt x="342" y="179"/>
                    <a:pt x="342" y="179"/>
                    <a:pt x="342" y="179"/>
                  </a:cubicBezTo>
                  <a:cubicBezTo>
                    <a:pt x="342" y="45"/>
                    <a:pt x="342" y="45"/>
                    <a:pt x="342" y="45"/>
                  </a:cubicBezTo>
                  <a:cubicBezTo>
                    <a:pt x="342" y="16"/>
                    <a:pt x="291" y="0"/>
                    <a:pt x="242" y="0"/>
                  </a:cubicBezTo>
                  <a:cubicBezTo>
                    <a:pt x="194" y="0"/>
                    <a:pt x="142" y="16"/>
                    <a:pt x="142" y="45"/>
                  </a:cubicBezTo>
                  <a:cubicBezTo>
                    <a:pt x="142" y="97"/>
                    <a:pt x="142" y="97"/>
                    <a:pt x="142" y="97"/>
                  </a:cubicBezTo>
                  <a:cubicBezTo>
                    <a:pt x="132" y="96"/>
                    <a:pt x="121" y="95"/>
                    <a:pt x="110" y="95"/>
                  </a:cubicBezTo>
                  <a:cubicBezTo>
                    <a:pt x="62" y="95"/>
                    <a:pt x="10" y="111"/>
                    <a:pt x="10" y="140"/>
                  </a:cubicBezTo>
                  <a:cubicBezTo>
                    <a:pt x="10" y="256"/>
                    <a:pt x="10" y="256"/>
                    <a:pt x="10" y="256"/>
                  </a:cubicBezTo>
                  <a:cubicBezTo>
                    <a:pt x="10" y="270"/>
                    <a:pt x="23" y="281"/>
                    <a:pt x="41" y="289"/>
                  </a:cubicBezTo>
                  <a:cubicBezTo>
                    <a:pt x="4" y="312"/>
                    <a:pt x="4" y="312"/>
                    <a:pt x="4" y="312"/>
                  </a:cubicBezTo>
                  <a:cubicBezTo>
                    <a:pt x="2" y="313"/>
                    <a:pt x="0" y="316"/>
                    <a:pt x="0" y="319"/>
                  </a:cubicBezTo>
                  <a:cubicBezTo>
                    <a:pt x="1" y="322"/>
                    <a:pt x="2" y="325"/>
                    <a:pt x="5" y="326"/>
                  </a:cubicBezTo>
                  <a:close/>
                  <a:moveTo>
                    <a:pt x="204" y="401"/>
                  </a:moveTo>
                  <a:cubicBezTo>
                    <a:pt x="172" y="386"/>
                    <a:pt x="172" y="386"/>
                    <a:pt x="172" y="386"/>
                  </a:cubicBezTo>
                  <a:cubicBezTo>
                    <a:pt x="172" y="386"/>
                    <a:pt x="173" y="385"/>
                    <a:pt x="173" y="385"/>
                  </a:cubicBezTo>
                  <a:cubicBezTo>
                    <a:pt x="174" y="384"/>
                    <a:pt x="175" y="383"/>
                    <a:pt x="175" y="382"/>
                  </a:cubicBezTo>
                  <a:cubicBezTo>
                    <a:pt x="177" y="381"/>
                    <a:pt x="179" y="379"/>
                    <a:pt x="180" y="378"/>
                  </a:cubicBezTo>
                  <a:cubicBezTo>
                    <a:pt x="181" y="378"/>
                    <a:pt x="182" y="377"/>
                    <a:pt x="183" y="376"/>
                  </a:cubicBezTo>
                  <a:cubicBezTo>
                    <a:pt x="185" y="375"/>
                    <a:pt x="187" y="374"/>
                    <a:pt x="190" y="374"/>
                  </a:cubicBezTo>
                  <a:cubicBezTo>
                    <a:pt x="191" y="373"/>
                    <a:pt x="191" y="373"/>
                    <a:pt x="192" y="372"/>
                  </a:cubicBezTo>
                  <a:cubicBezTo>
                    <a:pt x="196" y="372"/>
                    <a:pt x="199" y="371"/>
                    <a:pt x="202" y="371"/>
                  </a:cubicBezTo>
                  <a:cubicBezTo>
                    <a:pt x="206" y="371"/>
                    <a:pt x="209" y="372"/>
                    <a:pt x="211" y="372"/>
                  </a:cubicBezTo>
                  <a:cubicBezTo>
                    <a:pt x="212" y="372"/>
                    <a:pt x="213" y="373"/>
                    <a:pt x="214" y="373"/>
                  </a:cubicBezTo>
                  <a:cubicBezTo>
                    <a:pt x="216" y="374"/>
                    <a:pt x="218" y="374"/>
                    <a:pt x="220" y="375"/>
                  </a:cubicBezTo>
                  <a:cubicBezTo>
                    <a:pt x="221" y="376"/>
                    <a:pt x="222" y="376"/>
                    <a:pt x="223" y="377"/>
                  </a:cubicBezTo>
                  <a:cubicBezTo>
                    <a:pt x="224" y="378"/>
                    <a:pt x="226" y="379"/>
                    <a:pt x="228" y="381"/>
                  </a:cubicBezTo>
                  <a:cubicBezTo>
                    <a:pt x="228" y="381"/>
                    <a:pt x="229" y="382"/>
                    <a:pt x="230" y="382"/>
                  </a:cubicBezTo>
                  <a:cubicBezTo>
                    <a:pt x="230" y="383"/>
                    <a:pt x="230" y="383"/>
                    <a:pt x="230" y="383"/>
                  </a:cubicBezTo>
                  <a:lnTo>
                    <a:pt x="204" y="401"/>
                  </a:lnTo>
                  <a:close/>
                  <a:moveTo>
                    <a:pt x="407" y="265"/>
                  </a:moveTo>
                  <a:cubicBezTo>
                    <a:pt x="407" y="265"/>
                    <a:pt x="407" y="264"/>
                    <a:pt x="407" y="264"/>
                  </a:cubicBezTo>
                  <a:cubicBezTo>
                    <a:pt x="406" y="261"/>
                    <a:pt x="405" y="258"/>
                    <a:pt x="404" y="255"/>
                  </a:cubicBezTo>
                  <a:cubicBezTo>
                    <a:pt x="404" y="254"/>
                    <a:pt x="404" y="253"/>
                    <a:pt x="403" y="252"/>
                  </a:cubicBezTo>
                  <a:cubicBezTo>
                    <a:pt x="403" y="249"/>
                    <a:pt x="402" y="245"/>
                    <a:pt x="402" y="241"/>
                  </a:cubicBezTo>
                  <a:cubicBezTo>
                    <a:pt x="402" y="238"/>
                    <a:pt x="403" y="235"/>
                    <a:pt x="403" y="231"/>
                  </a:cubicBezTo>
                  <a:cubicBezTo>
                    <a:pt x="404" y="230"/>
                    <a:pt x="404" y="229"/>
                    <a:pt x="404" y="229"/>
                  </a:cubicBezTo>
                  <a:cubicBezTo>
                    <a:pt x="404" y="228"/>
                    <a:pt x="405" y="227"/>
                    <a:pt x="405" y="226"/>
                  </a:cubicBezTo>
                  <a:cubicBezTo>
                    <a:pt x="440" y="243"/>
                    <a:pt x="440" y="243"/>
                    <a:pt x="440" y="243"/>
                  </a:cubicBezTo>
                  <a:lnTo>
                    <a:pt x="407" y="265"/>
                  </a:lnTo>
                  <a:close/>
                  <a:moveTo>
                    <a:pt x="389" y="224"/>
                  </a:moveTo>
                  <a:cubicBezTo>
                    <a:pt x="388" y="225"/>
                    <a:pt x="388" y="227"/>
                    <a:pt x="388" y="228"/>
                  </a:cubicBezTo>
                  <a:cubicBezTo>
                    <a:pt x="387" y="232"/>
                    <a:pt x="386" y="237"/>
                    <a:pt x="386" y="241"/>
                  </a:cubicBezTo>
                  <a:cubicBezTo>
                    <a:pt x="386" y="245"/>
                    <a:pt x="386" y="248"/>
                    <a:pt x="387" y="251"/>
                  </a:cubicBezTo>
                  <a:cubicBezTo>
                    <a:pt x="387" y="252"/>
                    <a:pt x="387" y="253"/>
                    <a:pt x="387" y="254"/>
                  </a:cubicBezTo>
                  <a:cubicBezTo>
                    <a:pt x="388" y="256"/>
                    <a:pt x="388" y="258"/>
                    <a:pt x="389" y="260"/>
                  </a:cubicBezTo>
                  <a:cubicBezTo>
                    <a:pt x="389" y="261"/>
                    <a:pt x="389" y="262"/>
                    <a:pt x="390" y="264"/>
                  </a:cubicBezTo>
                  <a:cubicBezTo>
                    <a:pt x="390" y="266"/>
                    <a:pt x="391" y="268"/>
                    <a:pt x="392" y="270"/>
                  </a:cubicBezTo>
                  <a:cubicBezTo>
                    <a:pt x="392" y="271"/>
                    <a:pt x="393" y="271"/>
                    <a:pt x="393" y="272"/>
                  </a:cubicBezTo>
                  <a:cubicBezTo>
                    <a:pt x="394" y="273"/>
                    <a:pt x="394" y="273"/>
                    <a:pt x="394" y="274"/>
                  </a:cubicBezTo>
                  <a:cubicBezTo>
                    <a:pt x="244" y="374"/>
                    <a:pt x="244" y="374"/>
                    <a:pt x="244" y="374"/>
                  </a:cubicBezTo>
                  <a:cubicBezTo>
                    <a:pt x="243" y="373"/>
                    <a:pt x="243" y="373"/>
                    <a:pt x="242" y="372"/>
                  </a:cubicBezTo>
                  <a:cubicBezTo>
                    <a:pt x="241" y="371"/>
                    <a:pt x="239" y="369"/>
                    <a:pt x="238" y="368"/>
                  </a:cubicBezTo>
                  <a:cubicBezTo>
                    <a:pt x="236" y="367"/>
                    <a:pt x="234" y="365"/>
                    <a:pt x="232" y="364"/>
                  </a:cubicBezTo>
                  <a:cubicBezTo>
                    <a:pt x="230" y="363"/>
                    <a:pt x="229" y="362"/>
                    <a:pt x="227" y="361"/>
                  </a:cubicBezTo>
                  <a:cubicBezTo>
                    <a:pt x="225" y="360"/>
                    <a:pt x="222" y="359"/>
                    <a:pt x="219" y="358"/>
                  </a:cubicBezTo>
                  <a:cubicBezTo>
                    <a:pt x="218" y="357"/>
                    <a:pt x="217" y="357"/>
                    <a:pt x="215" y="357"/>
                  </a:cubicBezTo>
                  <a:cubicBezTo>
                    <a:pt x="211" y="356"/>
                    <a:pt x="207" y="355"/>
                    <a:pt x="202" y="355"/>
                  </a:cubicBezTo>
                  <a:cubicBezTo>
                    <a:pt x="198" y="355"/>
                    <a:pt x="194" y="356"/>
                    <a:pt x="190" y="356"/>
                  </a:cubicBezTo>
                  <a:cubicBezTo>
                    <a:pt x="190" y="357"/>
                    <a:pt x="189" y="357"/>
                    <a:pt x="188" y="357"/>
                  </a:cubicBezTo>
                  <a:cubicBezTo>
                    <a:pt x="185" y="358"/>
                    <a:pt x="181" y="359"/>
                    <a:pt x="178" y="361"/>
                  </a:cubicBezTo>
                  <a:cubicBezTo>
                    <a:pt x="177" y="361"/>
                    <a:pt x="176" y="362"/>
                    <a:pt x="176" y="362"/>
                  </a:cubicBezTo>
                  <a:cubicBezTo>
                    <a:pt x="172" y="364"/>
                    <a:pt x="169" y="366"/>
                    <a:pt x="166" y="369"/>
                  </a:cubicBezTo>
                  <a:cubicBezTo>
                    <a:pt x="166" y="369"/>
                    <a:pt x="165" y="369"/>
                    <a:pt x="165" y="370"/>
                  </a:cubicBezTo>
                  <a:cubicBezTo>
                    <a:pt x="162" y="373"/>
                    <a:pt x="159" y="376"/>
                    <a:pt x="157" y="379"/>
                  </a:cubicBezTo>
                  <a:cubicBezTo>
                    <a:pt x="157" y="379"/>
                    <a:pt x="157" y="379"/>
                    <a:pt x="157" y="379"/>
                  </a:cubicBezTo>
                  <a:cubicBezTo>
                    <a:pt x="75" y="341"/>
                    <a:pt x="75" y="341"/>
                    <a:pt x="75" y="341"/>
                  </a:cubicBezTo>
                  <a:cubicBezTo>
                    <a:pt x="76" y="339"/>
                    <a:pt x="76" y="338"/>
                    <a:pt x="76" y="336"/>
                  </a:cubicBezTo>
                  <a:cubicBezTo>
                    <a:pt x="77" y="335"/>
                    <a:pt x="77" y="334"/>
                    <a:pt x="77" y="332"/>
                  </a:cubicBezTo>
                  <a:cubicBezTo>
                    <a:pt x="78" y="328"/>
                    <a:pt x="79" y="323"/>
                    <a:pt x="79" y="319"/>
                  </a:cubicBezTo>
                  <a:cubicBezTo>
                    <a:pt x="79" y="314"/>
                    <a:pt x="78" y="310"/>
                    <a:pt x="77" y="305"/>
                  </a:cubicBezTo>
                  <a:cubicBezTo>
                    <a:pt x="77" y="304"/>
                    <a:pt x="77" y="303"/>
                    <a:pt x="77" y="302"/>
                  </a:cubicBezTo>
                  <a:cubicBezTo>
                    <a:pt x="75" y="298"/>
                    <a:pt x="74" y="293"/>
                    <a:pt x="72" y="289"/>
                  </a:cubicBezTo>
                  <a:cubicBezTo>
                    <a:pt x="72" y="289"/>
                    <a:pt x="72" y="289"/>
                    <a:pt x="72" y="288"/>
                  </a:cubicBezTo>
                  <a:cubicBezTo>
                    <a:pt x="228" y="190"/>
                    <a:pt x="228" y="190"/>
                    <a:pt x="228" y="190"/>
                  </a:cubicBezTo>
                  <a:cubicBezTo>
                    <a:pt x="229" y="191"/>
                    <a:pt x="230" y="192"/>
                    <a:pt x="231" y="193"/>
                  </a:cubicBezTo>
                  <a:cubicBezTo>
                    <a:pt x="232" y="194"/>
                    <a:pt x="233" y="195"/>
                    <a:pt x="234" y="196"/>
                  </a:cubicBezTo>
                  <a:cubicBezTo>
                    <a:pt x="236" y="198"/>
                    <a:pt x="239" y="200"/>
                    <a:pt x="241" y="201"/>
                  </a:cubicBezTo>
                  <a:cubicBezTo>
                    <a:pt x="242" y="202"/>
                    <a:pt x="244" y="203"/>
                    <a:pt x="245" y="204"/>
                  </a:cubicBezTo>
                  <a:cubicBezTo>
                    <a:pt x="248" y="205"/>
                    <a:pt x="250" y="206"/>
                    <a:pt x="253" y="207"/>
                  </a:cubicBezTo>
                  <a:cubicBezTo>
                    <a:pt x="254" y="207"/>
                    <a:pt x="256" y="208"/>
                    <a:pt x="257" y="208"/>
                  </a:cubicBezTo>
                  <a:cubicBezTo>
                    <a:pt x="261" y="209"/>
                    <a:pt x="266" y="210"/>
                    <a:pt x="270" y="210"/>
                  </a:cubicBezTo>
                  <a:cubicBezTo>
                    <a:pt x="274" y="210"/>
                    <a:pt x="279" y="209"/>
                    <a:pt x="283" y="208"/>
                  </a:cubicBezTo>
                  <a:cubicBezTo>
                    <a:pt x="283" y="208"/>
                    <a:pt x="284" y="208"/>
                    <a:pt x="284" y="208"/>
                  </a:cubicBezTo>
                  <a:cubicBezTo>
                    <a:pt x="288" y="207"/>
                    <a:pt x="292" y="205"/>
                    <a:pt x="295" y="203"/>
                  </a:cubicBezTo>
                  <a:cubicBezTo>
                    <a:pt x="296" y="203"/>
                    <a:pt x="297" y="203"/>
                    <a:pt x="297" y="202"/>
                  </a:cubicBezTo>
                  <a:cubicBezTo>
                    <a:pt x="301" y="200"/>
                    <a:pt x="304" y="198"/>
                    <a:pt x="307" y="196"/>
                  </a:cubicBezTo>
                  <a:cubicBezTo>
                    <a:pt x="307" y="195"/>
                    <a:pt x="308" y="195"/>
                    <a:pt x="308" y="194"/>
                  </a:cubicBezTo>
                  <a:cubicBezTo>
                    <a:pt x="311" y="192"/>
                    <a:pt x="314" y="188"/>
                    <a:pt x="316" y="185"/>
                  </a:cubicBezTo>
                  <a:cubicBezTo>
                    <a:pt x="316" y="185"/>
                    <a:pt x="316" y="185"/>
                    <a:pt x="316" y="185"/>
                  </a:cubicBezTo>
                  <a:cubicBezTo>
                    <a:pt x="390" y="219"/>
                    <a:pt x="390" y="219"/>
                    <a:pt x="390" y="219"/>
                  </a:cubicBezTo>
                  <a:cubicBezTo>
                    <a:pt x="389" y="221"/>
                    <a:pt x="389" y="222"/>
                    <a:pt x="389" y="224"/>
                  </a:cubicBezTo>
                  <a:close/>
                  <a:moveTo>
                    <a:pt x="300" y="179"/>
                  </a:moveTo>
                  <a:cubicBezTo>
                    <a:pt x="299" y="180"/>
                    <a:pt x="298" y="181"/>
                    <a:pt x="298" y="182"/>
                  </a:cubicBezTo>
                  <a:cubicBezTo>
                    <a:pt x="296" y="183"/>
                    <a:pt x="294" y="185"/>
                    <a:pt x="293" y="186"/>
                  </a:cubicBezTo>
                  <a:cubicBezTo>
                    <a:pt x="292" y="187"/>
                    <a:pt x="291" y="188"/>
                    <a:pt x="290" y="188"/>
                  </a:cubicBezTo>
                  <a:cubicBezTo>
                    <a:pt x="288" y="189"/>
                    <a:pt x="285" y="190"/>
                    <a:pt x="283" y="191"/>
                  </a:cubicBezTo>
                  <a:cubicBezTo>
                    <a:pt x="282" y="191"/>
                    <a:pt x="281" y="192"/>
                    <a:pt x="280" y="192"/>
                  </a:cubicBezTo>
                  <a:cubicBezTo>
                    <a:pt x="277" y="193"/>
                    <a:pt x="274" y="194"/>
                    <a:pt x="270" y="194"/>
                  </a:cubicBezTo>
                  <a:cubicBezTo>
                    <a:pt x="267" y="194"/>
                    <a:pt x="264" y="193"/>
                    <a:pt x="261" y="192"/>
                  </a:cubicBezTo>
                  <a:cubicBezTo>
                    <a:pt x="260" y="192"/>
                    <a:pt x="259" y="192"/>
                    <a:pt x="258" y="192"/>
                  </a:cubicBezTo>
                  <a:cubicBezTo>
                    <a:pt x="256" y="191"/>
                    <a:pt x="254" y="190"/>
                    <a:pt x="253" y="189"/>
                  </a:cubicBezTo>
                  <a:cubicBezTo>
                    <a:pt x="252" y="189"/>
                    <a:pt x="251" y="188"/>
                    <a:pt x="250" y="188"/>
                  </a:cubicBezTo>
                  <a:cubicBezTo>
                    <a:pt x="248" y="187"/>
                    <a:pt x="246" y="185"/>
                    <a:pt x="245" y="184"/>
                  </a:cubicBezTo>
                  <a:cubicBezTo>
                    <a:pt x="244" y="183"/>
                    <a:pt x="243" y="183"/>
                    <a:pt x="243" y="182"/>
                  </a:cubicBezTo>
                  <a:cubicBezTo>
                    <a:pt x="243" y="182"/>
                    <a:pt x="242" y="182"/>
                    <a:pt x="242" y="181"/>
                  </a:cubicBezTo>
                  <a:cubicBezTo>
                    <a:pt x="271" y="164"/>
                    <a:pt x="271" y="164"/>
                    <a:pt x="271" y="164"/>
                  </a:cubicBezTo>
                  <a:cubicBezTo>
                    <a:pt x="301" y="178"/>
                    <a:pt x="301" y="178"/>
                    <a:pt x="301" y="178"/>
                  </a:cubicBezTo>
                  <a:cubicBezTo>
                    <a:pt x="301" y="178"/>
                    <a:pt x="300" y="179"/>
                    <a:pt x="300" y="179"/>
                  </a:cubicBezTo>
                  <a:close/>
                  <a:moveTo>
                    <a:pt x="316" y="167"/>
                  </a:moveTo>
                  <a:cubicBezTo>
                    <a:pt x="274" y="147"/>
                    <a:pt x="274" y="147"/>
                    <a:pt x="274" y="147"/>
                  </a:cubicBezTo>
                  <a:cubicBezTo>
                    <a:pt x="271" y="146"/>
                    <a:pt x="268" y="146"/>
                    <a:pt x="266" y="148"/>
                  </a:cubicBezTo>
                  <a:cubicBezTo>
                    <a:pt x="226" y="173"/>
                    <a:pt x="226" y="173"/>
                    <a:pt x="226" y="173"/>
                  </a:cubicBezTo>
                  <a:cubicBezTo>
                    <a:pt x="211" y="182"/>
                    <a:pt x="211" y="182"/>
                    <a:pt x="211" y="182"/>
                  </a:cubicBezTo>
                  <a:cubicBezTo>
                    <a:pt x="211" y="145"/>
                    <a:pt x="211" y="145"/>
                    <a:pt x="211" y="145"/>
                  </a:cubicBezTo>
                  <a:cubicBezTo>
                    <a:pt x="221" y="147"/>
                    <a:pt x="232" y="148"/>
                    <a:pt x="242" y="148"/>
                  </a:cubicBezTo>
                  <a:cubicBezTo>
                    <a:pt x="274" y="148"/>
                    <a:pt x="307" y="141"/>
                    <a:pt x="326" y="128"/>
                  </a:cubicBezTo>
                  <a:cubicBezTo>
                    <a:pt x="326" y="172"/>
                    <a:pt x="326" y="172"/>
                    <a:pt x="326" y="172"/>
                  </a:cubicBezTo>
                  <a:lnTo>
                    <a:pt x="316" y="167"/>
                  </a:lnTo>
                  <a:close/>
                  <a:moveTo>
                    <a:pt x="242" y="16"/>
                  </a:moveTo>
                  <a:cubicBezTo>
                    <a:pt x="293" y="16"/>
                    <a:pt x="326" y="33"/>
                    <a:pt x="326" y="45"/>
                  </a:cubicBezTo>
                  <a:cubicBezTo>
                    <a:pt x="326" y="57"/>
                    <a:pt x="293" y="73"/>
                    <a:pt x="242" y="73"/>
                  </a:cubicBezTo>
                  <a:cubicBezTo>
                    <a:pt x="191" y="73"/>
                    <a:pt x="158" y="57"/>
                    <a:pt x="158" y="45"/>
                  </a:cubicBezTo>
                  <a:cubicBezTo>
                    <a:pt x="158" y="33"/>
                    <a:pt x="191" y="16"/>
                    <a:pt x="242" y="16"/>
                  </a:cubicBezTo>
                  <a:close/>
                  <a:moveTo>
                    <a:pt x="158" y="70"/>
                  </a:moveTo>
                  <a:cubicBezTo>
                    <a:pt x="177" y="83"/>
                    <a:pt x="210" y="90"/>
                    <a:pt x="242" y="90"/>
                  </a:cubicBezTo>
                  <a:cubicBezTo>
                    <a:pt x="274" y="90"/>
                    <a:pt x="307" y="83"/>
                    <a:pt x="326" y="70"/>
                  </a:cubicBezTo>
                  <a:cubicBezTo>
                    <a:pt x="326" y="103"/>
                    <a:pt x="326" y="103"/>
                    <a:pt x="326" y="103"/>
                  </a:cubicBezTo>
                  <a:cubicBezTo>
                    <a:pt x="326" y="115"/>
                    <a:pt x="293" y="131"/>
                    <a:pt x="242" y="131"/>
                  </a:cubicBezTo>
                  <a:cubicBezTo>
                    <a:pt x="229" y="131"/>
                    <a:pt x="218" y="130"/>
                    <a:pt x="208" y="129"/>
                  </a:cubicBezTo>
                  <a:cubicBezTo>
                    <a:pt x="201" y="115"/>
                    <a:pt x="182" y="106"/>
                    <a:pt x="158" y="100"/>
                  </a:cubicBezTo>
                  <a:lnTo>
                    <a:pt x="158" y="70"/>
                  </a:lnTo>
                  <a:close/>
                  <a:moveTo>
                    <a:pt x="110" y="111"/>
                  </a:moveTo>
                  <a:cubicBezTo>
                    <a:pt x="162" y="111"/>
                    <a:pt x="194" y="128"/>
                    <a:pt x="194" y="140"/>
                  </a:cubicBezTo>
                  <a:cubicBezTo>
                    <a:pt x="194" y="151"/>
                    <a:pt x="162" y="168"/>
                    <a:pt x="110" y="168"/>
                  </a:cubicBezTo>
                  <a:cubicBezTo>
                    <a:pt x="59" y="168"/>
                    <a:pt x="26" y="151"/>
                    <a:pt x="26" y="140"/>
                  </a:cubicBezTo>
                  <a:cubicBezTo>
                    <a:pt x="26" y="128"/>
                    <a:pt x="59" y="111"/>
                    <a:pt x="110" y="111"/>
                  </a:cubicBezTo>
                  <a:close/>
                  <a:moveTo>
                    <a:pt x="26" y="165"/>
                  </a:moveTo>
                  <a:cubicBezTo>
                    <a:pt x="45" y="177"/>
                    <a:pt x="79" y="184"/>
                    <a:pt x="110" y="184"/>
                  </a:cubicBezTo>
                  <a:cubicBezTo>
                    <a:pt x="142" y="184"/>
                    <a:pt x="175" y="177"/>
                    <a:pt x="194" y="165"/>
                  </a:cubicBezTo>
                  <a:cubicBezTo>
                    <a:pt x="194" y="192"/>
                    <a:pt x="194" y="192"/>
                    <a:pt x="194" y="192"/>
                  </a:cubicBezTo>
                  <a:cubicBezTo>
                    <a:pt x="145" y="223"/>
                    <a:pt x="145" y="223"/>
                    <a:pt x="145" y="223"/>
                  </a:cubicBezTo>
                  <a:cubicBezTo>
                    <a:pt x="135" y="225"/>
                    <a:pt x="123" y="226"/>
                    <a:pt x="110" y="226"/>
                  </a:cubicBezTo>
                  <a:cubicBezTo>
                    <a:pt x="59" y="226"/>
                    <a:pt x="26" y="209"/>
                    <a:pt x="26" y="198"/>
                  </a:cubicBezTo>
                  <a:lnTo>
                    <a:pt x="26" y="165"/>
                  </a:lnTo>
                  <a:close/>
                  <a:moveTo>
                    <a:pt x="26" y="256"/>
                  </a:moveTo>
                  <a:cubicBezTo>
                    <a:pt x="26" y="223"/>
                    <a:pt x="26" y="223"/>
                    <a:pt x="26" y="223"/>
                  </a:cubicBezTo>
                  <a:cubicBezTo>
                    <a:pt x="45" y="236"/>
                    <a:pt x="79" y="242"/>
                    <a:pt x="110" y="242"/>
                  </a:cubicBezTo>
                  <a:cubicBezTo>
                    <a:pt x="112" y="242"/>
                    <a:pt x="114" y="242"/>
                    <a:pt x="115" y="242"/>
                  </a:cubicBezTo>
                  <a:cubicBezTo>
                    <a:pt x="59" y="277"/>
                    <a:pt x="59" y="277"/>
                    <a:pt x="59" y="277"/>
                  </a:cubicBezTo>
                  <a:cubicBezTo>
                    <a:pt x="38" y="271"/>
                    <a:pt x="26" y="263"/>
                    <a:pt x="26" y="256"/>
                  </a:cubicBezTo>
                  <a:close/>
                  <a:moveTo>
                    <a:pt x="58" y="297"/>
                  </a:moveTo>
                  <a:cubicBezTo>
                    <a:pt x="58" y="297"/>
                    <a:pt x="58" y="297"/>
                    <a:pt x="58" y="298"/>
                  </a:cubicBezTo>
                  <a:cubicBezTo>
                    <a:pt x="59" y="301"/>
                    <a:pt x="60" y="303"/>
                    <a:pt x="61" y="306"/>
                  </a:cubicBezTo>
                  <a:cubicBezTo>
                    <a:pt x="61" y="307"/>
                    <a:pt x="61" y="308"/>
                    <a:pt x="62" y="309"/>
                  </a:cubicBezTo>
                  <a:cubicBezTo>
                    <a:pt x="62" y="312"/>
                    <a:pt x="63" y="316"/>
                    <a:pt x="63" y="319"/>
                  </a:cubicBezTo>
                  <a:cubicBezTo>
                    <a:pt x="63" y="322"/>
                    <a:pt x="62" y="326"/>
                    <a:pt x="61" y="329"/>
                  </a:cubicBezTo>
                  <a:cubicBezTo>
                    <a:pt x="61" y="330"/>
                    <a:pt x="61" y="331"/>
                    <a:pt x="61" y="332"/>
                  </a:cubicBezTo>
                  <a:cubicBezTo>
                    <a:pt x="61" y="332"/>
                    <a:pt x="60" y="333"/>
                    <a:pt x="60" y="334"/>
                  </a:cubicBezTo>
                  <a:cubicBezTo>
                    <a:pt x="25" y="318"/>
                    <a:pt x="25" y="318"/>
                    <a:pt x="25" y="318"/>
                  </a:cubicBezTo>
                  <a:lnTo>
                    <a:pt x="58" y="297"/>
                  </a:lnTo>
                  <a:close/>
                </a:path>
              </a:pathLst>
            </a:custGeom>
            <a:solidFill>
              <a:schemeClr val="bg1"/>
            </a:solidFill>
            <a:ln w="9525">
              <a:noFill/>
              <a:round/>
              <a:headEnd/>
              <a:tailEnd/>
            </a:ln>
          </p:spPr>
          <p:txBody>
            <a:bodyPr/>
            <a:lstStyle/>
            <a:p>
              <a:endParaRPr lang="en-US"/>
            </a:p>
          </p:txBody>
        </p:sp>
        <p:sp>
          <p:nvSpPr>
            <p:cNvPr id="49209" name="Freeform 61"/>
            <p:cNvSpPr>
              <a:spLocks noEditPoints="1"/>
            </p:cNvSpPr>
            <p:nvPr/>
          </p:nvSpPr>
          <p:spPr bwMode="auto">
            <a:xfrm>
              <a:off x="-210182" y="2396403"/>
              <a:ext cx="381000" cy="352425"/>
            </a:xfrm>
            <a:custGeom>
              <a:avLst/>
              <a:gdLst>
                <a:gd name="T0" fmla="*/ 2147483647 w 101"/>
                <a:gd name="T1" fmla="*/ 2147483647 h 93"/>
                <a:gd name="T2" fmla="*/ 2147483647 w 101"/>
                <a:gd name="T3" fmla="*/ 2147483647 h 93"/>
                <a:gd name="T4" fmla="*/ 2147483647 w 101"/>
                <a:gd name="T5" fmla="*/ 2147483647 h 93"/>
                <a:gd name="T6" fmla="*/ 2147483647 w 101"/>
                <a:gd name="T7" fmla="*/ 2147483647 h 93"/>
                <a:gd name="T8" fmla="*/ 2147483647 w 101"/>
                <a:gd name="T9" fmla="*/ 2147483647 h 93"/>
                <a:gd name="T10" fmla="*/ 2147483647 w 101"/>
                <a:gd name="T11" fmla="*/ 2147483647 h 93"/>
                <a:gd name="T12" fmla="*/ 2147483647 w 101"/>
                <a:gd name="T13" fmla="*/ 2147483647 h 93"/>
                <a:gd name="T14" fmla="*/ 2147483647 w 101"/>
                <a:gd name="T15" fmla="*/ 2147483647 h 93"/>
                <a:gd name="T16" fmla="*/ 2147483647 w 101"/>
                <a:gd name="T17" fmla="*/ 2147483647 h 93"/>
                <a:gd name="T18" fmla="*/ 2147483647 w 101"/>
                <a:gd name="T19" fmla="*/ 2147483647 h 93"/>
                <a:gd name="T20" fmla="*/ 2147483647 w 101"/>
                <a:gd name="T21" fmla="*/ 2147483647 h 93"/>
                <a:gd name="T22" fmla="*/ 2147483647 w 101"/>
                <a:gd name="T23" fmla="*/ 2147483647 h 93"/>
                <a:gd name="T24" fmla="*/ 2147483647 w 101"/>
                <a:gd name="T25" fmla="*/ 2147483647 h 93"/>
                <a:gd name="T26" fmla="*/ 2147483647 w 101"/>
                <a:gd name="T27" fmla="*/ 2147483647 h 93"/>
                <a:gd name="T28" fmla="*/ 2147483647 w 101"/>
                <a:gd name="T29" fmla="*/ 2147483647 h 93"/>
                <a:gd name="T30" fmla="*/ 2147483647 w 101"/>
                <a:gd name="T31" fmla="*/ 2147483647 h 93"/>
                <a:gd name="T32" fmla="*/ 2147483647 w 101"/>
                <a:gd name="T33" fmla="*/ 2147483647 h 93"/>
                <a:gd name="T34" fmla="*/ 2147483647 w 101"/>
                <a:gd name="T35" fmla="*/ 2147483647 h 93"/>
                <a:gd name="T36" fmla="*/ 2147483647 w 101"/>
                <a:gd name="T37" fmla="*/ 2147483647 h 93"/>
                <a:gd name="T38" fmla="*/ 2147483647 w 101"/>
                <a:gd name="T39" fmla="*/ 2147483647 h 93"/>
                <a:gd name="T40" fmla="*/ 2147483647 w 101"/>
                <a:gd name="T41" fmla="*/ 2147483647 h 93"/>
                <a:gd name="T42" fmla="*/ 2147483647 w 101"/>
                <a:gd name="T43" fmla="*/ 2147483647 h 93"/>
                <a:gd name="T44" fmla="*/ 2147483647 w 101"/>
                <a:gd name="T45" fmla="*/ 2147483647 h 93"/>
                <a:gd name="T46" fmla="*/ 2147483647 w 101"/>
                <a:gd name="T47" fmla="*/ 2147483647 h 93"/>
                <a:gd name="T48" fmla="*/ 2147483647 w 101"/>
                <a:gd name="T49" fmla="*/ 2147483647 h 93"/>
                <a:gd name="T50" fmla="*/ 2147483647 w 101"/>
                <a:gd name="T51" fmla="*/ 2147483647 h 93"/>
                <a:gd name="T52" fmla="*/ 2147483647 w 101"/>
                <a:gd name="T53" fmla="*/ 2147483647 h 93"/>
                <a:gd name="T54" fmla="*/ 2147483647 w 101"/>
                <a:gd name="T55" fmla="*/ 2147483647 h 93"/>
                <a:gd name="T56" fmla="*/ 2147483647 w 101"/>
                <a:gd name="T57" fmla="*/ 2147483647 h 93"/>
                <a:gd name="T58" fmla="*/ 2147483647 w 101"/>
                <a:gd name="T59" fmla="*/ 2147483647 h 93"/>
                <a:gd name="T60" fmla="*/ 2147483647 w 101"/>
                <a:gd name="T61" fmla="*/ 2147483647 h 93"/>
                <a:gd name="T62" fmla="*/ 2147483647 w 101"/>
                <a:gd name="T63" fmla="*/ 2147483647 h 93"/>
                <a:gd name="T64" fmla="*/ 2147483647 w 101"/>
                <a:gd name="T65" fmla="*/ 2147483647 h 93"/>
                <a:gd name="T66" fmla="*/ 2147483647 w 101"/>
                <a:gd name="T67" fmla="*/ 2147483647 h 93"/>
                <a:gd name="T68" fmla="*/ 2147483647 w 101"/>
                <a:gd name="T69" fmla="*/ 2147483647 h 93"/>
                <a:gd name="T70" fmla="*/ 2147483647 w 101"/>
                <a:gd name="T71" fmla="*/ 2147483647 h 93"/>
                <a:gd name="T72" fmla="*/ 2147483647 w 101"/>
                <a:gd name="T73" fmla="*/ 2147483647 h 93"/>
                <a:gd name="T74" fmla="*/ 2147483647 w 101"/>
                <a:gd name="T75" fmla="*/ 2147483647 h 93"/>
                <a:gd name="T76" fmla="*/ 2147483647 w 101"/>
                <a:gd name="T77" fmla="*/ 2147483647 h 93"/>
                <a:gd name="T78" fmla="*/ 2147483647 w 101"/>
                <a:gd name="T79" fmla="*/ 2147483647 h 93"/>
                <a:gd name="T80" fmla="*/ 2147483647 w 101"/>
                <a:gd name="T81" fmla="*/ 2147483647 h 93"/>
                <a:gd name="T82" fmla="*/ 2147483647 w 101"/>
                <a:gd name="T83" fmla="*/ 2147483647 h 93"/>
                <a:gd name="T84" fmla="*/ 2147483647 w 101"/>
                <a:gd name="T85" fmla="*/ 2147483647 h 93"/>
                <a:gd name="T86" fmla="*/ 2147483647 w 101"/>
                <a:gd name="T87" fmla="*/ 2147483647 h 93"/>
                <a:gd name="T88" fmla="*/ 2147483647 w 101"/>
                <a:gd name="T89" fmla="*/ 2147483647 h 93"/>
                <a:gd name="T90" fmla="*/ 2147483647 w 101"/>
                <a:gd name="T91" fmla="*/ 2147483647 h 93"/>
                <a:gd name="T92" fmla="*/ 2147483647 w 101"/>
                <a:gd name="T93" fmla="*/ 2147483647 h 93"/>
                <a:gd name="T94" fmla="*/ 2147483647 w 101"/>
                <a:gd name="T95" fmla="*/ 2147483647 h 93"/>
                <a:gd name="T96" fmla="*/ 2147483647 w 101"/>
                <a:gd name="T97" fmla="*/ 2147483647 h 93"/>
                <a:gd name="T98" fmla="*/ 2147483647 w 101"/>
                <a:gd name="T99" fmla="*/ 2147483647 h 93"/>
                <a:gd name="T100" fmla="*/ 2147483647 w 101"/>
                <a:gd name="T101" fmla="*/ 2147483647 h 93"/>
                <a:gd name="T102" fmla="*/ 2147483647 w 101"/>
                <a:gd name="T103" fmla="*/ 2147483647 h 93"/>
                <a:gd name="T104" fmla="*/ 2147483647 w 101"/>
                <a:gd name="T105" fmla="*/ 2147483647 h 93"/>
                <a:gd name="T106" fmla="*/ 2147483647 w 101"/>
                <a:gd name="T107" fmla="*/ 2147483647 h 93"/>
                <a:gd name="T108" fmla="*/ 2147483647 w 101"/>
                <a:gd name="T109" fmla="*/ 2147483647 h 93"/>
                <a:gd name="T110" fmla="*/ 2147483647 w 101"/>
                <a:gd name="T111" fmla="*/ 2147483647 h 93"/>
                <a:gd name="T112" fmla="*/ 2147483647 w 101"/>
                <a:gd name="T113" fmla="*/ 2147483647 h 93"/>
                <a:gd name="T114" fmla="*/ 2147483647 w 101"/>
                <a:gd name="T115" fmla="*/ 2147483647 h 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93"/>
                <a:gd name="T176" fmla="*/ 101 w 101"/>
                <a:gd name="T177" fmla="*/ 93 h 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93">
                  <a:moveTo>
                    <a:pt x="95" y="64"/>
                  </a:moveTo>
                  <a:cubicBezTo>
                    <a:pt x="99" y="57"/>
                    <a:pt x="100" y="50"/>
                    <a:pt x="99" y="45"/>
                  </a:cubicBezTo>
                  <a:cubicBezTo>
                    <a:pt x="97" y="39"/>
                    <a:pt x="94" y="34"/>
                    <a:pt x="90" y="31"/>
                  </a:cubicBezTo>
                  <a:cubicBezTo>
                    <a:pt x="88" y="29"/>
                    <a:pt x="85" y="28"/>
                    <a:pt x="83" y="26"/>
                  </a:cubicBezTo>
                  <a:cubicBezTo>
                    <a:pt x="80" y="25"/>
                    <a:pt x="76" y="25"/>
                    <a:pt x="73" y="25"/>
                  </a:cubicBezTo>
                  <a:cubicBezTo>
                    <a:pt x="69" y="25"/>
                    <a:pt x="66" y="26"/>
                    <a:pt x="62" y="28"/>
                  </a:cubicBezTo>
                  <a:cubicBezTo>
                    <a:pt x="59" y="29"/>
                    <a:pt x="55" y="32"/>
                    <a:pt x="52" y="35"/>
                  </a:cubicBezTo>
                  <a:cubicBezTo>
                    <a:pt x="25" y="17"/>
                    <a:pt x="25" y="17"/>
                    <a:pt x="25" y="17"/>
                  </a:cubicBezTo>
                  <a:cubicBezTo>
                    <a:pt x="26" y="17"/>
                    <a:pt x="26" y="17"/>
                    <a:pt x="27" y="16"/>
                  </a:cubicBezTo>
                  <a:cubicBezTo>
                    <a:pt x="29" y="15"/>
                    <a:pt x="31" y="15"/>
                    <a:pt x="33" y="14"/>
                  </a:cubicBezTo>
                  <a:cubicBezTo>
                    <a:pt x="35" y="14"/>
                    <a:pt x="37" y="14"/>
                    <a:pt x="39" y="15"/>
                  </a:cubicBezTo>
                  <a:cubicBezTo>
                    <a:pt x="41" y="15"/>
                    <a:pt x="42" y="16"/>
                    <a:pt x="44" y="17"/>
                  </a:cubicBezTo>
                  <a:cubicBezTo>
                    <a:pt x="47" y="18"/>
                    <a:pt x="50" y="17"/>
                    <a:pt x="52" y="14"/>
                  </a:cubicBezTo>
                  <a:cubicBezTo>
                    <a:pt x="53" y="11"/>
                    <a:pt x="53" y="8"/>
                    <a:pt x="50" y="6"/>
                  </a:cubicBezTo>
                  <a:cubicBezTo>
                    <a:pt x="43" y="2"/>
                    <a:pt x="37" y="0"/>
                    <a:pt x="30" y="2"/>
                  </a:cubicBezTo>
                  <a:cubicBezTo>
                    <a:pt x="25" y="3"/>
                    <a:pt x="20" y="6"/>
                    <a:pt x="15" y="11"/>
                  </a:cubicBezTo>
                  <a:cubicBezTo>
                    <a:pt x="11" y="8"/>
                    <a:pt x="11" y="8"/>
                    <a:pt x="11" y="8"/>
                  </a:cubicBezTo>
                  <a:cubicBezTo>
                    <a:pt x="10" y="7"/>
                    <a:pt x="8" y="7"/>
                    <a:pt x="6" y="8"/>
                  </a:cubicBezTo>
                  <a:cubicBezTo>
                    <a:pt x="2" y="9"/>
                    <a:pt x="0" y="12"/>
                    <a:pt x="1" y="16"/>
                  </a:cubicBezTo>
                  <a:cubicBezTo>
                    <a:pt x="1" y="17"/>
                    <a:pt x="1" y="19"/>
                    <a:pt x="3" y="20"/>
                  </a:cubicBezTo>
                  <a:cubicBezTo>
                    <a:pt x="7" y="22"/>
                    <a:pt x="7" y="22"/>
                    <a:pt x="7" y="22"/>
                  </a:cubicBezTo>
                  <a:cubicBezTo>
                    <a:pt x="5" y="26"/>
                    <a:pt x="4" y="29"/>
                    <a:pt x="3" y="32"/>
                  </a:cubicBezTo>
                  <a:cubicBezTo>
                    <a:pt x="2" y="37"/>
                    <a:pt x="2" y="41"/>
                    <a:pt x="2" y="45"/>
                  </a:cubicBezTo>
                  <a:cubicBezTo>
                    <a:pt x="3" y="49"/>
                    <a:pt x="4" y="52"/>
                    <a:pt x="6" y="56"/>
                  </a:cubicBezTo>
                  <a:cubicBezTo>
                    <a:pt x="8" y="59"/>
                    <a:pt x="11" y="62"/>
                    <a:pt x="15" y="63"/>
                  </a:cubicBezTo>
                  <a:cubicBezTo>
                    <a:pt x="21" y="67"/>
                    <a:pt x="28" y="67"/>
                    <a:pt x="35" y="65"/>
                  </a:cubicBezTo>
                  <a:cubicBezTo>
                    <a:pt x="42" y="63"/>
                    <a:pt x="47" y="58"/>
                    <a:pt x="52" y="52"/>
                  </a:cubicBezTo>
                  <a:cubicBezTo>
                    <a:pt x="78" y="69"/>
                    <a:pt x="78" y="69"/>
                    <a:pt x="78" y="69"/>
                  </a:cubicBezTo>
                  <a:cubicBezTo>
                    <a:pt x="75" y="74"/>
                    <a:pt x="71" y="77"/>
                    <a:pt x="67" y="78"/>
                  </a:cubicBezTo>
                  <a:cubicBezTo>
                    <a:pt x="63" y="80"/>
                    <a:pt x="59" y="80"/>
                    <a:pt x="55" y="79"/>
                  </a:cubicBezTo>
                  <a:cubicBezTo>
                    <a:pt x="52" y="78"/>
                    <a:pt x="49" y="79"/>
                    <a:pt x="47" y="82"/>
                  </a:cubicBezTo>
                  <a:cubicBezTo>
                    <a:pt x="46" y="84"/>
                    <a:pt x="46" y="86"/>
                    <a:pt x="46" y="87"/>
                  </a:cubicBezTo>
                  <a:cubicBezTo>
                    <a:pt x="46" y="88"/>
                    <a:pt x="47" y="90"/>
                    <a:pt x="49" y="90"/>
                  </a:cubicBezTo>
                  <a:cubicBezTo>
                    <a:pt x="57" y="93"/>
                    <a:pt x="64" y="93"/>
                    <a:pt x="71" y="89"/>
                  </a:cubicBezTo>
                  <a:cubicBezTo>
                    <a:pt x="77" y="86"/>
                    <a:pt x="83" y="82"/>
                    <a:pt x="88" y="75"/>
                  </a:cubicBezTo>
                  <a:cubicBezTo>
                    <a:pt x="91" y="77"/>
                    <a:pt x="91" y="77"/>
                    <a:pt x="91" y="77"/>
                  </a:cubicBezTo>
                  <a:cubicBezTo>
                    <a:pt x="93" y="79"/>
                    <a:pt x="95" y="79"/>
                    <a:pt x="96" y="78"/>
                  </a:cubicBezTo>
                  <a:cubicBezTo>
                    <a:pt x="98" y="78"/>
                    <a:pt x="99" y="77"/>
                    <a:pt x="100" y="75"/>
                  </a:cubicBezTo>
                  <a:cubicBezTo>
                    <a:pt x="101" y="74"/>
                    <a:pt x="101" y="72"/>
                    <a:pt x="101" y="71"/>
                  </a:cubicBezTo>
                  <a:cubicBezTo>
                    <a:pt x="101" y="69"/>
                    <a:pt x="100" y="67"/>
                    <a:pt x="99" y="66"/>
                  </a:cubicBezTo>
                  <a:lnTo>
                    <a:pt x="95" y="64"/>
                  </a:lnTo>
                  <a:close/>
                  <a:moveTo>
                    <a:pt x="37" y="50"/>
                  </a:moveTo>
                  <a:cubicBezTo>
                    <a:pt x="35" y="52"/>
                    <a:pt x="33" y="53"/>
                    <a:pt x="31" y="53"/>
                  </a:cubicBezTo>
                  <a:cubicBezTo>
                    <a:pt x="29" y="54"/>
                    <a:pt x="27" y="54"/>
                    <a:pt x="26" y="54"/>
                  </a:cubicBezTo>
                  <a:cubicBezTo>
                    <a:pt x="24" y="53"/>
                    <a:pt x="23" y="53"/>
                    <a:pt x="21" y="52"/>
                  </a:cubicBezTo>
                  <a:cubicBezTo>
                    <a:pt x="17" y="50"/>
                    <a:pt x="15" y="46"/>
                    <a:pt x="14" y="41"/>
                  </a:cubicBezTo>
                  <a:cubicBezTo>
                    <a:pt x="13" y="38"/>
                    <a:pt x="14" y="33"/>
                    <a:pt x="16" y="29"/>
                  </a:cubicBezTo>
                  <a:cubicBezTo>
                    <a:pt x="43" y="46"/>
                    <a:pt x="43" y="46"/>
                    <a:pt x="43" y="46"/>
                  </a:cubicBezTo>
                  <a:cubicBezTo>
                    <a:pt x="41" y="48"/>
                    <a:pt x="39" y="49"/>
                    <a:pt x="37" y="50"/>
                  </a:cubicBezTo>
                  <a:close/>
                  <a:moveTo>
                    <a:pt x="86" y="57"/>
                  </a:moveTo>
                  <a:cubicBezTo>
                    <a:pt x="62" y="42"/>
                    <a:pt x="62" y="42"/>
                    <a:pt x="62" y="42"/>
                  </a:cubicBezTo>
                  <a:cubicBezTo>
                    <a:pt x="65" y="39"/>
                    <a:pt x="68" y="38"/>
                    <a:pt x="71" y="37"/>
                  </a:cubicBezTo>
                  <a:cubicBezTo>
                    <a:pt x="74" y="36"/>
                    <a:pt x="78" y="38"/>
                    <a:pt x="83" y="41"/>
                  </a:cubicBezTo>
                  <a:cubicBezTo>
                    <a:pt x="83" y="41"/>
                    <a:pt x="83" y="41"/>
                    <a:pt x="83" y="41"/>
                  </a:cubicBezTo>
                  <a:cubicBezTo>
                    <a:pt x="83" y="41"/>
                    <a:pt x="84" y="42"/>
                    <a:pt x="85" y="43"/>
                  </a:cubicBezTo>
                  <a:cubicBezTo>
                    <a:pt x="86" y="44"/>
                    <a:pt x="87" y="45"/>
                    <a:pt x="87" y="47"/>
                  </a:cubicBezTo>
                  <a:cubicBezTo>
                    <a:pt x="87" y="48"/>
                    <a:pt x="87" y="50"/>
                    <a:pt x="87" y="53"/>
                  </a:cubicBezTo>
                  <a:cubicBezTo>
                    <a:pt x="87" y="54"/>
                    <a:pt x="87" y="56"/>
                    <a:pt x="86" y="57"/>
                  </a:cubicBezTo>
                  <a:close/>
                </a:path>
              </a:pathLst>
            </a:custGeom>
            <a:solidFill>
              <a:schemeClr val="bg1"/>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457200" y="457200"/>
            <a:ext cx="10058400" cy="457200"/>
          </a:xfrm>
        </p:spPr>
        <p:txBody>
          <a:bodyPr/>
          <a:lstStyle/>
          <a:p>
            <a:pPr algn="l">
              <a:defRPr/>
            </a:pPr>
            <a:r>
              <a:rPr lang="en-US" altLang="zh-CN" sz="2800" dirty="0">
                <a:solidFill>
                  <a:srgbClr val="C00000"/>
                </a:solidFill>
                <a:latin typeface="Arial" pitchFamily="34" charset="0"/>
                <a:cs typeface="Arial" pitchFamily="34" charset="0"/>
                <a:sym typeface="+mn-ea"/>
              </a:rPr>
              <a:t>ICT is enabling a better, more </a:t>
            </a:r>
            <a:r>
              <a:rPr lang="en-US" altLang="zh-CN" sz="2800" dirty="0" smtClean="0">
                <a:solidFill>
                  <a:srgbClr val="C00000"/>
                </a:solidFill>
                <a:latin typeface="Arial" pitchFamily="34" charset="0"/>
                <a:cs typeface="Arial" pitchFamily="34" charset="0"/>
                <a:sym typeface="+mn-ea"/>
              </a:rPr>
              <a:t>efficient government</a:t>
            </a:r>
            <a:endParaRPr lang="zh-CN" altLang="en-US" sz="2800" dirty="0">
              <a:solidFill>
                <a:srgbClr val="C00000"/>
              </a:solidFill>
              <a:latin typeface="Arial" pitchFamily="34" charset="0"/>
              <a:cs typeface="Arial" pitchFamily="34" charset="0"/>
            </a:endParaRPr>
          </a:p>
        </p:txBody>
      </p:sp>
      <p:sp>
        <p:nvSpPr>
          <p:cNvPr id="93" name="圆角矩形 92"/>
          <p:cNvSpPr/>
          <p:nvPr/>
        </p:nvSpPr>
        <p:spPr>
          <a:xfrm>
            <a:off x="688581" y="1640309"/>
            <a:ext cx="3320844" cy="423408"/>
          </a:xfrm>
          <a:prstGeom prst="roundRect">
            <a:avLst>
              <a:gd name="adj"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services</a:t>
            </a:r>
          </a:p>
        </p:txBody>
      </p:sp>
      <p:sp>
        <p:nvSpPr>
          <p:cNvPr id="94" name="圆角矩形 93"/>
          <p:cNvSpPr/>
          <p:nvPr/>
        </p:nvSpPr>
        <p:spPr>
          <a:xfrm>
            <a:off x="4459295" y="1640308"/>
            <a:ext cx="3115649" cy="423408"/>
          </a:xfrm>
          <a:prstGeom prst="roundRect">
            <a:avLst>
              <a:gd name="adj" fmla="val 186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management</a:t>
            </a:r>
          </a:p>
        </p:txBody>
      </p:sp>
      <p:sp>
        <p:nvSpPr>
          <p:cNvPr id="95" name="圆角矩形 94"/>
          <p:cNvSpPr/>
          <p:nvPr/>
        </p:nvSpPr>
        <p:spPr>
          <a:xfrm>
            <a:off x="8140884" y="1640310"/>
            <a:ext cx="3151004" cy="423408"/>
          </a:xfrm>
          <a:prstGeom prst="roundRect">
            <a:avLst>
              <a:gd name="adj" fmla="val 1398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0966" tIns="60483" rIns="120966" bIns="60483" rtlCol="0" anchor="ctr"/>
          <a:lstStyle/>
          <a:p>
            <a:pPr algn="ctr"/>
            <a:r>
              <a:rPr lang="en-US" altLang="zh-CN" sz="2000" b="1" dirty="0">
                <a:latin typeface="Arial" pitchFamily="34" charset="0"/>
                <a:cs typeface="Arial" pitchFamily="34" charset="0"/>
              </a:rPr>
              <a:t>Public participation</a:t>
            </a:r>
          </a:p>
        </p:txBody>
      </p:sp>
      <p:pic>
        <p:nvPicPr>
          <p:cNvPr id="96" name="图片 9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379" y="2758037"/>
            <a:ext cx="3078398" cy="1455111"/>
          </a:xfrm>
          <a:prstGeom prst="round2DiagRect">
            <a:avLst>
              <a:gd name="adj1" fmla="val 16667"/>
              <a:gd name="adj2" fmla="val 0"/>
            </a:avLst>
          </a:prstGeom>
          <a:ln w="88900" cap="sq">
            <a:solidFill>
              <a:srgbClr val="FFFFFF"/>
            </a:solidFill>
            <a:miter lim="800000"/>
          </a:ln>
          <a:effectLst/>
        </p:spPr>
      </p:pic>
      <p:pic>
        <p:nvPicPr>
          <p:cNvPr id="97" name="Picture 14" descr="https://upload.wikimedia.org/wikipedia/commons/9/93/FEMA_-_43019_-_FEMA_National_Advistory_Council_meets_in_Washington,_D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6549" y="2700999"/>
            <a:ext cx="3078395" cy="1481050"/>
          </a:xfrm>
          <a:prstGeom prst="round2DiagRect">
            <a:avLst>
              <a:gd name="adj1" fmla="val 16667"/>
              <a:gd name="adj2" fmla="val 0"/>
            </a:avLst>
          </a:prstGeom>
          <a:ln w="88900" cap="sq">
            <a:solidFill>
              <a:srgbClr val="FFFFFF"/>
            </a:solidFill>
            <a:miter lim="800000"/>
          </a:ln>
          <a:effectLst/>
          <a:extLst>
            <a:ext uri="{909E8E84-426E-40DD-AFC4-6F175D3DCCD1}">
              <a14:hiddenFill xmlns:a14="http://schemas.microsoft.com/office/drawing/2010/main" xmlns="">
                <a:solidFill>
                  <a:srgbClr val="FFFFFF"/>
                </a:solidFill>
              </a14:hiddenFill>
            </a:ext>
          </a:extLst>
        </p:spPr>
      </p:pic>
      <p:sp>
        <p:nvSpPr>
          <p:cNvPr id="98" name="文本框 16"/>
          <p:cNvSpPr txBox="1"/>
          <p:nvPr/>
        </p:nvSpPr>
        <p:spPr>
          <a:xfrm>
            <a:off x="853191" y="4779428"/>
            <a:ext cx="3308640" cy="676145"/>
          </a:xfrm>
          <a:prstGeom prst="rect">
            <a:avLst/>
          </a:prstGeom>
          <a:noFill/>
        </p:spPr>
        <p:txBody>
          <a:bodyPr wrap="square" lIns="120966" tIns="60483" rIns="120966" bIns="60483" rtlCol="0">
            <a:spAutoFit/>
          </a:bodyPr>
          <a:lstStyle/>
          <a:p>
            <a:r>
              <a:rPr lang="en-US" altLang="zh-CN" b="1" dirty="0">
                <a:solidFill>
                  <a:schemeClr val="accent6"/>
                </a:solidFill>
                <a:latin typeface="Arial" pitchFamily="34" charset="0"/>
                <a:ea typeface="微软雅黑" pitchFamily="34" charset="-122"/>
                <a:cs typeface="Arial" pitchFamily="34" charset="0"/>
              </a:rPr>
              <a:t>Inclusive, efficient, and high-quality</a:t>
            </a:r>
          </a:p>
        </p:txBody>
      </p:sp>
      <p:sp>
        <p:nvSpPr>
          <p:cNvPr id="99" name="文本框 25"/>
          <p:cNvSpPr txBox="1"/>
          <p:nvPr/>
        </p:nvSpPr>
        <p:spPr>
          <a:xfrm>
            <a:off x="4459296" y="4779428"/>
            <a:ext cx="3358962" cy="676145"/>
          </a:xfrm>
          <a:prstGeom prst="rect">
            <a:avLst/>
          </a:prstGeom>
          <a:noFill/>
        </p:spPr>
        <p:txBody>
          <a:bodyPr wrap="square" lIns="120966" tIns="60483" rIns="120966" bIns="60483" rtlCol="0">
            <a:spAutoFit/>
          </a:bodyPr>
          <a:lstStyle/>
          <a:p>
            <a:r>
              <a:rPr lang="en-US" altLang="zh-CN" b="1" dirty="0">
                <a:solidFill>
                  <a:srgbClr val="0070C0"/>
                </a:solidFill>
                <a:latin typeface="Arial" pitchFamily="34" charset="0"/>
                <a:ea typeface="微软雅黑" pitchFamily="34" charset="-122"/>
                <a:cs typeface="Arial" pitchFamily="34" charset="0"/>
              </a:rPr>
              <a:t>Open, transparent, </a:t>
            </a:r>
            <a:endParaRPr lang="en-US" altLang="zh-CN" b="1" dirty="0" smtClean="0">
              <a:solidFill>
                <a:srgbClr val="0070C0"/>
              </a:solidFill>
              <a:latin typeface="Arial" pitchFamily="34" charset="0"/>
              <a:ea typeface="微软雅黑" pitchFamily="34" charset="-122"/>
              <a:cs typeface="Arial" pitchFamily="34" charset="0"/>
            </a:endParaRPr>
          </a:p>
          <a:p>
            <a:r>
              <a:rPr lang="en-US" altLang="zh-CN" b="1" dirty="0" smtClean="0">
                <a:solidFill>
                  <a:srgbClr val="0070C0"/>
                </a:solidFill>
                <a:latin typeface="Arial" pitchFamily="34" charset="0"/>
                <a:ea typeface="微软雅黑" pitchFamily="34" charset="-122"/>
                <a:cs typeface="Arial" pitchFamily="34" charset="0"/>
              </a:rPr>
              <a:t>responsible</a:t>
            </a:r>
            <a:r>
              <a:rPr lang="en-US" altLang="zh-CN" b="1" dirty="0">
                <a:solidFill>
                  <a:srgbClr val="0070C0"/>
                </a:solidFill>
                <a:latin typeface="Arial" pitchFamily="34" charset="0"/>
                <a:ea typeface="微软雅黑" pitchFamily="34" charset="-122"/>
                <a:cs typeface="Arial" pitchFamily="34" charset="0"/>
              </a:rPr>
              <a:t>, and effective</a:t>
            </a:r>
          </a:p>
        </p:txBody>
      </p:sp>
      <p:sp>
        <p:nvSpPr>
          <p:cNvPr id="100" name="文本框 26"/>
          <p:cNvSpPr txBox="1"/>
          <p:nvPr/>
        </p:nvSpPr>
        <p:spPr>
          <a:xfrm>
            <a:off x="8108726" y="4779427"/>
            <a:ext cx="3466504" cy="676145"/>
          </a:xfrm>
          <a:prstGeom prst="rect">
            <a:avLst/>
          </a:prstGeom>
          <a:noFill/>
        </p:spPr>
        <p:txBody>
          <a:bodyPr wrap="square" lIns="120966" tIns="60483" rIns="120966" bIns="60483" rtlCol="0">
            <a:spAutoFit/>
          </a:bodyPr>
          <a:lstStyle/>
          <a:p>
            <a:r>
              <a:rPr lang="en-US" altLang="zh-CN" b="1" dirty="0">
                <a:solidFill>
                  <a:srgbClr val="00B050"/>
                </a:solidFill>
                <a:latin typeface="Arial" pitchFamily="34" charset="0"/>
                <a:ea typeface="微软雅黑" pitchFamily="34" charset="-122"/>
                <a:cs typeface="Arial" pitchFamily="34" charset="0"/>
              </a:rPr>
              <a:t>Enhanced participation and greater trust</a:t>
            </a:r>
          </a:p>
        </p:txBody>
      </p:sp>
      <p:pic>
        <p:nvPicPr>
          <p:cNvPr id="101" name="图片 10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13493" y="2680024"/>
            <a:ext cx="3078395" cy="1502024"/>
          </a:xfrm>
          <a:prstGeom prst="round2DiagRect">
            <a:avLst>
              <a:gd name="adj1" fmla="val 16667"/>
              <a:gd name="adj2" fmla="val 0"/>
            </a:avLst>
          </a:prstGeom>
          <a:ln w="88900" cap="sq">
            <a:solidFill>
              <a:srgbClr val="FFFFFF"/>
            </a:solidFill>
            <a:miter lim="800000"/>
          </a:ln>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map_empty-01.png"/>
          <p:cNvPicPr>
            <a:picLocks noChangeAspect="1"/>
          </p:cNvPicPr>
          <p:nvPr/>
        </p:nvPicPr>
        <p:blipFill>
          <a:blip r:embed="rId2" cstate="print"/>
          <a:srcRect/>
          <a:stretch>
            <a:fillRect/>
          </a:stretch>
        </p:blipFill>
        <p:spPr bwMode="auto">
          <a:xfrm>
            <a:off x="-3925015" y="-9676"/>
            <a:ext cx="17064163" cy="6987591"/>
          </a:xfrm>
          <a:prstGeom prst="rect">
            <a:avLst/>
          </a:prstGeom>
          <a:noFill/>
          <a:ln w="9525">
            <a:noFill/>
            <a:miter lim="800000"/>
            <a:headEnd/>
            <a:tailEnd/>
          </a:ln>
        </p:spPr>
      </p:pic>
      <p:sp>
        <p:nvSpPr>
          <p:cNvPr id="4" name="标题 6"/>
          <p:cNvSpPr>
            <a:spLocks noGrp="1"/>
          </p:cNvSpPr>
          <p:nvPr>
            <p:ph type="title"/>
          </p:nvPr>
        </p:nvSpPr>
        <p:spPr>
          <a:xfrm>
            <a:off x="457200" y="457200"/>
            <a:ext cx="10058400" cy="457200"/>
          </a:xfrm>
        </p:spPr>
        <p:txBody>
          <a:bodyPr/>
          <a:lstStyle/>
          <a:p>
            <a:pPr marL="0" lvl="5" defTabSz="1209660" fontAlgn="auto"/>
            <a:r>
              <a:rPr lang="en-US" altLang="zh-CN" sz="2800" kern="1200" noProof="1" smtClean="0">
                <a:solidFill>
                  <a:srgbClr val="C00000"/>
                </a:solidFill>
                <a:latin typeface="Arial" pitchFamily="34" charset="0"/>
                <a:ea typeface="微软雅黑" panose="020B0503020204020204" pitchFamily="34" charset="-122"/>
                <a:cs typeface="Arial" pitchFamily="34" charset="0"/>
              </a:rPr>
              <a:t>Huawei in Europe</a:t>
            </a:r>
          </a:p>
        </p:txBody>
      </p:sp>
      <p:grpSp>
        <p:nvGrpSpPr>
          <p:cNvPr id="2" name="组合 2"/>
          <p:cNvGrpSpPr/>
          <p:nvPr/>
        </p:nvGrpSpPr>
        <p:grpSpPr>
          <a:xfrm>
            <a:off x="552524" y="1989149"/>
            <a:ext cx="11042810" cy="750596"/>
            <a:chOff x="578" y="2023"/>
            <a:chExt cx="11552" cy="1086"/>
          </a:xfrm>
        </p:grpSpPr>
        <p:grpSp>
          <p:nvGrpSpPr>
            <p:cNvPr id="3" name="Group 27"/>
            <p:cNvGrpSpPr/>
            <p:nvPr/>
          </p:nvGrpSpPr>
          <p:grpSpPr bwMode="auto">
            <a:xfrm>
              <a:off x="578" y="2023"/>
              <a:ext cx="3523" cy="1086"/>
              <a:chOff x="2135546" y="2402677"/>
              <a:chExt cx="2795969" cy="861752"/>
            </a:xfrm>
          </p:grpSpPr>
          <p:sp>
            <p:nvSpPr>
              <p:cNvPr id="18" name="Rounded Rectangle 26"/>
              <p:cNvSpPr/>
              <p:nvPr/>
            </p:nvSpPr>
            <p:spPr bwMode="auto">
              <a:xfrm>
                <a:off x="2135546" y="2402677"/>
                <a:ext cx="2795969"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19" name="Rectangle 21"/>
              <p:cNvSpPr>
                <a:spLocks noChangeArrowheads="1"/>
              </p:cNvSpPr>
              <p:nvPr/>
            </p:nvSpPr>
            <p:spPr bwMode="auto">
              <a:xfrm>
                <a:off x="2300151" y="2492724"/>
                <a:ext cx="463404"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7 </a:t>
                </a:r>
                <a:endParaRPr lang="en-US" altLang="zh-CN" sz="3300" dirty="0" smtClean="0">
                  <a:solidFill>
                    <a:schemeClr val="bg1"/>
                  </a:solidFill>
                  <a:latin typeface="Arial" pitchFamily="34" charset="0"/>
                  <a:ea typeface="微软雅黑" panose="020B0503020204020204" pitchFamily="34" charset="-122"/>
                  <a:cs typeface="Arial" pitchFamily="34" charset="0"/>
                </a:endParaRPr>
              </a:p>
            </p:txBody>
          </p:sp>
          <p:sp>
            <p:nvSpPr>
              <p:cNvPr id="20" name="Rectangle 29"/>
              <p:cNvSpPr>
                <a:spLocks noChangeArrowheads="1"/>
              </p:cNvSpPr>
              <p:nvPr/>
            </p:nvSpPr>
            <p:spPr bwMode="auto">
              <a:xfrm>
                <a:off x="2633287" y="2451866"/>
                <a:ext cx="2298219" cy="812563"/>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customer training centers</a:t>
                </a:r>
              </a:p>
            </p:txBody>
          </p:sp>
        </p:grpSp>
        <p:grpSp>
          <p:nvGrpSpPr>
            <p:cNvPr id="5" name="Group 28"/>
            <p:cNvGrpSpPr/>
            <p:nvPr/>
          </p:nvGrpSpPr>
          <p:grpSpPr bwMode="auto">
            <a:xfrm>
              <a:off x="4736" y="2023"/>
              <a:ext cx="3869" cy="1086"/>
              <a:chOff x="1666470" y="2402677"/>
              <a:chExt cx="3071861" cy="861747"/>
            </a:xfrm>
          </p:grpSpPr>
          <p:sp>
            <p:nvSpPr>
              <p:cNvPr id="22" name="Rounded Rectangle 29"/>
              <p:cNvSpPr/>
              <p:nvPr/>
            </p:nvSpPr>
            <p:spPr bwMode="auto">
              <a:xfrm>
                <a:off x="1666470" y="2402677"/>
                <a:ext cx="2929744" cy="803672"/>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23" name="Rectangle 30"/>
              <p:cNvSpPr>
                <a:spLocks noChangeArrowheads="1"/>
              </p:cNvSpPr>
              <p:nvPr/>
            </p:nvSpPr>
            <p:spPr bwMode="auto">
              <a:xfrm>
                <a:off x="1763358" y="2492722"/>
                <a:ext cx="463600" cy="688910"/>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 </a:t>
                </a:r>
                <a:endParaRPr lang="en-US" altLang="zh-CN" sz="3300" dirty="0">
                  <a:solidFill>
                    <a:srgbClr val="FF3300"/>
                  </a:solidFill>
                  <a:latin typeface="Arial" pitchFamily="34" charset="0"/>
                  <a:ea typeface="+mn-ea"/>
                  <a:cs typeface="Arial" pitchFamily="34" charset="0"/>
                </a:endParaRPr>
              </a:p>
            </p:txBody>
          </p:sp>
          <p:sp>
            <p:nvSpPr>
              <p:cNvPr id="24" name="Rectangle 29"/>
              <p:cNvSpPr>
                <a:spLocks noChangeArrowheads="1"/>
              </p:cNvSpPr>
              <p:nvPr/>
            </p:nvSpPr>
            <p:spPr bwMode="auto">
              <a:xfrm>
                <a:off x="1887984" y="2451863"/>
                <a:ext cx="2850347" cy="812561"/>
              </a:xfrm>
              <a:prstGeom prst="rect">
                <a:avLst/>
              </a:prstGeom>
              <a:noFill/>
              <a:ln w="9525">
                <a:noFill/>
                <a:miter lim="800000"/>
              </a:ln>
            </p:spPr>
            <p:txBody>
              <a:bodyPr wrap="square">
                <a:spAutoFit/>
              </a:bodyPr>
              <a:lstStyle/>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technical assistance </a:t>
                </a:r>
              </a:p>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centers</a:t>
                </a:r>
                <a:endParaRPr lang="en-US" altLang="zh-CN" sz="2000" dirty="0">
                  <a:solidFill>
                    <a:srgbClr val="404040"/>
                  </a:solidFill>
                  <a:latin typeface="Arial" pitchFamily="34" charset="0"/>
                  <a:ea typeface="+mn-ea"/>
                  <a:cs typeface="Arial" pitchFamily="34" charset="0"/>
                </a:endParaRPr>
              </a:p>
            </p:txBody>
          </p:sp>
        </p:grpSp>
        <p:grpSp>
          <p:nvGrpSpPr>
            <p:cNvPr id="6" name="Group 32"/>
            <p:cNvGrpSpPr/>
            <p:nvPr/>
          </p:nvGrpSpPr>
          <p:grpSpPr bwMode="auto">
            <a:xfrm>
              <a:off x="8909" y="2023"/>
              <a:ext cx="3221" cy="1086"/>
              <a:chOff x="1209837" y="2417044"/>
              <a:chExt cx="2555597" cy="861748"/>
            </a:xfrm>
          </p:grpSpPr>
          <p:sp>
            <p:nvSpPr>
              <p:cNvPr id="26" name="Rounded Rectangle 33"/>
              <p:cNvSpPr/>
              <p:nvPr/>
            </p:nvSpPr>
            <p:spPr bwMode="auto">
              <a:xfrm>
                <a:off x="1209837" y="2417044"/>
                <a:ext cx="2555597"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27" name="Rectangle 34"/>
              <p:cNvSpPr>
                <a:spLocks noChangeArrowheads="1"/>
              </p:cNvSpPr>
              <p:nvPr/>
            </p:nvSpPr>
            <p:spPr bwMode="auto">
              <a:xfrm>
                <a:off x="1370545" y="2507089"/>
                <a:ext cx="463279" cy="688911"/>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6</a:t>
                </a:r>
                <a:r>
                  <a:rPr lang="en-US" altLang="zh-CN" sz="3300" dirty="0" smtClean="0">
                    <a:solidFill>
                      <a:srgbClr val="FD9203"/>
                    </a:solidFill>
                    <a:effectLst>
                      <a:outerShdw blurRad="50800" dist="38100" dir="2700000" algn="tl" rotWithShape="0">
                        <a:prstClr val="black">
                          <a:alpha val="40000"/>
                        </a:prstClr>
                      </a:outerShdw>
                    </a:effectLst>
                    <a:latin typeface="Arial" pitchFamily="34" charset="0"/>
                    <a:ea typeface="微软雅黑" panose="020B0503020204020204" pitchFamily="34" charset="-122"/>
                    <a:cs typeface="Arial" pitchFamily="34" charset="0"/>
                  </a:rPr>
                  <a:t> </a:t>
                </a:r>
                <a:endParaRPr lang="en-US" altLang="zh-CN" sz="3300" dirty="0">
                  <a:solidFill>
                    <a:srgbClr val="FF3300"/>
                  </a:solidFill>
                  <a:latin typeface="Arial" pitchFamily="34" charset="0"/>
                  <a:ea typeface="+mn-ea"/>
                  <a:cs typeface="Arial" pitchFamily="34" charset="0"/>
                </a:endParaRPr>
              </a:p>
            </p:txBody>
          </p:sp>
          <p:sp>
            <p:nvSpPr>
              <p:cNvPr id="28" name="Rectangle 29"/>
              <p:cNvSpPr>
                <a:spLocks noChangeArrowheads="1"/>
              </p:cNvSpPr>
              <p:nvPr/>
            </p:nvSpPr>
            <p:spPr bwMode="auto">
              <a:xfrm>
                <a:off x="1660710" y="2466230"/>
                <a:ext cx="2064852" cy="812562"/>
              </a:xfrm>
              <a:prstGeom prst="rect">
                <a:avLst/>
              </a:prstGeom>
              <a:noFill/>
              <a:ln w="9525">
                <a:noFill/>
                <a:miter lim="800000"/>
              </a:ln>
            </p:spPr>
            <p:txBody>
              <a:bodyPr wrap="square">
                <a:spAutoFit/>
              </a:bodyPr>
              <a:lstStyle/>
              <a:p>
                <a:pPr algn="ctr">
                  <a:defRPr/>
                </a:pPr>
                <a:r>
                  <a:rPr lang="en-US" altLang="zh-CN" sz="2000" dirty="0" smtClean="0">
                    <a:solidFill>
                      <a:schemeClr val="bg1"/>
                    </a:solidFill>
                    <a:latin typeface="Arial" pitchFamily="34" charset="0"/>
                    <a:ea typeface="微软雅黑" panose="020B0503020204020204" pitchFamily="34" charset="-122"/>
                    <a:cs typeface="Arial" pitchFamily="34" charset="0"/>
                  </a:rPr>
                  <a:t>network O&amp;M centers</a:t>
                </a:r>
                <a:endParaRPr lang="en-US" altLang="zh-CN" sz="2000" dirty="0">
                  <a:solidFill>
                    <a:srgbClr val="404040"/>
                  </a:solidFill>
                  <a:latin typeface="Arial" pitchFamily="34" charset="0"/>
                  <a:ea typeface="+mn-ea"/>
                  <a:cs typeface="Arial" pitchFamily="34" charset="0"/>
                </a:endParaRPr>
              </a:p>
            </p:txBody>
          </p:sp>
        </p:grpSp>
      </p:grpSp>
      <p:grpSp>
        <p:nvGrpSpPr>
          <p:cNvPr id="7" name="组合 1"/>
          <p:cNvGrpSpPr/>
          <p:nvPr/>
        </p:nvGrpSpPr>
        <p:grpSpPr>
          <a:xfrm>
            <a:off x="1143283" y="3330684"/>
            <a:ext cx="10082109" cy="750596"/>
            <a:chOff x="1196" y="3948"/>
            <a:chExt cx="10547" cy="1086"/>
          </a:xfrm>
        </p:grpSpPr>
        <p:grpSp>
          <p:nvGrpSpPr>
            <p:cNvPr id="8" name="Group 36"/>
            <p:cNvGrpSpPr/>
            <p:nvPr/>
          </p:nvGrpSpPr>
          <p:grpSpPr bwMode="auto">
            <a:xfrm>
              <a:off x="1196" y="3949"/>
              <a:ext cx="3519" cy="1013"/>
              <a:chOff x="1893545" y="2390375"/>
              <a:chExt cx="2793230" cy="803673"/>
            </a:xfrm>
          </p:grpSpPr>
          <p:sp>
            <p:nvSpPr>
              <p:cNvPr id="30" name="Rounded Rectangle 37"/>
              <p:cNvSpPr/>
              <p:nvPr/>
            </p:nvSpPr>
            <p:spPr bwMode="auto">
              <a:xfrm>
                <a:off x="1893545" y="2390375"/>
                <a:ext cx="2793230"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1" name="Rectangle 38"/>
              <p:cNvSpPr>
                <a:spLocks noChangeArrowheads="1"/>
              </p:cNvSpPr>
              <p:nvPr/>
            </p:nvSpPr>
            <p:spPr bwMode="auto">
              <a:xfrm>
                <a:off x="2054316" y="2480422"/>
                <a:ext cx="463476"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 </a:t>
                </a:r>
                <a:endParaRPr lang="en-US" altLang="zh-CN" sz="3300" dirty="0">
                  <a:solidFill>
                    <a:srgbClr val="FF3300"/>
                  </a:solidFill>
                  <a:latin typeface="Arial" pitchFamily="34" charset="0"/>
                  <a:ea typeface="+mn-ea"/>
                  <a:cs typeface="Arial" pitchFamily="34" charset="0"/>
                </a:endParaRPr>
              </a:p>
            </p:txBody>
          </p:sp>
          <p:sp>
            <p:nvSpPr>
              <p:cNvPr id="32" name="Rectangle 29"/>
              <p:cNvSpPr>
                <a:spLocks noChangeArrowheads="1"/>
              </p:cNvSpPr>
              <p:nvPr/>
            </p:nvSpPr>
            <p:spPr bwMode="auto">
              <a:xfrm>
                <a:off x="2452193" y="2582367"/>
                <a:ext cx="1668091" cy="459275"/>
              </a:xfrm>
              <a:prstGeom prst="rect">
                <a:avLst/>
              </a:prstGeom>
              <a:noFill/>
              <a:ln w="9525">
                <a:noFill/>
                <a:miter lim="800000"/>
              </a:ln>
            </p:spPr>
            <p:txBody>
              <a:bodyPr wrap="non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logistics centers</a:t>
                </a:r>
              </a:p>
            </p:txBody>
          </p:sp>
        </p:grpSp>
        <p:grpSp>
          <p:nvGrpSpPr>
            <p:cNvPr id="9" name="Group 40"/>
            <p:cNvGrpSpPr/>
            <p:nvPr/>
          </p:nvGrpSpPr>
          <p:grpSpPr bwMode="auto">
            <a:xfrm>
              <a:off x="5399" y="3949"/>
              <a:ext cx="3191" cy="1013"/>
              <a:chOff x="1555492" y="2394013"/>
              <a:chExt cx="2394176" cy="803673"/>
            </a:xfrm>
          </p:grpSpPr>
          <p:sp>
            <p:nvSpPr>
              <p:cNvPr id="34" name="Rounded Rectangle 41"/>
              <p:cNvSpPr/>
              <p:nvPr/>
            </p:nvSpPr>
            <p:spPr bwMode="auto">
              <a:xfrm>
                <a:off x="1555492" y="2394013"/>
                <a:ext cx="2025784" cy="803673"/>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5" name="Rectangle 42"/>
              <p:cNvSpPr>
                <a:spLocks noChangeArrowheads="1"/>
              </p:cNvSpPr>
              <p:nvPr/>
            </p:nvSpPr>
            <p:spPr bwMode="auto">
              <a:xfrm>
                <a:off x="1644584" y="2484060"/>
                <a:ext cx="339959" cy="688912"/>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a:t>
                </a:r>
                <a:endParaRPr lang="en-US" altLang="zh-CN" sz="3300" dirty="0">
                  <a:solidFill>
                    <a:srgbClr val="FF3300"/>
                  </a:solidFill>
                  <a:latin typeface="Arial" pitchFamily="34" charset="0"/>
                  <a:ea typeface="+mn-ea"/>
                  <a:cs typeface="Arial" pitchFamily="34" charset="0"/>
                </a:endParaRPr>
              </a:p>
            </p:txBody>
          </p:sp>
          <p:sp>
            <p:nvSpPr>
              <p:cNvPr id="36" name="Rectangle 29"/>
              <p:cNvSpPr>
                <a:spLocks noChangeArrowheads="1"/>
              </p:cNvSpPr>
              <p:nvPr/>
            </p:nvSpPr>
            <p:spPr bwMode="auto">
              <a:xfrm>
                <a:off x="1911655" y="2586006"/>
                <a:ext cx="2038013" cy="459275"/>
              </a:xfrm>
              <a:prstGeom prst="rect">
                <a:avLst/>
              </a:prstGeom>
              <a:noFill/>
              <a:ln w="9525">
                <a:noFill/>
                <a:miter lim="800000"/>
              </a:ln>
            </p:spPr>
            <p:txBody>
              <a:bodyPr>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EMS vendors</a:t>
                </a:r>
                <a:endParaRPr lang="en-US" altLang="zh-CN" sz="2000" dirty="0">
                  <a:solidFill>
                    <a:srgbClr val="404040"/>
                  </a:solidFill>
                  <a:latin typeface="Arial" pitchFamily="34" charset="0"/>
                  <a:ea typeface="+mn-ea"/>
                  <a:cs typeface="Arial" pitchFamily="34" charset="0"/>
                </a:endParaRPr>
              </a:p>
            </p:txBody>
          </p:sp>
        </p:grpSp>
        <p:grpSp>
          <p:nvGrpSpPr>
            <p:cNvPr id="10" name="Group 44"/>
            <p:cNvGrpSpPr/>
            <p:nvPr/>
          </p:nvGrpSpPr>
          <p:grpSpPr bwMode="auto">
            <a:xfrm>
              <a:off x="8846" y="3948"/>
              <a:ext cx="2897" cy="1086"/>
              <a:chOff x="672744" y="2402677"/>
              <a:chExt cx="2298953" cy="861749"/>
            </a:xfrm>
          </p:grpSpPr>
          <p:sp>
            <p:nvSpPr>
              <p:cNvPr id="38" name="Rounded Rectangle 45"/>
              <p:cNvSpPr/>
              <p:nvPr/>
            </p:nvSpPr>
            <p:spPr bwMode="auto">
              <a:xfrm>
                <a:off x="672744" y="2402677"/>
                <a:ext cx="2121986" cy="803672"/>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39" name="Rectangle 46"/>
              <p:cNvSpPr>
                <a:spLocks noChangeArrowheads="1"/>
              </p:cNvSpPr>
              <p:nvPr/>
            </p:nvSpPr>
            <p:spPr bwMode="auto">
              <a:xfrm>
                <a:off x="810693" y="2492723"/>
                <a:ext cx="359566" cy="688911"/>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1</a:t>
                </a:r>
              </a:p>
            </p:txBody>
          </p:sp>
          <p:sp>
            <p:nvSpPr>
              <p:cNvPr id="40" name="Rectangle 29"/>
              <p:cNvSpPr>
                <a:spLocks noChangeArrowheads="1"/>
              </p:cNvSpPr>
              <p:nvPr/>
            </p:nvSpPr>
            <p:spPr bwMode="auto">
              <a:xfrm>
                <a:off x="1160788" y="2451864"/>
                <a:ext cx="1810909" cy="812562"/>
              </a:xfrm>
              <a:prstGeom prst="rect">
                <a:avLst/>
              </a:prstGeom>
              <a:noFill/>
              <a:ln w="9525">
                <a:noFill/>
                <a:miter lim="800000"/>
              </a:ln>
            </p:spPr>
            <p:txBody>
              <a:bodyPr wrap="square">
                <a:spAutoFit/>
              </a:bodyPr>
              <a:lstStyle/>
              <a:p>
                <a:pPr algn="l">
                  <a:defRPr/>
                </a:pPr>
                <a:r>
                  <a:rPr lang="en-US" altLang="zh-CN" sz="2000" dirty="0" smtClean="0">
                    <a:solidFill>
                      <a:schemeClr val="bg1"/>
                    </a:solidFill>
                    <a:latin typeface="Arial" pitchFamily="34" charset="0"/>
                    <a:ea typeface="微软雅黑" panose="020B0503020204020204" pitchFamily="34" charset="-122"/>
                    <a:cs typeface="Arial" pitchFamily="34" charset="0"/>
                  </a:rPr>
                  <a:t>spare parts center</a:t>
                </a:r>
                <a:endParaRPr lang="en-US" altLang="zh-CN" sz="2000" dirty="0">
                  <a:solidFill>
                    <a:srgbClr val="404040"/>
                  </a:solidFill>
                  <a:latin typeface="Arial" pitchFamily="34" charset="0"/>
                  <a:ea typeface="+mn-ea"/>
                  <a:cs typeface="Arial" pitchFamily="34" charset="0"/>
                </a:endParaRPr>
              </a:p>
            </p:txBody>
          </p:sp>
        </p:grpSp>
      </p:grpSp>
      <p:grpSp>
        <p:nvGrpSpPr>
          <p:cNvPr id="11" name="Group 56"/>
          <p:cNvGrpSpPr/>
          <p:nvPr/>
        </p:nvGrpSpPr>
        <p:grpSpPr bwMode="auto">
          <a:xfrm>
            <a:off x="2093469" y="4672913"/>
            <a:ext cx="8687416" cy="785999"/>
            <a:chOff x="1913381" y="4651741"/>
            <a:chExt cx="7213328" cy="902261"/>
          </a:xfrm>
        </p:grpSpPr>
        <p:grpSp>
          <p:nvGrpSpPr>
            <p:cNvPr id="12" name="Group 48"/>
            <p:cNvGrpSpPr/>
            <p:nvPr/>
          </p:nvGrpSpPr>
          <p:grpSpPr bwMode="auto">
            <a:xfrm>
              <a:off x="1913381" y="4651741"/>
              <a:ext cx="3106620" cy="861786"/>
              <a:chOff x="1667342" y="2362199"/>
              <a:chExt cx="3106620" cy="861786"/>
            </a:xfrm>
          </p:grpSpPr>
          <p:sp>
            <p:nvSpPr>
              <p:cNvPr id="47" name="Rounded Rectangle 49"/>
              <p:cNvSpPr/>
              <p:nvPr/>
            </p:nvSpPr>
            <p:spPr bwMode="auto">
              <a:xfrm>
                <a:off x="1667342" y="2362199"/>
                <a:ext cx="2545461" cy="803689"/>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48" name="Rectangle 50"/>
              <p:cNvSpPr>
                <a:spLocks noChangeArrowheads="1"/>
              </p:cNvSpPr>
              <p:nvPr/>
            </p:nvSpPr>
            <p:spPr bwMode="auto">
              <a:xfrm>
                <a:off x="1815281" y="2452247"/>
                <a:ext cx="565943" cy="688939"/>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86</a:t>
                </a:r>
                <a:endParaRPr lang="en-US" altLang="zh-CN" sz="3300" dirty="0">
                  <a:solidFill>
                    <a:srgbClr val="FF3300"/>
                  </a:solidFill>
                  <a:latin typeface="Arial" pitchFamily="34" charset="0"/>
                  <a:ea typeface="+mn-ea"/>
                  <a:cs typeface="Arial" pitchFamily="34" charset="0"/>
                </a:endParaRPr>
              </a:p>
            </p:txBody>
          </p:sp>
          <p:sp>
            <p:nvSpPr>
              <p:cNvPr id="49" name="Rectangle 29"/>
              <p:cNvSpPr>
                <a:spLocks noChangeArrowheads="1"/>
              </p:cNvSpPr>
              <p:nvPr/>
            </p:nvSpPr>
            <p:spPr bwMode="auto">
              <a:xfrm>
                <a:off x="2451536" y="2411390"/>
                <a:ext cx="2322426" cy="812595"/>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spare parts </a:t>
                </a:r>
              </a:p>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warehouses</a:t>
                </a:r>
                <a:endParaRPr lang="en-US" altLang="zh-CN" sz="2000" dirty="0">
                  <a:solidFill>
                    <a:srgbClr val="404040"/>
                  </a:solidFill>
                  <a:latin typeface="Arial" pitchFamily="34" charset="0"/>
                  <a:ea typeface="+mn-ea"/>
                  <a:cs typeface="Arial" pitchFamily="34" charset="0"/>
                </a:endParaRPr>
              </a:p>
            </p:txBody>
          </p:sp>
        </p:grpSp>
        <p:grpSp>
          <p:nvGrpSpPr>
            <p:cNvPr id="14" name="Group 52"/>
            <p:cNvGrpSpPr/>
            <p:nvPr/>
          </p:nvGrpSpPr>
          <p:grpSpPr bwMode="auto">
            <a:xfrm>
              <a:off x="5931818" y="4692219"/>
              <a:ext cx="3194891" cy="861783"/>
              <a:chOff x="1174717" y="2402677"/>
              <a:chExt cx="3194891" cy="861783"/>
            </a:xfrm>
          </p:grpSpPr>
          <p:sp>
            <p:nvSpPr>
              <p:cNvPr id="44" name="Rounded Rectangle 53"/>
              <p:cNvSpPr/>
              <p:nvPr/>
            </p:nvSpPr>
            <p:spPr bwMode="auto">
              <a:xfrm>
                <a:off x="1174717" y="2402677"/>
                <a:ext cx="2531968" cy="803689"/>
              </a:xfrm>
              <a:prstGeom prst="roundRect">
                <a:avLst>
                  <a:gd name="adj" fmla="val 50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en-US" dirty="0">
                  <a:solidFill>
                    <a:srgbClr val="F2F2F2"/>
                  </a:solidFill>
                  <a:latin typeface="Arial" pitchFamily="34" charset="0"/>
                  <a:cs typeface="Arial" pitchFamily="34" charset="0"/>
                </a:endParaRPr>
              </a:p>
            </p:txBody>
          </p:sp>
          <p:sp>
            <p:nvSpPr>
              <p:cNvPr id="45" name="Rectangle 54"/>
              <p:cNvSpPr>
                <a:spLocks noChangeArrowheads="1"/>
              </p:cNvSpPr>
              <p:nvPr/>
            </p:nvSpPr>
            <p:spPr bwMode="auto">
              <a:xfrm>
                <a:off x="1286936" y="2492723"/>
                <a:ext cx="565943" cy="688939"/>
              </a:xfrm>
              <a:prstGeom prst="rect">
                <a:avLst/>
              </a:prstGeom>
              <a:noFill/>
              <a:ln w="9525">
                <a:noFill/>
                <a:miter lim="800000"/>
              </a:ln>
            </p:spPr>
            <p:txBody>
              <a:bodyPr wrap="none">
                <a:spAutoFit/>
              </a:bodyPr>
              <a:lstStyle/>
              <a:p>
                <a:pPr algn="ctr">
                  <a:defRPr/>
                </a:pPr>
                <a:r>
                  <a:rPr lang="en-US" altLang="zh-CN" sz="3300" dirty="0" smtClean="0">
                    <a:solidFill>
                      <a:srgbClr val="FFC000"/>
                    </a:solidFill>
                    <a:latin typeface="Arial" pitchFamily="34" charset="0"/>
                    <a:ea typeface="微软雅黑" panose="020B0503020204020204" pitchFamily="34" charset="-122"/>
                    <a:cs typeface="Arial" pitchFamily="34" charset="0"/>
                  </a:rPr>
                  <a:t>24</a:t>
                </a:r>
              </a:p>
            </p:txBody>
          </p:sp>
          <p:sp>
            <p:nvSpPr>
              <p:cNvPr id="46" name="Rectangle 29"/>
              <p:cNvSpPr>
                <a:spLocks noChangeArrowheads="1"/>
              </p:cNvSpPr>
              <p:nvPr/>
            </p:nvSpPr>
            <p:spPr bwMode="auto">
              <a:xfrm>
                <a:off x="1867660" y="2451865"/>
                <a:ext cx="2501948" cy="812595"/>
              </a:xfrm>
              <a:prstGeom prst="rect">
                <a:avLst/>
              </a:prstGeom>
              <a:noFill/>
              <a:ln w="9525">
                <a:noFill/>
                <a:miter lim="800000"/>
              </a:ln>
            </p:spPr>
            <p:txBody>
              <a:bodyPr wrap="square">
                <a:spAutoFit/>
              </a:bodyPr>
              <a:lstStyle/>
              <a:p>
                <a:pPr>
                  <a:defRPr/>
                </a:pPr>
                <a:r>
                  <a:rPr lang="en-US" altLang="zh-CN" sz="2000" dirty="0" smtClean="0">
                    <a:solidFill>
                      <a:schemeClr val="bg1"/>
                    </a:solidFill>
                    <a:latin typeface="Arial" pitchFamily="34" charset="0"/>
                    <a:ea typeface="微软雅黑" panose="020B0503020204020204" pitchFamily="34" charset="-122"/>
                    <a:cs typeface="Arial" pitchFamily="34" charset="0"/>
                  </a:rPr>
                  <a:t>country-level warehouses</a:t>
                </a:r>
                <a:endParaRPr lang="en-US" altLang="zh-CN" sz="2000" dirty="0">
                  <a:solidFill>
                    <a:srgbClr val="404040"/>
                  </a:solidFill>
                  <a:latin typeface="Arial" pitchFamily="34" charset="0"/>
                  <a:ea typeface="+mn-ea"/>
                  <a:cs typeface="Arial" pitchFamily="34" charset="0"/>
                </a:endParaRPr>
              </a:p>
            </p:txBody>
          </p:sp>
        </p:gr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457200" y="457200"/>
            <a:ext cx="10058400" cy="45720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rPr>
              <a:t>Huawei in Europe: A collaborative industry contributor</a:t>
            </a:r>
          </a:p>
        </p:txBody>
      </p:sp>
      <p:sp>
        <p:nvSpPr>
          <p:cNvPr id="7" name="TextBox 27"/>
          <p:cNvSpPr txBox="1">
            <a:spLocks noChangeArrowheads="1"/>
          </p:cNvSpPr>
          <p:nvPr/>
        </p:nvSpPr>
        <p:spPr bwMode="auto">
          <a:xfrm>
            <a:off x="5942206" y="1717791"/>
            <a:ext cx="5079575" cy="1161663"/>
          </a:xfrm>
          <a:prstGeom prst="rect">
            <a:avLst/>
          </a:prstGeom>
          <a:noFill/>
          <a:ln w="9525">
            <a:noFill/>
            <a:miter lim="800000"/>
          </a:ln>
        </p:spPr>
        <p:txBody>
          <a:bodyPr wrap="square" lIns="120966" tIns="60483" rIns="120966" bIns="60483" anchor="ctr">
            <a:spAutoFit/>
          </a:bodyPr>
          <a:lstStyle/>
          <a:p>
            <a:pPr marL="453622" indent="-453622" algn="r" eaLnBrk="0" fontAlgn="auto" hangingPunct="0">
              <a:lnSpc>
                <a:spcPct val="150000"/>
              </a:lnSpc>
              <a:spcBef>
                <a:spcPts val="0"/>
              </a:spcBef>
              <a:spcAft>
                <a:spcPts val="0"/>
              </a:spcAft>
              <a:defRPr/>
            </a:pPr>
            <a:r>
              <a:rPr lang="en-US" altLang="zh-CN" sz="1900" dirty="0" smtClean="0">
                <a:solidFill>
                  <a:srgbClr val="4D4D4D"/>
                </a:solidFill>
                <a:latin typeface="Arial" pitchFamily="34" charset="0"/>
                <a:ea typeface="微软雅黑" panose="020B0503020204020204" pitchFamily="34" charset="-122"/>
                <a:cs typeface="Arial" pitchFamily="34" charset="0"/>
              </a:rPr>
              <a:t>Local investment: US$</a:t>
            </a:r>
            <a:r>
              <a:rPr lang="en-US" altLang="zh-CN" sz="2400" b="1" dirty="0" smtClean="0">
                <a:solidFill>
                  <a:srgbClr val="00B050"/>
                </a:solidFill>
                <a:latin typeface="Arial" pitchFamily="34" charset="0"/>
                <a:ea typeface="微软雅黑" panose="020B0503020204020204" pitchFamily="34" charset="-122"/>
                <a:cs typeface="Arial" pitchFamily="34" charset="0"/>
              </a:rPr>
              <a:t>4bn</a:t>
            </a:r>
            <a:endParaRPr lang="en-US" altLang="zh-CN" sz="2400" b="1" dirty="0">
              <a:solidFill>
                <a:srgbClr val="000000">
                  <a:lumMod val="75000"/>
                  <a:lumOff val="25000"/>
                </a:srgbClr>
              </a:solidFill>
              <a:latin typeface="Arial" pitchFamily="34" charset="0"/>
              <a:ea typeface="微软雅黑" panose="020B0503020204020204" pitchFamily="34" charset="-122"/>
              <a:cs typeface="Arial" pitchFamily="34" charset="0"/>
            </a:endParaRPr>
          </a:p>
          <a:p>
            <a:pPr marL="453622" indent="-453622" algn="r" eaLnBrk="0" fontAlgn="auto" hangingPunct="0">
              <a:lnSpc>
                <a:spcPct val="150000"/>
              </a:lnSpc>
              <a:spcBef>
                <a:spcPts val="0"/>
              </a:spcBef>
              <a:spcAft>
                <a:spcPts val="0"/>
              </a:spcAft>
              <a:defRPr/>
            </a:pPr>
            <a:r>
              <a:rPr lang="en-US" altLang="zh-CN" sz="1900" dirty="0" smtClean="0">
                <a:solidFill>
                  <a:srgbClr val="4D4D4D"/>
                </a:solidFill>
                <a:latin typeface="Arial" pitchFamily="34" charset="0"/>
                <a:ea typeface="微软雅黑" panose="020B0503020204020204" pitchFamily="34" charset="-122"/>
                <a:cs typeface="Arial" pitchFamily="34" charset="0"/>
              </a:rPr>
              <a:t>Technical cooperation: EUR</a:t>
            </a:r>
            <a:r>
              <a:rPr lang="en-US" altLang="zh-CN" sz="2400" b="1" dirty="0" smtClean="0">
                <a:solidFill>
                  <a:srgbClr val="00B050"/>
                </a:solidFill>
                <a:latin typeface="Arial" pitchFamily="34" charset="0"/>
                <a:ea typeface="微软雅黑" panose="020B0503020204020204" pitchFamily="34" charset="-122"/>
                <a:cs typeface="Arial" pitchFamily="34" charset="0"/>
              </a:rPr>
              <a:t>75m</a:t>
            </a:r>
            <a:r>
              <a:rPr lang="en-US" altLang="zh-CN" sz="1900" dirty="0" smtClean="0">
                <a:solidFill>
                  <a:srgbClr val="000000">
                    <a:lumMod val="75000"/>
                    <a:lumOff val="25000"/>
                  </a:srgbClr>
                </a:solidFill>
                <a:latin typeface="Arial" pitchFamily="34" charset="0"/>
                <a:ea typeface="微软雅黑" panose="020B0503020204020204" pitchFamily="34" charset="-122"/>
                <a:cs typeface="Arial" pitchFamily="34" charset="0"/>
              </a:rPr>
              <a:t> </a:t>
            </a:r>
          </a:p>
        </p:txBody>
      </p:sp>
      <p:sp>
        <p:nvSpPr>
          <p:cNvPr id="8" name="TextBox 27"/>
          <p:cNvSpPr txBox="1">
            <a:spLocks noChangeArrowheads="1"/>
          </p:cNvSpPr>
          <p:nvPr/>
        </p:nvSpPr>
        <p:spPr bwMode="auto">
          <a:xfrm>
            <a:off x="6434312" y="3793787"/>
            <a:ext cx="4587469" cy="1814918"/>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21806" algn="r" eaLnBrk="1" hangingPunct="1">
              <a:defRPr/>
            </a:pPr>
            <a:r>
              <a:rPr lang="en-US" altLang="zh-CN" sz="2400" b="1" dirty="0" smtClean="0">
                <a:solidFill>
                  <a:srgbClr val="0070C0"/>
                </a:solidFill>
                <a:ea typeface="微软雅黑" panose="020B0503020204020204" pitchFamily="34" charset="-122"/>
                <a:cs typeface="Arial" pitchFamily="34" charset="0"/>
              </a:rPr>
              <a:t>210</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technical cooperation</a:t>
            </a:r>
            <a:r>
              <a:rPr lang="en-US" altLang="zh-CN" sz="1900" dirty="0" smtClean="0">
                <a:solidFill>
                  <a:srgbClr val="000000">
                    <a:lumMod val="75000"/>
                    <a:lumOff val="25000"/>
                  </a:srgbClr>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contracts; member of </a:t>
            </a:r>
            <a:r>
              <a:rPr lang="en-US" altLang="zh-CN" sz="2400" b="1" dirty="0" smtClean="0">
                <a:solidFill>
                  <a:srgbClr val="0070C0"/>
                </a:solidFill>
                <a:ea typeface="微软雅黑" panose="020B0503020204020204" pitchFamily="34" charset="-122"/>
                <a:cs typeface="Arial" pitchFamily="34" charset="0"/>
              </a:rPr>
              <a:t>8</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EU-led "Horizon 2020" projects; partner of over </a:t>
            </a:r>
            <a:r>
              <a:rPr lang="en-US" altLang="zh-CN" sz="2400" b="1" dirty="0" smtClean="0">
                <a:solidFill>
                  <a:srgbClr val="0070C0"/>
                </a:solidFill>
                <a:ea typeface="微软雅黑" panose="020B0503020204020204" pitchFamily="34" charset="-122"/>
                <a:cs typeface="Arial" pitchFamily="34" charset="0"/>
              </a:rPr>
              <a:t>100</a:t>
            </a:r>
            <a:r>
              <a:rPr lang="en-US" altLang="zh-CN" sz="1900" dirty="0" smtClean="0">
                <a:solidFill>
                  <a:srgbClr val="0070C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European universities and research institutes</a:t>
            </a:r>
          </a:p>
        </p:txBody>
      </p:sp>
      <p:sp>
        <p:nvSpPr>
          <p:cNvPr id="9" name="TextBox 8"/>
          <p:cNvSpPr txBox="1">
            <a:spLocks noChangeArrowheads="1"/>
          </p:cNvSpPr>
          <p:nvPr/>
        </p:nvSpPr>
        <p:spPr bwMode="auto">
          <a:xfrm>
            <a:off x="1258199" y="3596298"/>
            <a:ext cx="4687701" cy="2209898"/>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794"/>
              </a:spcAft>
              <a:defRPr/>
            </a:pPr>
            <a:r>
              <a:rPr lang="en-US" altLang="zh-CN" sz="1900" dirty="0" smtClean="0">
                <a:solidFill>
                  <a:srgbClr val="000000">
                    <a:lumMod val="75000"/>
                    <a:lumOff val="25000"/>
                  </a:srgbClr>
                </a:solidFill>
                <a:ea typeface="微软雅黑" panose="020B0503020204020204" pitchFamily="34" charset="-122"/>
                <a:cs typeface="Arial" pitchFamily="34" charset="0"/>
              </a:rPr>
              <a:t>Seeds for the Future program participants: </a:t>
            </a:r>
            <a:r>
              <a:rPr lang="en-US" altLang="zh-CN" sz="2400" b="1" dirty="0" smtClean="0">
                <a:solidFill>
                  <a:srgbClr val="FF0000"/>
                </a:solidFill>
                <a:ea typeface="微软雅黑" panose="020B0503020204020204" pitchFamily="34" charset="-122"/>
                <a:cs typeface="Arial" pitchFamily="34" charset="0"/>
              </a:rPr>
              <a:t>500+</a:t>
            </a:r>
            <a:r>
              <a:rPr lang="en-US" altLang="zh-CN" sz="1900" dirty="0" smtClean="0">
                <a:solidFill>
                  <a:srgbClr val="FFC000"/>
                </a:solidFill>
                <a:ea typeface="微软雅黑" panose="020B0503020204020204" pitchFamily="34" charset="-122"/>
                <a:cs typeface="Arial" pitchFamily="34" charset="0"/>
              </a:rPr>
              <a:t> </a:t>
            </a:r>
            <a:r>
              <a:rPr lang="en-US" altLang="zh-CN" sz="1900" dirty="0" smtClean="0">
                <a:solidFill>
                  <a:srgbClr val="000000">
                    <a:lumMod val="75000"/>
                    <a:lumOff val="25000"/>
                  </a:srgbClr>
                </a:solidFill>
                <a:ea typeface="微软雅黑" panose="020B0503020204020204" pitchFamily="34" charset="-122"/>
                <a:cs typeface="Arial" pitchFamily="34" charset="0"/>
              </a:rPr>
              <a:t>top university students from </a:t>
            </a:r>
            <a:r>
              <a:rPr lang="en-US" altLang="zh-CN" sz="2400" b="1" dirty="0" smtClean="0">
                <a:solidFill>
                  <a:srgbClr val="FF0000"/>
                </a:solidFill>
                <a:ea typeface="微软雅黑" panose="020B0503020204020204" pitchFamily="34" charset="-122"/>
                <a:cs typeface="Arial" pitchFamily="34" charset="0"/>
              </a:rPr>
              <a:t>23</a:t>
            </a:r>
            <a:r>
              <a:rPr lang="en-US" altLang="zh-CN" sz="1900" dirty="0" smtClean="0">
                <a:solidFill>
                  <a:srgbClr val="000000">
                    <a:lumMod val="75000"/>
                    <a:lumOff val="25000"/>
                  </a:srgbClr>
                </a:solidFill>
                <a:ea typeface="微软雅黑" panose="020B0503020204020204" pitchFamily="34" charset="-122"/>
                <a:cs typeface="Arial" pitchFamily="34" charset="0"/>
              </a:rPr>
              <a:t> countries</a:t>
            </a:r>
          </a:p>
          <a:p>
            <a:pPr eaLnBrk="1" hangingPunct="1">
              <a:spcAft>
                <a:spcPts val="794"/>
              </a:spcAft>
              <a:defRPr/>
            </a:pPr>
            <a:r>
              <a:rPr lang="en-US" altLang="zh-CN" sz="1900" dirty="0" smtClean="0">
                <a:solidFill>
                  <a:srgbClr val="000000">
                    <a:lumMod val="75000"/>
                    <a:lumOff val="25000"/>
                  </a:srgbClr>
                </a:solidFill>
                <a:ea typeface="微软雅黑" panose="020B0503020204020204" pitchFamily="34" charset="-122"/>
                <a:cs typeface="Arial" pitchFamily="34" charset="0"/>
              </a:rPr>
              <a:t>Another </a:t>
            </a:r>
            <a:r>
              <a:rPr lang="en-US" altLang="zh-CN" sz="2400" b="1" dirty="0" smtClean="0">
                <a:solidFill>
                  <a:srgbClr val="FF0000"/>
                </a:solidFill>
                <a:ea typeface="微软雅黑" panose="020B0503020204020204" pitchFamily="34" charset="-122"/>
                <a:cs typeface="Arial" pitchFamily="34" charset="0"/>
              </a:rPr>
              <a:t>2,000</a:t>
            </a:r>
            <a:r>
              <a:rPr lang="zh-CN" altLang="en-US" sz="1900" dirty="0" smtClean="0">
                <a:solidFill>
                  <a:srgbClr val="FFC000"/>
                </a:solidFill>
                <a:ea typeface="微软雅黑" panose="020B0503020204020204" pitchFamily="34" charset="-122"/>
                <a:cs typeface="Arial" pitchFamily="34" charset="0"/>
              </a:rPr>
              <a:t> </a:t>
            </a:r>
            <a:r>
              <a:rPr lang="en-US" altLang="zh-CN" sz="1900" dirty="0" smtClean="0">
                <a:solidFill>
                  <a:srgbClr val="000000">
                    <a:lumMod val="75000"/>
                    <a:lumOff val="25000"/>
                  </a:srgbClr>
                </a:solidFill>
                <a:ea typeface="微软雅黑" panose="020B0503020204020204" pitchFamily="34" charset="-122"/>
                <a:cs typeface="Arial" pitchFamily="34" charset="0"/>
              </a:rPr>
              <a:t>European university students are expected to go on study trips to China over the next five years</a:t>
            </a:r>
          </a:p>
        </p:txBody>
      </p:sp>
      <p:sp>
        <p:nvSpPr>
          <p:cNvPr id="10" name="TextBox 15"/>
          <p:cNvSpPr txBox="1">
            <a:spLocks noChangeArrowheads="1"/>
          </p:cNvSpPr>
          <p:nvPr/>
        </p:nvSpPr>
        <p:spPr bwMode="auto">
          <a:xfrm>
            <a:off x="1144434" y="1303961"/>
            <a:ext cx="5146730" cy="1989325"/>
          </a:xfrm>
          <a:prstGeom prst="rect">
            <a:avLst/>
          </a:prstGeom>
          <a:noFill/>
          <a:ln>
            <a:noFill/>
          </a:ln>
        </p:spPr>
        <p:txBody>
          <a:bodyPr wrap="square" lIns="120966" tIns="60483" rIns="120966" bIns="60483"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2 </a:t>
            </a:r>
            <a:r>
              <a:rPr lang="en-US" altLang="zh-CN" sz="1900" dirty="0" smtClean="0">
                <a:solidFill>
                  <a:srgbClr val="4D4D4D"/>
                </a:solidFill>
                <a:ea typeface="微软雅黑" panose="020B0503020204020204" pitchFamily="34" charset="-122"/>
                <a:cs typeface="Arial" pitchFamily="34" charset="0"/>
              </a:rPr>
              <a:t>regional offices, </a:t>
            </a:r>
            <a:r>
              <a:rPr lang="en-US" altLang="zh-CN" sz="2400" b="1" dirty="0" smtClean="0">
                <a:solidFill>
                  <a:srgbClr val="FFC000"/>
                </a:solidFill>
                <a:ea typeface="微软雅黑" panose="020B0503020204020204" pitchFamily="34" charset="-122"/>
                <a:cs typeface="Arial" pitchFamily="34" charset="0"/>
              </a:rPr>
              <a:t>44</a:t>
            </a:r>
            <a:r>
              <a:rPr lang="en-US" altLang="zh-CN" sz="1900" dirty="0" smtClean="0">
                <a:solidFill>
                  <a:srgbClr val="FF000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subsidiaries</a:t>
            </a:r>
          </a:p>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10,000+</a:t>
            </a:r>
            <a:r>
              <a:rPr lang="en-US" altLang="zh-CN" sz="2400" b="1" dirty="0" smtClean="0">
                <a:solidFill>
                  <a:srgbClr val="FF0000"/>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employees</a:t>
            </a:r>
          </a:p>
          <a:p>
            <a:pPr eaLnBrk="1" hangingPunct="1">
              <a:lnSpc>
                <a:spcPct val="150000"/>
              </a:lnSpc>
              <a:spcAft>
                <a:spcPts val="794"/>
              </a:spcAft>
              <a:defRPr/>
            </a:pPr>
            <a:r>
              <a:rPr lang="en-US" altLang="zh-CN" sz="2400" b="1" dirty="0" smtClean="0">
                <a:solidFill>
                  <a:srgbClr val="FFC000"/>
                </a:solidFill>
                <a:ea typeface="微软雅黑" panose="020B0503020204020204" pitchFamily="34" charset="-122"/>
                <a:cs typeface="Arial" pitchFamily="34" charset="0"/>
              </a:rPr>
              <a:t>1,600</a:t>
            </a:r>
            <a:r>
              <a:rPr lang="zh-CN" altLang="en-US" sz="1900" dirty="0" smtClean="0">
                <a:solidFill>
                  <a:srgbClr val="000000">
                    <a:lumMod val="75000"/>
                    <a:lumOff val="25000"/>
                  </a:srgbClr>
                </a:solidFill>
                <a:ea typeface="微软雅黑" panose="020B0503020204020204" pitchFamily="34" charset="-122"/>
                <a:cs typeface="Arial" pitchFamily="34" charset="0"/>
              </a:rPr>
              <a:t> </a:t>
            </a:r>
            <a:r>
              <a:rPr lang="en-US" altLang="zh-CN" sz="1900" dirty="0" smtClean="0">
                <a:solidFill>
                  <a:srgbClr val="4D4D4D"/>
                </a:solidFill>
                <a:ea typeface="微软雅黑" panose="020B0503020204020204" pitchFamily="34" charset="-122"/>
                <a:cs typeface="Arial" pitchFamily="34" charset="0"/>
              </a:rPr>
              <a:t>R&amp;D engineers</a:t>
            </a:r>
          </a:p>
        </p:txBody>
      </p:sp>
      <p:sp>
        <p:nvSpPr>
          <p:cNvPr id="11" name="圆角矩形 30"/>
          <p:cNvSpPr/>
          <p:nvPr/>
        </p:nvSpPr>
        <p:spPr bwMode="auto">
          <a:xfrm>
            <a:off x="1150931" y="3634791"/>
            <a:ext cx="4820714" cy="2132909"/>
          </a:xfrm>
          <a:prstGeom prst="roundRect">
            <a:avLst>
              <a:gd name="adj" fmla="val 5282"/>
            </a:avLst>
          </a:prstGeom>
          <a:noFill/>
          <a:ln w="12700">
            <a:solidFill>
              <a:srgbClr val="FF0000"/>
            </a:solidFill>
            <a:round/>
          </a:ln>
        </p:spPr>
        <p:txBody>
          <a:bodyPr lIns="120966" tIns="60483" rIns="120966" bIns="60483"/>
          <a:lstStyle/>
          <a:p>
            <a:endParaRPr lang="zh-CN" altLang="en-US">
              <a:latin typeface="Arial" pitchFamily="34" charset="0"/>
              <a:cs typeface="Arial" pitchFamily="34" charset="0"/>
            </a:endParaRPr>
          </a:p>
        </p:txBody>
      </p:sp>
      <p:sp>
        <p:nvSpPr>
          <p:cNvPr id="14" name="圆角矩形 30"/>
          <p:cNvSpPr/>
          <p:nvPr/>
        </p:nvSpPr>
        <p:spPr bwMode="auto">
          <a:xfrm>
            <a:off x="1146741" y="1306813"/>
            <a:ext cx="4820714" cy="1983619"/>
          </a:xfrm>
          <a:prstGeom prst="roundRect">
            <a:avLst>
              <a:gd name="adj" fmla="val 5282"/>
            </a:avLst>
          </a:prstGeom>
          <a:noFill/>
          <a:ln w="12700">
            <a:solidFill>
              <a:srgbClr val="FFC000"/>
            </a:solidFill>
            <a:round/>
          </a:ln>
        </p:spPr>
        <p:txBody>
          <a:bodyPr lIns="120966" tIns="60483" rIns="120966" bIns="60483"/>
          <a:lstStyle/>
          <a:p>
            <a:pPr>
              <a:lnSpc>
                <a:spcPct val="150000"/>
              </a:lnSpc>
            </a:pPr>
            <a:endParaRPr lang="zh-CN" altLang="en-US">
              <a:latin typeface="Arial" pitchFamily="34" charset="0"/>
              <a:cs typeface="Arial" pitchFamily="34" charset="0"/>
            </a:endParaRPr>
          </a:p>
        </p:txBody>
      </p:sp>
      <p:sp>
        <p:nvSpPr>
          <p:cNvPr id="15" name="圆角矩形 30"/>
          <p:cNvSpPr/>
          <p:nvPr/>
        </p:nvSpPr>
        <p:spPr bwMode="auto">
          <a:xfrm>
            <a:off x="6289011" y="1306813"/>
            <a:ext cx="4820714" cy="1983619"/>
          </a:xfrm>
          <a:prstGeom prst="roundRect">
            <a:avLst>
              <a:gd name="adj" fmla="val 5282"/>
            </a:avLst>
          </a:prstGeom>
          <a:noFill/>
          <a:ln w="12700">
            <a:solidFill>
              <a:srgbClr val="00B050"/>
            </a:solidFill>
            <a:round/>
          </a:ln>
        </p:spPr>
        <p:txBody>
          <a:bodyPr lIns="120966" tIns="60483" rIns="120966" bIns="60483"/>
          <a:lstStyle/>
          <a:p>
            <a:endParaRPr lang="zh-CN" altLang="en-US">
              <a:latin typeface="Arial" pitchFamily="34" charset="0"/>
              <a:cs typeface="Arial" pitchFamily="34" charset="0"/>
            </a:endParaRPr>
          </a:p>
        </p:txBody>
      </p:sp>
      <p:sp>
        <p:nvSpPr>
          <p:cNvPr id="16" name="圆角矩形 30"/>
          <p:cNvSpPr/>
          <p:nvPr/>
        </p:nvSpPr>
        <p:spPr bwMode="auto">
          <a:xfrm>
            <a:off x="6315777" y="3618895"/>
            <a:ext cx="4820714" cy="2164702"/>
          </a:xfrm>
          <a:prstGeom prst="roundRect">
            <a:avLst>
              <a:gd name="adj" fmla="val 5282"/>
            </a:avLst>
          </a:prstGeom>
          <a:noFill/>
          <a:ln w="12700">
            <a:solidFill>
              <a:srgbClr val="00B0F0"/>
            </a:solidFill>
            <a:round/>
          </a:ln>
        </p:spPr>
        <p:txBody>
          <a:bodyPr lIns="120966" tIns="60483" rIns="120966" bIns="60483"/>
          <a:lstStyle/>
          <a:p>
            <a:endParaRPr lang="zh-CN" altLang="en-US">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文本框 720"/>
          <p:cNvSpPr txBox="1"/>
          <p:nvPr/>
        </p:nvSpPr>
        <p:spPr bwMode="auto">
          <a:xfrm rot="10800000" flipH="1">
            <a:off x="434945" y="1067837"/>
            <a:ext cx="11362088" cy="4936930"/>
          </a:xfrm>
          <a:prstGeom prst="rect">
            <a:avLst/>
          </a:prstGeom>
          <a:solidFill>
            <a:schemeClr val="tx1">
              <a:alpha val="4000"/>
            </a:schemeClr>
          </a:solidFill>
          <a:ln w="3175">
            <a:noFill/>
          </a:ln>
          <a:effectLst/>
        </p:spPr>
        <p:style>
          <a:lnRef idx="1">
            <a:schemeClr val="accent5"/>
          </a:lnRef>
          <a:fillRef idx="3">
            <a:schemeClr val="accent5"/>
          </a:fillRef>
          <a:effectRef idx="2">
            <a:schemeClr val="accent5"/>
          </a:effectRef>
          <a:fontRef idx="minor">
            <a:schemeClr val="lt1"/>
          </a:fontRef>
        </p:style>
        <p:txBody>
          <a:bodyPr vertOverflow="overflow" horzOverflow="overflow" vert="horz" wrap="square" lIns="120966" tIns="60483" rIns="120966" bIns="60483" numCol="1" spcCol="0" rtlCol="0" fromWordArt="0" anchor="ctr" anchorCtr="0" forceAA="0" compatLnSpc="1">
            <a:noAutofit/>
          </a:bodyP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5" algn="l"/>
            <a:endParaRPr>
              <a:solidFill>
                <a:schemeClr val="lt1"/>
              </a:solidFill>
              <a:latin typeface="Arial" pitchFamily="34" charset="0"/>
              <a:cs typeface="Arial" pitchFamily="34" charset="0"/>
              <a:sym typeface="微软雅黑" panose="020B0503020204020204" pitchFamily="34" charset="-122"/>
            </a:endParaRPr>
          </a:p>
        </p:txBody>
      </p:sp>
      <p:sp>
        <p:nvSpPr>
          <p:cNvPr id="4" name="标题 6"/>
          <p:cNvSpPr>
            <a:spLocks noGrp="1"/>
          </p:cNvSpPr>
          <p:nvPr>
            <p:ph type="title"/>
          </p:nvPr>
        </p:nvSpPr>
        <p:spPr>
          <a:xfrm>
            <a:off x="457200" y="457200"/>
            <a:ext cx="10058400" cy="45720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sym typeface="Lucida Grande" charset="0"/>
              </a:rPr>
              <a:t>Huawei's European Logistics Center in Hungary</a:t>
            </a:r>
            <a:endParaRPr lang="en-US" altLang="zh-CN" sz="2800" dirty="0" smtClean="0">
              <a:solidFill>
                <a:srgbClr val="C00000"/>
              </a:solidFill>
              <a:latin typeface="Arial" pitchFamily="34" charset="0"/>
              <a:ea typeface="微软雅黑" panose="020B0503020204020204" pitchFamily="34" charset="-122"/>
              <a:cs typeface="Arial" pitchFamily="34" charset="0"/>
            </a:endParaRPr>
          </a:p>
        </p:txBody>
      </p:sp>
      <p:pic>
        <p:nvPicPr>
          <p:cNvPr id="198" name="Picture 1" descr="D:\documents\BiatorbágyOpening\szobák_files\20131203OPENING\KGY_2013120330_1.jpg"/>
          <p:cNvPicPr>
            <a:picLocks noChangeAspect="1" noChangeArrowheads="1"/>
          </p:cNvPicPr>
          <p:nvPr/>
        </p:nvPicPr>
        <p:blipFill>
          <a:blip r:embed="rId2" cstate="print"/>
          <a:srcRect/>
          <a:stretch>
            <a:fillRect/>
          </a:stretch>
        </p:blipFill>
        <p:spPr bwMode="auto">
          <a:xfrm>
            <a:off x="7887313" y="1237170"/>
            <a:ext cx="3648754" cy="3437121"/>
          </a:xfrm>
          <a:prstGeom prst="rect">
            <a:avLst/>
          </a:prstGeom>
          <a:noFill/>
          <a:ln w="9525">
            <a:noFill/>
            <a:miter lim="800000"/>
            <a:headEnd/>
            <a:tailEnd/>
          </a:ln>
        </p:spPr>
      </p:pic>
      <p:sp>
        <p:nvSpPr>
          <p:cNvPr id="199" name="Text Box 183"/>
          <p:cNvSpPr txBox="1">
            <a:spLocks noChangeArrowheads="1"/>
          </p:cNvSpPr>
          <p:nvPr/>
        </p:nvSpPr>
        <p:spPr bwMode="auto">
          <a:xfrm>
            <a:off x="4303560" y="884681"/>
            <a:ext cx="3483380" cy="3808735"/>
          </a:xfrm>
          <a:prstGeom prst="rect">
            <a:avLst/>
          </a:prstGeom>
          <a:noFill/>
          <a:ln w="9525" algn="ctr">
            <a:noFill/>
            <a:miter lim="800000"/>
          </a:ln>
          <a:effectLst/>
        </p:spPr>
        <p:txBody>
          <a:bodyPr wrap="square" lIns="0" tIns="0" rIns="115569" bIns="0">
            <a:spAutoFit/>
          </a:bodyPr>
          <a:lstStyle/>
          <a:p>
            <a:pPr defTabSz="1156737">
              <a:spcBef>
                <a:spcPts val="0"/>
              </a:spcBef>
              <a:spcAft>
                <a:spcPts val="1323"/>
              </a:spcAft>
              <a:buClr>
                <a:srgbClr val="990000"/>
              </a:buClr>
              <a:buSzPct val="60000"/>
              <a:tabLst>
                <a:tab pos="560308" algn="l"/>
              </a:tabLst>
              <a:defRPr/>
            </a:pPr>
            <a:endParaRPr lang="en-US" altLang="zh-CN" sz="1500" kern="0" dirty="0" smtClean="0">
              <a:solidFill>
                <a:srgbClr val="000000">
                  <a:lumMod val="75000"/>
                  <a:lumOff val="25000"/>
                </a:srgbClr>
              </a:solidFill>
              <a:latin typeface="Arial" pitchFamily="34" charset="0"/>
              <a:ea typeface="微软雅黑" panose="020B0503020204020204" pitchFamily="34" charset="-122"/>
              <a:cs typeface="Arial" pitchFamily="34" charset="0"/>
            </a:endParaRP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Serves </a:t>
            </a:r>
            <a:r>
              <a:rPr lang="en-US" altLang="zh-CN" sz="2000" b="1" kern="0" dirty="0" smtClean="0">
                <a:solidFill>
                  <a:srgbClr val="C00000"/>
                </a:solidFill>
                <a:latin typeface="Arial" pitchFamily="34" charset="0"/>
                <a:ea typeface="微软雅黑" panose="020B0503020204020204" pitchFamily="34" charset="-122"/>
                <a:cs typeface="Arial" pitchFamily="34" charset="0"/>
              </a:rPr>
              <a:t>50</a:t>
            </a:r>
            <a:r>
              <a:rPr lang="en-US" altLang="zh-CN" sz="2000" kern="0" dirty="0" smtClean="0">
                <a:solidFill>
                  <a:srgbClr val="000000">
                    <a:lumMod val="75000"/>
                    <a:lumOff val="25000"/>
                  </a:srgbClr>
                </a:solidFill>
                <a:latin typeface="Arial" pitchFamily="34" charset="0"/>
                <a:ea typeface="微软雅黑" panose="020B0503020204020204" pitchFamily="34" charset="-122"/>
                <a:cs typeface="Arial" pitchFamily="34" charset="0"/>
              </a:rPr>
              <a:t> </a:t>
            </a:r>
            <a:r>
              <a:rPr lang="en-US" altLang="zh-CN" sz="2000" kern="0" dirty="0" smtClean="0">
                <a:solidFill>
                  <a:srgbClr val="4D4D4D"/>
                </a:solidFill>
                <a:latin typeface="Arial" pitchFamily="34" charset="0"/>
                <a:ea typeface="微软雅黑" panose="020B0503020204020204" pitchFamily="34" charset="-122"/>
                <a:cs typeface="Arial" pitchFamily="34" charset="0"/>
              </a:rPr>
              <a:t>countries</a:t>
            </a: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Huawei's second largest global logistics center</a:t>
            </a:r>
          </a:p>
          <a:p>
            <a:pPr marL="241932" indent="-241932" defTabSz="1156737">
              <a:spcBef>
                <a:spcPts val="0"/>
              </a:spcBef>
              <a:spcAft>
                <a:spcPts val="1323"/>
              </a:spcAft>
              <a:buClr>
                <a:srgbClr val="4D4D4D"/>
              </a:buClr>
              <a:buSzPct val="60000"/>
              <a:buFont typeface="Wingdings" panose="05000000000000000000" pitchFamily="2" charset="2"/>
              <a:buChar char="l"/>
              <a:tabLst>
                <a:tab pos="560308" algn="l"/>
              </a:tabLst>
              <a:defRPr/>
            </a:pPr>
            <a:r>
              <a:rPr lang="en-US" altLang="zh-CN" sz="2000" kern="0" dirty="0" smtClean="0">
                <a:solidFill>
                  <a:srgbClr val="4D4D4D"/>
                </a:solidFill>
                <a:latin typeface="Arial" pitchFamily="34" charset="0"/>
                <a:ea typeface="微软雅黑" panose="020B0503020204020204" pitchFamily="34" charset="-122"/>
                <a:cs typeface="Arial" pitchFamily="34" charset="0"/>
              </a:rPr>
              <a:t>Assembles and produces communications gear, such as wireless, access network, optical transmission, microwave transmission, servers, and storage products.</a:t>
            </a:r>
          </a:p>
        </p:txBody>
      </p:sp>
      <p:grpSp>
        <p:nvGrpSpPr>
          <p:cNvPr id="10" name="组合 14"/>
          <p:cNvGrpSpPr/>
          <p:nvPr/>
        </p:nvGrpSpPr>
        <p:grpSpPr>
          <a:xfrm>
            <a:off x="678705" y="5214775"/>
            <a:ext cx="1625067" cy="633099"/>
            <a:chOff x="725" y="7544"/>
            <a:chExt cx="1700" cy="916"/>
          </a:xfrm>
        </p:grpSpPr>
        <p:sp>
          <p:nvSpPr>
            <p:cNvPr id="3" name="圆角矩形 2"/>
            <p:cNvSpPr/>
            <p:nvPr/>
          </p:nvSpPr>
          <p:spPr>
            <a:xfrm>
              <a:off x="725" y="7544"/>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6" name="Picture 2" descr="http://photos.prnewswire.com/prnfull/20150724/241802"/>
            <p:cNvPicPr>
              <a:picLocks noChangeAspect="1" noChangeArrowheads="1"/>
            </p:cNvPicPr>
            <p:nvPr/>
          </p:nvPicPr>
          <p:blipFill>
            <a:blip r:embed="rId3" cstate="print"/>
            <a:srcRect/>
            <a:stretch>
              <a:fillRect/>
            </a:stretch>
          </p:blipFill>
          <p:spPr bwMode="auto">
            <a:xfrm>
              <a:off x="887" y="7604"/>
              <a:ext cx="1376" cy="798"/>
            </a:xfrm>
            <a:prstGeom prst="rect">
              <a:avLst/>
            </a:prstGeom>
            <a:noFill/>
          </p:spPr>
        </p:pic>
      </p:grpSp>
      <p:grpSp>
        <p:nvGrpSpPr>
          <p:cNvPr id="11" name="组合 40"/>
          <p:cNvGrpSpPr/>
          <p:nvPr/>
        </p:nvGrpSpPr>
        <p:grpSpPr bwMode="auto">
          <a:xfrm>
            <a:off x="676793" y="1226803"/>
            <a:ext cx="3395435" cy="3455091"/>
            <a:chOff x="4932040" y="865630"/>
            <a:chExt cx="3895848" cy="3045382"/>
          </a:xfrm>
        </p:grpSpPr>
        <p:pic>
          <p:nvPicPr>
            <p:cNvPr id="208" name="Picture 2"/>
            <p:cNvPicPr>
              <a:picLocks noChangeAspect="1" noChangeArrowheads="1"/>
            </p:cNvPicPr>
            <p:nvPr/>
          </p:nvPicPr>
          <p:blipFill>
            <a:blip r:embed="rId4" cstate="print"/>
            <a:srcRect/>
            <a:stretch>
              <a:fillRect/>
            </a:stretch>
          </p:blipFill>
          <p:spPr bwMode="auto">
            <a:xfrm>
              <a:off x="4932040" y="865630"/>
              <a:ext cx="3895848" cy="3045382"/>
            </a:xfrm>
            <a:prstGeom prst="rect">
              <a:avLst/>
            </a:prstGeom>
            <a:noFill/>
            <a:ln w="9525">
              <a:noFill/>
              <a:miter lim="800000"/>
              <a:headEnd/>
              <a:tailEnd/>
            </a:ln>
          </p:spPr>
        </p:pic>
        <p:cxnSp>
          <p:nvCxnSpPr>
            <p:cNvPr id="209" name="直接箭头连接符 16"/>
            <p:cNvCxnSpPr/>
            <p:nvPr/>
          </p:nvCxnSpPr>
          <p:spPr bwMode="auto">
            <a:xfrm flipV="1">
              <a:off x="6948729" y="1618543"/>
              <a:ext cx="982854" cy="731153"/>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0" name="直接箭头连接符 19"/>
            <p:cNvCxnSpPr/>
            <p:nvPr/>
          </p:nvCxnSpPr>
          <p:spPr bwMode="auto">
            <a:xfrm flipH="1" flipV="1">
              <a:off x="6876407" y="1484717"/>
              <a:ext cx="72321" cy="864979"/>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1" name="直接箭头连接符 24"/>
            <p:cNvCxnSpPr/>
            <p:nvPr/>
          </p:nvCxnSpPr>
          <p:spPr bwMode="auto">
            <a:xfrm flipH="1">
              <a:off x="6012113" y="2338816"/>
              <a:ext cx="936616"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2" name="直接箭头连接符 27"/>
            <p:cNvCxnSpPr/>
            <p:nvPr/>
          </p:nvCxnSpPr>
          <p:spPr bwMode="auto">
            <a:xfrm flipH="1">
              <a:off x="5652879" y="2349696"/>
              <a:ext cx="1295850" cy="57447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3" name="直接箭头连接符 30"/>
            <p:cNvCxnSpPr/>
            <p:nvPr/>
          </p:nvCxnSpPr>
          <p:spPr bwMode="auto">
            <a:xfrm flipH="1">
              <a:off x="5867471" y="2349696"/>
              <a:ext cx="1081258" cy="151126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4" name="直接箭头连接符 33"/>
            <p:cNvCxnSpPr/>
            <p:nvPr/>
          </p:nvCxnSpPr>
          <p:spPr bwMode="auto">
            <a:xfrm>
              <a:off x="6948729" y="2349696"/>
              <a:ext cx="576197" cy="151126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15" name="直接箭头连接符 36"/>
            <p:cNvCxnSpPr/>
            <p:nvPr/>
          </p:nvCxnSpPr>
          <p:spPr bwMode="auto">
            <a:xfrm>
              <a:off x="6948729" y="2349696"/>
              <a:ext cx="935430" cy="574477"/>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2" name="文本框 1"/>
          <p:cNvSpPr txBox="1"/>
          <p:nvPr/>
        </p:nvSpPr>
        <p:spPr>
          <a:xfrm>
            <a:off x="518110" y="4741333"/>
            <a:ext cx="1731881" cy="399146"/>
          </a:xfrm>
          <a:prstGeom prst="rect">
            <a:avLst/>
          </a:prstGeom>
          <a:noFill/>
        </p:spPr>
        <p:txBody>
          <a:bodyPr wrap="none" lIns="120966" tIns="60483" rIns="120966" bIns="60483" rtlCol="0">
            <a:spAutoFit/>
          </a:bodyPr>
          <a:lstStyle/>
          <a:p>
            <a:pPr algn="l"/>
            <a:r>
              <a:rPr lang="en-US" altLang="zh-CN" kern="0" dirty="0" smtClean="0">
                <a:solidFill>
                  <a:srgbClr val="000000">
                    <a:lumMod val="75000"/>
                    <a:lumOff val="25000"/>
                  </a:srgbClr>
                </a:solidFill>
                <a:latin typeface="Arial" pitchFamily="34" charset="0"/>
                <a:ea typeface="微软雅黑" panose="020B0503020204020204" pitchFamily="34" charset="-122"/>
                <a:cs typeface="Arial" pitchFamily="34" charset="0"/>
                <a:sym typeface="+mn-ea"/>
              </a:rPr>
              <a:t>Major partners</a:t>
            </a:r>
            <a:endParaRPr lang="zh-CN" altLang="en-US">
              <a:latin typeface="Arial" pitchFamily="34" charset="0"/>
              <a:cs typeface="Arial" pitchFamily="34" charset="0"/>
            </a:endParaRPr>
          </a:p>
        </p:txBody>
      </p:sp>
      <p:grpSp>
        <p:nvGrpSpPr>
          <p:cNvPr id="12" name="组合 13"/>
          <p:cNvGrpSpPr/>
          <p:nvPr/>
        </p:nvGrpSpPr>
        <p:grpSpPr>
          <a:xfrm>
            <a:off x="2503560" y="5214775"/>
            <a:ext cx="1625067" cy="633099"/>
            <a:chOff x="2659" y="7485"/>
            <a:chExt cx="1700" cy="916"/>
          </a:xfrm>
        </p:grpSpPr>
        <p:sp>
          <p:nvSpPr>
            <p:cNvPr id="5" name="圆角矩形 4"/>
            <p:cNvSpPr/>
            <p:nvPr/>
          </p:nvSpPr>
          <p:spPr>
            <a:xfrm>
              <a:off x="2659" y="7485"/>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0" name="Picture 9"/>
            <p:cNvPicPr>
              <a:picLocks noChangeAspect="1" noChangeArrowheads="1"/>
            </p:cNvPicPr>
            <p:nvPr/>
          </p:nvPicPr>
          <p:blipFill>
            <a:blip r:embed="rId5" cstate="print"/>
            <a:srcRect l="1500" t="13200" r="81000" b="79201"/>
            <a:stretch>
              <a:fillRect/>
            </a:stretch>
          </p:blipFill>
          <p:spPr bwMode="auto">
            <a:xfrm>
              <a:off x="2659" y="7708"/>
              <a:ext cx="1701" cy="461"/>
            </a:xfrm>
            <a:prstGeom prst="rect">
              <a:avLst/>
            </a:prstGeom>
            <a:noFill/>
            <a:ln w="9525">
              <a:noFill/>
              <a:miter lim="800000"/>
              <a:headEnd/>
              <a:tailEnd/>
            </a:ln>
          </p:spPr>
        </p:pic>
      </p:grpSp>
      <p:grpSp>
        <p:nvGrpSpPr>
          <p:cNvPr id="13" name="组合 9"/>
          <p:cNvGrpSpPr/>
          <p:nvPr/>
        </p:nvGrpSpPr>
        <p:grpSpPr>
          <a:xfrm>
            <a:off x="4328415" y="5214775"/>
            <a:ext cx="1625067" cy="633099"/>
            <a:chOff x="2940" y="10680"/>
            <a:chExt cx="1700" cy="916"/>
          </a:xfrm>
        </p:grpSpPr>
        <p:sp>
          <p:nvSpPr>
            <p:cNvPr id="6" name="圆角矩形 5"/>
            <p:cNvSpPr/>
            <p:nvPr/>
          </p:nvSpPr>
          <p:spPr>
            <a:xfrm>
              <a:off x="2940" y="10680"/>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1" name="Picture 11" descr="https://encrypted-tbn3.gstatic.com/images?q=tbn:ANd9GcToX_BaKByJ9cq8qxkwXwNLH72ebDlNXEyxbnvjDwwiP_i9y2ipIO-RobTV"/>
            <p:cNvPicPr>
              <a:picLocks noChangeAspect="1" noChangeArrowheads="1"/>
            </p:cNvPicPr>
            <p:nvPr/>
          </p:nvPicPr>
          <p:blipFill>
            <a:blip r:embed="rId6" cstate="print"/>
            <a:srcRect l="3200" t="28571" r="6400" b="28571"/>
            <a:stretch>
              <a:fillRect/>
            </a:stretch>
          </p:blipFill>
          <p:spPr bwMode="auto">
            <a:xfrm>
              <a:off x="3000" y="10929"/>
              <a:ext cx="1580" cy="420"/>
            </a:xfrm>
            <a:prstGeom prst="rect">
              <a:avLst/>
            </a:prstGeom>
            <a:noFill/>
            <a:ln w="9525">
              <a:noFill/>
              <a:miter lim="800000"/>
              <a:headEnd/>
              <a:tailEnd/>
            </a:ln>
          </p:spPr>
        </p:pic>
      </p:grpSp>
      <p:grpSp>
        <p:nvGrpSpPr>
          <p:cNvPr id="14" name="组合 10"/>
          <p:cNvGrpSpPr/>
          <p:nvPr/>
        </p:nvGrpSpPr>
        <p:grpSpPr>
          <a:xfrm>
            <a:off x="6153270" y="5214775"/>
            <a:ext cx="1626023" cy="633099"/>
            <a:chOff x="5189" y="10361"/>
            <a:chExt cx="1701" cy="916"/>
          </a:xfrm>
        </p:grpSpPr>
        <p:sp>
          <p:nvSpPr>
            <p:cNvPr id="7" name="圆角矩形 6"/>
            <p:cNvSpPr/>
            <p:nvPr/>
          </p:nvSpPr>
          <p:spPr>
            <a:xfrm>
              <a:off x="5189" y="10361"/>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4" name="Picture 2"/>
            <p:cNvPicPr>
              <a:picLocks noChangeAspect="1" noChangeArrowheads="1"/>
            </p:cNvPicPr>
            <p:nvPr/>
          </p:nvPicPr>
          <p:blipFill>
            <a:blip r:embed="rId7" cstate="print"/>
            <a:srcRect/>
            <a:stretch>
              <a:fillRect/>
            </a:stretch>
          </p:blipFill>
          <p:spPr bwMode="auto">
            <a:xfrm>
              <a:off x="5190" y="10615"/>
              <a:ext cx="1700" cy="410"/>
            </a:xfrm>
            <a:prstGeom prst="rect">
              <a:avLst/>
            </a:prstGeom>
            <a:noFill/>
            <a:ln w="9525">
              <a:noFill/>
              <a:miter lim="800000"/>
              <a:headEnd/>
              <a:tailEnd/>
            </a:ln>
            <a:effectLst/>
          </p:spPr>
        </p:pic>
      </p:grpSp>
      <p:grpSp>
        <p:nvGrpSpPr>
          <p:cNvPr id="15" name="组合 11"/>
          <p:cNvGrpSpPr/>
          <p:nvPr/>
        </p:nvGrpSpPr>
        <p:grpSpPr>
          <a:xfrm>
            <a:off x="7979081" y="5214775"/>
            <a:ext cx="1717792" cy="633099"/>
            <a:chOff x="7938" y="10181"/>
            <a:chExt cx="1797" cy="916"/>
          </a:xfrm>
        </p:grpSpPr>
        <p:sp>
          <p:nvSpPr>
            <p:cNvPr id="8" name="圆角矩形 7"/>
            <p:cNvSpPr/>
            <p:nvPr/>
          </p:nvSpPr>
          <p:spPr>
            <a:xfrm>
              <a:off x="7938" y="10181"/>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3" name="Picture 5" descr="https://encrypted-tbn3.gstatic.com/images?q=tbn:ANd9GcSSaG_l1T4cIBF_KS6o_BcQAFOuCvfzFDDVAIiqNXFo6mVk3DzipZ_SOg">
              <a:hlinkClick r:id="rId8"/>
            </p:cNvPr>
            <p:cNvPicPr>
              <a:picLocks noChangeAspect="1" noChangeArrowheads="1"/>
            </p:cNvPicPr>
            <p:nvPr/>
          </p:nvPicPr>
          <p:blipFill>
            <a:blip r:embed="rId9" cstate="print">
              <a:clrChange>
                <a:clrFrom>
                  <a:srgbClr val="FFFFFF">
                    <a:alpha val="100000"/>
                  </a:srgbClr>
                </a:clrFrom>
                <a:clrTo>
                  <a:srgbClr val="FFFFFF">
                    <a:alpha val="100000"/>
                    <a:alpha val="0"/>
                  </a:srgbClr>
                </a:clrTo>
              </a:clrChange>
            </a:blip>
            <a:srcRect/>
            <a:stretch>
              <a:fillRect/>
            </a:stretch>
          </p:blipFill>
          <p:spPr bwMode="auto">
            <a:xfrm>
              <a:off x="8069" y="10295"/>
              <a:ext cx="1666" cy="689"/>
            </a:xfrm>
            <a:prstGeom prst="rect">
              <a:avLst/>
            </a:prstGeom>
            <a:noFill/>
          </p:spPr>
        </p:pic>
      </p:grpSp>
      <p:grpSp>
        <p:nvGrpSpPr>
          <p:cNvPr id="16" name="组合 12"/>
          <p:cNvGrpSpPr/>
          <p:nvPr/>
        </p:nvGrpSpPr>
        <p:grpSpPr>
          <a:xfrm>
            <a:off x="9896660" y="5214775"/>
            <a:ext cx="1625067" cy="633099"/>
            <a:chOff x="13533" y="7466"/>
            <a:chExt cx="1700" cy="916"/>
          </a:xfrm>
        </p:grpSpPr>
        <p:sp>
          <p:nvSpPr>
            <p:cNvPr id="9" name="圆角矩形 8"/>
            <p:cNvSpPr/>
            <p:nvPr/>
          </p:nvSpPr>
          <p:spPr>
            <a:xfrm>
              <a:off x="13533" y="7466"/>
              <a:ext cx="1701" cy="9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pic>
          <p:nvPicPr>
            <p:cNvPr id="202" name="Picture 2" descr="https://encrypted-tbn1.gstatic.com/images?q=tbn:ANd9GcTzhYOCU-k3t5fc-t8CosyCGM-oGgpra9HgJxbVmwbCixWKoZR7l4-BRnqM">
              <a:hlinkClick r:id="rId10"/>
            </p:cNvPr>
            <p:cNvPicPr>
              <a:picLocks noChangeAspect="1" noChangeArrowheads="1"/>
            </p:cNvPicPr>
            <p:nvPr/>
          </p:nvPicPr>
          <p:blipFill>
            <a:blip r:embed="rId11" cstate="print"/>
            <a:srcRect/>
            <a:stretch>
              <a:fillRect/>
            </a:stretch>
          </p:blipFill>
          <p:spPr bwMode="auto">
            <a:xfrm>
              <a:off x="13919" y="7584"/>
              <a:ext cx="930" cy="682"/>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文本框 720"/>
          <p:cNvSpPr txBox="1"/>
          <p:nvPr/>
        </p:nvSpPr>
        <p:spPr bwMode="auto">
          <a:xfrm rot="10800000" flipH="1">
            <a:off x="420606" y="1231641"/>
            <a:ext cx="11320028" cy="4855374"/>
          </a:xfrm>
          <a:prstGeom prst="rect">
            <a:avLst/>
          </a:prstGeom>
          <a:solidFill>
            <a:schemeClr val="tx1">
              <a:alpha val="4000"/>
            </a:schemeClr>
          </a:solidFill>
          <a:ln w="3175">
            <a:noFill/>
          </a:ln>
          <a:effectLst/>
        </p:spPr>
        <p:style>
          <a:lnRef idx="1">
            <a:schemeClr val="accent5"/>
          </a:lnRef>
          <a:fillRef idx="3">
            <a:schemeClr val="accent5"/>
          </a:fillRef>
          <a:effectRef idx="2">
            <a:schemeClr val="accent5"/>
          </a:effectRef>
          <a:fontRef idx="minor">
            <a:schemeClr val="lt1"/>
          </a:fontRef>
        </p:style>
        <p:txBody>
          <a:bodyPr vertOverflow="overflow" horzOverflow="overflow" vert="horz" wrap="square" lIns="120966" tIns="60483" rIns="120966" bIns="60483" numCol="1" spcCol="0" rtlCol="0" fromWordArt="0" anchor="ctr" anchorCtr="0" forceAA="0" compatLnSpc="1">
            <a:noAutofit/>
          </a:bodyP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5" algn="l"/>
            <a:endParaRPr>
              <a:solidFill>
                <a:schemeClr val="lt1"/>
              </a:solidFill>
              <a:latin typeface="Arial" pitchFamily="34" charset="0"/>
              <a:cs typeface="Arial" pitchFamily="34" charset="0"/>
              <a:sym typeface="微软雅黑" panose="020B0503020204020204" pitchFamily="34" charset="-122"/>
            </a:endParaRPr>
          </a:p>
        </p:txBody>
      </p:sp>
      <p:sp>
        <p:nvSpPr>
          <p:cNvPr id="4" name="标题 6"/>
          <p:cNvSpPr>
            <a:spLocks noGrp="1"/>
          </p:cNvSpPr>
          <p:nvPr>
            <p:ph type="title"/>
          </p:nvPr>
        </p:nvSpPr>
        <p:spPr>
          <a:xfrm>
            <a:off x="457200" y="457200"/>
            <a:ext cx="10058400" cy="457200"/>
          </a:xfrm>
        </p:spPr>
        <p:txBody>
          <a:bodyPr/>
          <a:lstStyle/>
          <a:p>
            <a:pPr algn="l"/>
            <a:r>
              <a:rPr lang="en-US" altLang="zh-CN" sz="2800" dirty="0" smtClean="0">
                <a:solidFill>
                  <a:srgbClr val="C00000"/>
                </a:solidFill>
                <a:latin typeface="Arial" pitchFamily="34" charset="0"/>
                <a:ea typeface="微软雅黑" panose="020B0503020204020204" pitchFamily="34" charset="-122"/>
                <a:cs typeface="Arial" pitchFamily="34" charset="0"/>
              </a:rPr>
              <a:t>Helping European operators maintain their leadership</a:t>
            </a:r>
            <a:endParaRPr lang="en-US" altLang="zh-CN" sz="2800" dirty="0">
              <a:solidFill>
                <a:srgbClr val="C00000"/>
              </a:solidFill>
              <a:latin typeface="Arial" pitchFamily="34" charset="0"/>
              <a:ea typeface="微软雅黑" panose="020B0503020204020204" pitchFamily="34" charset="-122"/>
              <a:cs typeface="Arial" pitchFamily="34" charset="0"/>
            </a:endParaRPr>
          </a:p>
        </p:txBody>
      </p:sp>
      <p:sp>
        <p:nvSpPr>
          <p:cNvPr id="68" name="矩形 67"/>
          <p:cNvSpPr/>
          <p:nvPr/>
        </p:nvSpPr>
        <p:spPr>
          <a:xfrm>
            <a:off x="541052" y="2265665"/>
            <a:ext cx="7297508" cy="417452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120949" tIns="60475" rIns="120949" bIns="60475">
            <a:spAutoFit/>
          </a:bodyPr>
          <a:lstStyle/>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2004, Huawei launched the industry’s first </a:t>
            </a:r>
            <a:r>
              <a:rPr lang="en-US" altLang="zh-CN" sz="1300" b="1" dirty="0" smtClean="0">
                <a:solidFill>
                  <a:schemeClr val="tx1"/>
                </a:solidFill>
                <a:latin typeface="Arial" pitchFamily="34" charset="0"/>
                <a:ea typeface="微软雅黑" panose="020B0503020204020204" pitchFamily="34" charset="-122"/>
                <a:cs typeface="Arial" pitchFamily="34" charset="0"/>
              </a:rPr>
              <a:t>distributed base station  </a:t>
            </a:r>
            <a:r>
              <a:rPr lang="en-US" altLang="zh-CN" sz="1300" dirty="0" smtClean="0">
                <a:solidFill>
                  <a:schemeClr val="tx1"/>
                </a:solidFill>
                <a:latin typeface="Arial" pitchFamily="34" charset="0"/>
                <a:ea typeface="微软雅黑" panose="020B0503020204020204" pitchFamily="34" charset="-122"/>
                <a:cs typeface="Arial" pitchFamily="34" charset="0"/>
              </a:rPr>
              <a:t>and firstly deployed it in Europe.</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December 2009, Huawei deployed the </a:t>
            </a:r>
            <a:r>
              <a:rPr lang="en-US" altLang="zh-CN" sz="1300" b="1" dirty="0" smtClean="0">
                <a:solidFill>
                  <a:schemeClr val="tx1"/>
                </a:solidFill>
                <a:latin typeface="Arial" pitchFamily="34" charset="0"/>
                <a:ea typeface="微软雅黑" panose="020B0503020204020204" pitchFamily="34" charset="-122"/>
                <a:cs typeface="Arial" pitchFamily="34" charset="0"/>
              </a:rPr>
              <a:t>world's first LTE network</a:t>
            </a:r>
            <a:r>
              <a:rPr lang="en-US" altLang="zh-CN" sz="1300" dirty="0" smtClean="0">
                <a:solidFill>
                  <a:schemeClr val="tx1"/>
                </a:solidFill>
                <a:latin typeface="Arial" pitchFamily="34" charset="0"/>
                <a:ea typeface="微软雅黑" panose="020B0503020204020204" pitchFamily="34" charset="-122"/>
                <a:cs typeface="Arial" pitchFamily="34" charset="0"/>
              </a:rPr>
              <a:t> for TeliaSonera.</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October 2010, many operators in Sweden and Austria were the first to commercially use Huawei's industry leading </a:t>
            </a:r>
            <a:r>
              <a:rPr lang="en-US" altLang="zh-CN" sz="1300" b="1" dirty="0" smtClean="0">
                <a:solidFill>
                  <a:schemeClr val="tx1"/>
                </a:solidFill>
                <a:latin typeface="Arial" pitchFamily="34" charset="0"/>
                <a:ea typeface="微软雅黑" panose="020B0503020204020204" pitchFamily="34" charset="-122"/>
                <a:cs typeface="Arial" pitchFamily="34" charset="0"/>
              </a:rPr>
              <a:t>E398 data card that supports LTE, 3G, and 2G.</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May 2011, Huawei deployed the world's first LTE DD800 network using the </a:t>
            </a:r>
            <a:r>
              <a:rPr lang="en-US" altLang="zh-CN" sz="1300" b="1" dirty="0" smtClean="0">
                <a:solidFill>
                  <a:schemeClr val="tx1"/>
                </a:solidFill>
                <a:latin typeface="Arial" pitchFamily="34" charset="0"/>
                <a:ea typeface="微软雅黑" panose="020B0503020204020204" pitchFamily="34" charset="-122"/>
                <a:cs typeface="Arial" pitchFamily="34" charset="0"/>
              </a:rPr>
              <a:t>SingleRAN LTE </a:t>
            </a:r>
            <a:r>
              <a:rPr lang="en-US" altLang="zh-CN" sz="1300" dirty="0" smtClean="0">
                <a:solidFill>
                  <a:schemeClr val="tx1"/>
                </a:solidFill>
                <a:latin typeface="Arial" pitchFamily="34" charset="0"/>
                <a:ea typeface="微软雅黑" panose="020B0503020204020204" pitchFamily="34" charset="-122"/>
                <a:cs typeface="Arial" pitchFamily="34" charset="0"/>
              </a:rPr>
              <a:t>solution for Vodafone.</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September 2011, Huawei deployed the </a:t>
            </a:r>
            <a:r>
              <a:rPr lang="en-US" altLang="zh-CN" sz="1300" b="1" dirty="0" smtClean="0">
                <a:solidFill>
                  <a:schemeClr val="tx1"/>
                </a:solidFill>
                <a:latin typeface="Arial" pitchFamily="34" charset="0"/>
                <a:ea typeface="微软雅黑" panose="020B0503020204020204" pitchFamily="34" charset="-122"/>
                <a:cs typeface="Arial" pitchFamily="34" charset="0"/>
              </a:rPr>
              <a:t>world's first LTE TDD/FDD FMC network </a:t>
            </a:r>
            <a:r>
              <a:rPr lang="en-US" altLang="zh-CN" sz="1300" dirty="0" smtClean="0">
                <a:solidFill>
                  <a:schemeClr val="tx1"/>
                </a:solidFill>
                <a:latin typeface="Arial" pitchFamily="34" charset="0"/>
                <a:ea typeface="微软雅黑" panose="020B0503020204020204" pitchFamily="34" charset="-122"/>
                <a:cs typeface="Arial" pitchFamily="34" charset="0"/>
              </a:rPr>
              <a:t>for Polish operator Aero2.</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October 2012, Huawei launched the </a:t>
            </a:r>
            <a:r>
              <a:rPr lang="en-US" altLang="zh-CN" sz="1300" b="1" dirty="0" smtClean="0">
                <a:solidFill>
                  <a:schemeClr val="tx1"/>
                </a:solidFill>
                <a:latin typeface="Arial" pitchFamily="34" charset="0"/>
                <a:ea typeface="微软雅黑" panose="020B0503020204020204" pitchFamily="34" charset="-122"/>
                <a:cs typeface="Arial" pitchFamily="34" charset="0"/>
              </a:rPr>
              <a:t>world's first second-generation E-band microwave solution </a:t>
            </a:r>
            <a:r>
              <a:rPr lang="en-US" altLang="zh-CN" sz="1300" dirty="0" smtClean="0">
                <a:solidFill>
                  <a:schemeClr val="tx1"/>
                </a:solidFill>
                <a:latin typeface="Arial" pitchFamily="34" charset="0"/>
                <a:ea typeface="微软雅黑" panose="020B0503020204020204" pitchFamily="34" charset="-122"/>
                <a:cs typeface="Arial" pitchFamily="34" charset="0"/>
              </a:rPr>
              <a:t>which was first commercially deployed in Europe.</a:t>
            </a: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October 2013, Huawei and BT successfully launched the </a:t>
            </a:r>
            <a:r>
              <a:rPr lang="en-US" altLang="zh-CN" sz="1300" b="1" dirty="0" smtClean="0">
                <a:solidFill>
                  <a:schemeClr val="tx1"/>
                </a:solidFill>
                <a:latin typeface="Arial" pitchFamily="34" charset="0"/>
                <a:ea typeface="微软雅黑" panose="020B0503020204020204" pitchFamily="34" charset="-122"/>
                <a:cs typeface="Arial" pitchFamily="34" charset="0"/>
              </a:rPr>
              <a:t>world's first G.fast trial</a:t>
            </a:r>
            <a:r>
              <a:rPr lang="en-US" altLang="zh-CN" sz="1300" dirty="0" smtClean="0">
                <a:solidFill>
                  <a:schemeClr val="tx1"/>
                </a:solidFill>
                <a:latin typeface="Arial" pitchFamily="34" charset="0"/>
                <a:ea typeface="微软雅黑" panose="020B0503020204020204" pitchFamily="34" charset="-122"/>
                <a:cs typeface="Arial" pitchFamily="34" charset="0"/>
              </a:rPr>
              <a:t>, bringing copper access into the Gigaband era.</a:t>
            </a:r>
            <a:endParaRPr lang="zh-CN" altLang="zh-CN" sz="1300" dirty="0" smtClean="0">
              <a:solidFill>
                <a:schemeClr val="tx1"/>
              </a:solidFill>
              <a:latin typeface="Arial" pitchFamily="34" charset="0"/>
              <a:ea typeface="微软雅黑" panose="020B0503020204020204" pitchFamily="34" charset="-122"/>
              <a:cs typeface="Arial" pitchFamily="34" charset="0"/>
            </a:endParaRPr>
          </a:p>
          <a:p>
            <a:pPr marL="226811" indent="-226811">
              <a:spcBef>
                <a:spcPts val="794"/>
              </a:spcBef>
              <a:buClr>
                <a:srgbClr val="1F497D"/>
              </a:buClr>
              <a:buSzPct val="80000"/>
              <a:buFont typeface="Wingdings" panose="05000000000000000000" charset="0"/>
              <a:buChar char="l"/>
              <a:defRPr/>
            </a:pPr>
            <a:r>
              <a:rPr lang="en-US" altLang="zh-CN" sz="1300" dirty="0" smtClean="0">
                <a:solidFill>
                  <a:schemeClr val="tx1"/>
                </a:solidFill>
                <a:latin typeface="Arial" pitchFamily="34" charset="0"/>
                <a:ea typeface="微软雅黑" panose="020B0503020204020204" pitchFamily="34" charset="-122"/>
                <a:cs typeface="Arial" pitchFamily="34" charset="0"/>
              </a:rPr>
              <a:t>In November 2014, the University of Surrey unveiled the </a:t>
            </a:r>
            <a:r>
              <a:rPr lang="en-US" altLang="zh-CN" sz="1300" b="1" dirty="0" smtClean="0">
                <a:solidFill>
                  <a:schemeClr val="tx1"/>
                </a:solidFill>
                <a:latin typeface="Arial" pitchFamily="34" charset="0"/>
                <a:ea typeface="微软雅黑" panose="020B0503020204020204" pitchFamily="34" charset="-122"/>
                <a:cs typeface="Arial" pitchFamily="34" charset="0"/>
              </a:rPr>
              <a:t>world's first 5G testbed </a:t>
            </a:r>
            <a:r>
              <a:rPr lang="en-US" altLang="zh-CN" sz="1300" dirty="0" smtClean="0">
                <a:solidFill>
                  <a:schemeClr val="tx1"/>
                </a:solidFill>
                <a:latin typeface="Arial" pitchFamily="34" charset="0"/>
                <a:ea typeface="微软雅黑" panose="020B0503020204020204" pitchFamily="34" charset="-122"/>
                <a:cs typeface="Arial" pitchFamily="34" charset="0"/>
              </a:rPr>
              <a:t>at its 5G Innovation Centre (5GIC). As a founding member of 5GIC, Huawei played a key role.</a:t>
            </a:r>
            <a:endParaRPr lang="zh-CN" altLang="zh-CN" sz="1300" dirty="0" smtClean="0">
              <a:solidFill>
                <a:schemeClr val="tx1"/>
              </a:solidFill>
              <a:latin typeface="Arial" pitchFamily="34" charset="0"/>
              <a:ea typeface="微软雅黑" panose="020B0503020204020204" pitchFamily="34" charset="-122"/>
              <a:cs typeface="Arial" pitchFamily="34" charset="0"/>
            </a:endParaRPr>
          </a:p>
          <a:p>
            <a:pPr>
              <a:spcBef>
                <a:spcPts val="794"/>
              </a:spcBef>
              <a:buClr>
                <a:srgbClr val="1F497D"/>
              </a:buClr>
              <a:buSzPct val="80000"/>
              <a:buFont typeface="Wingdings" panose="05000000000000000000" pitchFamily="2" charset="2"/>
              <a:buChar char="l"/>
              <a:defRPr/>
            </a:pPr>
            <a:endParaRPr lang="en-US" altLang="zh-CN" sz="1500" dirty="0">
              <a:solidFill>
                <a:schemeClr val="tx1"/>
              </a:solidFill>
              <a:latin typeface="Arial" pitchFamily="34" charset="0"/>
              <a:ea typeface="华文细黑" panose="02010600040101010101" pitchFamily="2" charset="-122"/>
              <a:cs typeface="Arial" pitchFamily="34" charset="0"/>
            </a:endParaRPr>
          </a:p>
        </p:txBody>
      </p:sp>
      <p:pic>
        <p:nvPicPr>
          <p:cNvPr id="69" name="Picture 2" descr="全球首个LTE商用网今起运营 华为提供端到端解决方案"/>
          <p:cNvPicPr>
            <a:picLocks noChangeAspect="1" noChangeArrowheads="1"/>
          </p:cNvPicPr>
          <p:nvPr/>
        </p:nvPicPr>
        <p:blipFill>
          <a:blip r:embed="rId3" cstate="print"/>
          <a:srcRect/>
          <a:stretch>
            <a:fillRect/>
          </a:stretch>
        </p:blipFill>
        <p:spPr bwMode="auto">
          <a:xfrm>
            <a:off x="8019321" y="1555419"/>
            <a:ext cx="3670740" cy="4083352"/>
          </a:xfrm>
          <a:prstGeom prst="rect">
            <a:avLst/>
          </a:prstGeom>
          <a:noFill/>
          <a:ln w="9525">
            <a:noFill/>
            <a:miter lim="800000"/>
            <a:headEnd/>
            <a:tailEnd/>
          </a:ln>
        </p:spPr>
      </p:pic>
      <p:sp>
        <p:nvSpPr>
          <p:cNvPr id="70" name="矩形 69"/>
          <p:cNvSpPr/>
          <p:nvPr/>
        </p:nvSpPr>
        <p:spPr>
          <a:xfrm>
            <a:off x="8010601" y="5628138"/>
            <a:ext cx="3671696" cy="445810"/>
          </a:xfrm>
          <a:prstGeom prst="rect">
            <a:avLst/>
          </a:prstGeom>
          <a:solidFill>
            <a:srgbClr val="63C9EA"/>
          </a:solidFill>
          <a:ln>
            <a:noFill/>
          </a:ln>
        </p:spPr>
        <p:style>
          <a:lnRef idx="2">
            <a:schemeClr val="accent4"/>
          </a:lnRef>
          <a:fillRef idx="1">
            <a:schemeClr val="lt1"/>
          </a:fillRef>
          <a:effectRef idx="0">
            <a:schemeClr val="accent4"/>
          </a:effectRef>
          <a:fontRef idx="minor">
            <a:schemeClr val="dk1"/>
          </a:fontRef>
        </p:style>
        <p:txBody>
          <a:bodyPr wrap="square" lIns="120949" tIns="60475" rIns="120949" bIns="60475">
            <a:spAutoFit/>
          </a:bodyPr>
          <a:lstStyle/>
          <a:p>
            <a:pPr>
              <a:lnSpc>
                <a:spcPct val="150000"/>
              </a:lnSpc>
              <a:defRPr/>
            </a:pPr>
            <a:r>
              <a:rPr lang="en-US" altLang="zh-CN" sz="1600" dirty="0" smtClean="0">
                <a:solidFill>
                  <a:schemeClr val="bg1"/>
                </a:solidFill>
                <a:latin typeface="Arial" pitchFamily="34" charset="0"/>
                <a:ea typeface="华文细黑" panose="02010600040101010101" pitchFamily="2" charset="-122"/>
                <a:cs typeface="Arial" pitchFamily="34" charset="0"/>
              </a:rPr>
              <a:t>TeliaSonera's LTE</a:t>
            </a:r>
            <a:r>
              <a:rPr lang="zh-CN" altLang="en-US" sz="1600" dirty="0" smtClean="0">
                <a:solidFill>
                  <a:schemeClr val="bg1"/>
                </a:solidFill>
                <a:latin typeface="Arial" pitchFamily="34" charset="0"/>
                <a:ea typeface="华文细黑" panose="02010600040101010101" pitchFamily="2" charset="-122"/>
                <a:cs typeface="Arial" pitchFamily="34" charset="0"/>
              </a:rPr>
              <a:t> </a:t>
            </a:r>
            <a:r>
              <a:rPr lang="en-US" altLang="zh-CN" sz="1600" dirty="0" smtClean="0">
                <a:solidFill>
                  <a:schemeClr val="bg1"/>
                </a:solidFill>
                <a:latin typeface="Arial" pitchFamily="34" charset="0"/>
                <a:ea typeface="华文细黑" panose="02010600040101010101" pitchFamily="2" charset="-122"/>
                <a:cs typeface="Arial" pitchFamily="34" charset="0"/>
              </a:rPr>
              <a:t>base station</a:t>
            </a:r>
            <a:endParaRPr lang="zh-CN" altLang="en-US" sz="1600" dirty="0">
              <a:solidFill>
                <a:schemeClr val="bg1"/>
              </a:solidFill>
              <a:latin typeface="Arial" pitchFamily="34" charset="0"/>
              <a:ea typeface="华文细黑" panose="02010600040101010101" pitchFamily="2" charset="-122"/>
              <a:cs typeface="Arial" pitchFamily="34" charset="0"/>
            </a:endParaRPr>
          </a:p>
        </p:txBody>
      </p:sp>
      <p:sp>
        <p:nvSpPr>
          <p:cNvPr id="71" name="矩形 70"/>
          <p:cNvSpPr/>
          <p:nvPr/>
        </p:nvSpPr>
        <p:spPr>
          <a:xfrm>
            <a:off x="555392" y="1228027"/>
            <a:ext cx="7638772" cy="9069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20949" tIns="60475" rIns="120949" bIns="60475">
            <a:spAutoFit/>
          </a:bodyPr>
          <a:lstStyle/>
          <a:p>
            <a:pPr>
              <a:defRPr/>
            </a:pPr>
            <a:r>
              <a:rPr lang="en-US" altLang="zh-CN" sz="1700" b="1" dirty="0" smtClean="0">
                <a:solidFill>
                  <a:srgbClr val="1F497D"/>
                </a:solidFill>
                <a:latin typeface="Arial" pitchFamily="34" charset="0"/>
                <a:ea typeface="微软雅黑" panose="020B0503020204020204" pitchFamily="34" charset="-122"/>
                <a:cs typeface="Arial" pitchFamily="34" charset="0"/>
              </a:rPr>
              <a:t>Huawei has worked closely with European operators</a:t>
            </a:r>
            <a:r>
              <a:rPr lang="en-US" altLang="zh-CN" sz="1700" b="1" dirty="0" smtClean="0">
                <a:solidFill>
                  <a:srgbClr val="F028B7"/>
                </a:solidFill>
                <a:latin typeface="Arial" pitchFamily="34" charset="0"/>
                <a:ea typeface="微软雅黑" panose="020B0503020204020204" pitchFamily="34" charset="-122"/>
                <a:cs typeface="Arial" pitchFamily="34" charset="0"/>
              </a:rPr>
              <a:t> </a:t>
            </a:r>
            <a:r>
              <a:rPr lang="en-US" altLang="zh-CN" sz="1700" b="1" dirty="0" smtClean="0">
                <a:solidFill>
                  <a:srgbClr val="1F497D"/>
                </a:solidFill>
                <a:latin typeface="Arial" pitchFamily="34" charset="0"/>
                <a:ea typeface="微软雅黑" panose="020B0503020204020204" pitchFamily="34" charset="-122"/>
                <a:cs typeface="Arial" pitchFamily="34" charset="0"/>
              </a:rPr>
              <a:t>during the end-to-end process and commercialized its new products first in Europe, driving Europe's development of cutting-edge technologies.</a:t>
            </a:r>
            <a:endParaRPr lang="zh-CN" altLang="en-US" sz="1700" b="1" dirty="0">
              <a:solidFill>
                <a:srgbClr val="1F497D"/>
              </a:solidFill>
              <a:latin typeface="Arial" pitchFamily="34" charset="0"/>
              <a:ea typeface="微软雅黑" panose="020B0503020204020204" pitchFamily="34" charset="-122"/>
              <a:cs typeface="Arial"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27344</TotalTime>
  <Words>837</Words>
  <Application>Microsoft Office PowerPoint</Application>
  <PresentationFormat>Custom</PresentationFormat>
  <Paragraphs>147</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2_主题1</vt:lpstr>
      <vt:lpstr>Slide 1</vt:lpstr>
      <vt:lpstr>Huawei at a Glance</vt:lpstr>
      <vt:lpstr>Slide 3</vt:lpstr>
      <vt:lpstr>Slide 4</vt:lpstr>
      <vt:lpstr>ICT is enabling a better, more efficient government</vt:lpstr>
      <vt:lpstr>Huawei in Europe</vt:lpstr>
      <vt:lpstr>Huawei in Europe: A collaborative industry contributor</vt:lpstr>
      <vt:lpstr>Huawei's European Logistics Center in Hungary</vt:lpstr>
      <vt:lpstr>Helping European operators maintain their leadership</vt:lpstr>
      <vt:lpstr>Slide 10</vt:lpstr>
      <vt:lpstr>Slide 11</vt:lpstr>
      <vt:lpstr>Slide 12</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聚焦战略，有效增长</dc:title>
  <dc:creator>z42303</dc:creator>
  <cp:lastModifiedBy>Dell</cp:lastModifiedBy>
  <cp:revision>2117</cp:revision>
  <dcterms:created xsi:type="dcterms:W3CDTF">2012-12-20T06:01:13Z</dcterms:created>
  <dcterms:modified xsi:type="dcterms:W3CDTF">2017-03-29T16:43:24Z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(7)bgET8Uk0G22KfnmxihwaYTYKuV2EJDU3W/8JGNaLqPqPzsIkQPkF1I3jfcHWQ8npA2hgz0d6_x000d_ fxeDyhVKrTpcjs5nimdv/KqdX2LBrSnYTGJSDt+apWHdIuvNljXcR15ptZJSWkTDqyGs1V6w_x000d_ ADfamYNsmKOUB2nDjGZsrWJkqLUQX30ssWInlv8fDJi6YbHdb9+VCSO/Tvrh0L4gup4noYtu_x000d_ v5xHcA5cwQbzmIzzXi</vt:lpwstr>
  </property>
  <property fmtid="{D5CDD505-2E9C-101B-9397-08002B2CF9AE}" pid="3" name="_ms_pID_7253431">
    <vt:lpwstr>+3Wu07H6os/vt/C5eZxlfNprC6ty+tl5v3xBiKRiSFwHcxkfGbwk0i_x000d_ 0Sjw3pQuTygPlD1e1bcyR828PMu9VwUcJxhUIFbqo5LxxMUoTw2x6ELdHcUKpJmij7UB1eY9_x000d_ wnP1wly+12MH974pS4k12RC+WQouDIplLrpWmebjG6iZrG4tV/LnecBK9Q4FkOwKGImFjANZ_x000d_ hh488q3rNLsvYWLK4hF3+N6q/ftzQPI9z68D</vt:lpwstr>
  </property>
  <property fmtid="{D5CDD505-2E9C-101B-9397-08002B2CF9AE}" pid="4" name="_ms_pID_7253432">
    <vt:lpwstr>AJdufHLjQHPFjKpC8xUDSgIQ2utIPNyww+Tu_x000d_ Kr7vrwkqbiSgXGjAoB+yvyCAayVFH2EdKcRYRpXKk6RiwxGi68d1w79lxY3waQm+PlfSEiuy_x000d_ f4qVjTTLTNpUhCdpnHLUQCIlG9vb7SlC9mEE01ToCTe8MscY6CduaSdQ87wU5rplKCXUZJd8_x000d_ 4Ny7kE7Al0SozE/I4KfaD3M1HGtLNY/CPmIN9n5CtDT9iqHD1/5AsJ</vt:lpwstr>
  </property>
  <property fmtid="{D5CDD505-2E9C-101B-9397-08002B2CF9AE}" pid="5" name="_ms_pID_7253433">
    <vt:lpwstr>39MvTRbo9y2JADihn7_x000d_ kURx8BxkwVLhgOuWunv1TDOmNtmorHB+3PI+IOk1QeBW4fHBZx/Nok8YuYlB9V2F9s1vnfOZ_x000d_ cBll+5tf6TvDktdlIOWCk3wNiBX6XfjtrkviUTqS0t9FZ7xMf4pz0WYsH3JMXVPWxaLesyqw_x000d_ UQGFl2gDOuoXU3B1hKliPi8KhE968pfah/du+Mu3BjDlANBKkWSRbbSda61jZy9D5K9tay+2</vt:lpwstr>
  </property>
  <property fmtid="{D5CDD505-2E9C-101B-9397-08002B2CF9AE}" pid="6" name="_ms_pID_7253434">
    <vt:lpwstr>_x000d_ iXAhUD7qnI58SUnP4BpEivfVgpy6ySuIIdTzLJsOWEnDZILDy/bGrSl1Z+7bsR3riMnXkgAP_x000d_ FgtsGU1gij65Vb4DjdOIGmu2jVVLd2RRcOgUQrmgkDOoKi/GLE7W5cGRiyzGFX9gbA9C8uDM_x000d_ T87WTRhRbTDdlS2qXqAdRE42E1pZ6ClFJXDKct82bFq6MCO8JBTYgD0Qnr2oqjwMOfjNbGf0_x000d_ gsR6fZNWYjV4hw7X</vt:lpwstr>
  </property>
  <property fmtid="{D5CDD505-2E9C-101B-9397-08002B2CF9AE}" pid="7" name="_ms_pID_7253435">
    <vt:lpwstr>ZsTScB4JHHzC2Z3osPu3k4/3UhTcnOe/DXPv+5n3usOnuM5ENAS5Ur9z_x000d_ fTkmzQ0L6ivMDsauaNXx3OZrlLVZ4jBR29MwjYqQMPS4VnzLFSiO3hsCdeZpQckIlgAop4Kd_x000d_ ppmHhk5f2GVYEODhE30PA051ilw7uaCzx/018qSnLX8QoZPXHRjlc76ypJfihsZyeiDLYWp/_x000d_ Sltga79lD5mrXVSEUq25pm3W8dt6L7rx5o</vt:lpwstr>
  </property>
  <property fmtid="{D5CDD505-2E9C-101B-9397-08002B2CF9AE}" pid="8" name="_ms_pID_7253436">
    <vt:lpwstr>JZ/1NcJqsx/WZfAqBOuD/nUYBAgs8ck0IkKhQD_x000d_ Y5nxPrmsJM1gvc6p7TIBOuPyUCGN2q+Y3Gj2pAPZQbZs95WWyNpaol83tdC6pwgz0d/bUKJ/_x000d_ 95XD/u6CQeytUYFWfEZgwPmPXoqwiYKD9O0bQxnbiVemIMVnVC4o0AouGPJq+ia3YP8=</vt:lpwstr>
  </property>
  <property fmtid="{D5CDD505-2E9C-101B-9397-08002B2CF9AE}" pid="9" name="_new_ms_pID_72543">
    <vt:lpwstr>(3)lfr/xgafbN/Qkt/WfWRnSYz3gHQrafxB2ilMdo1XB1Zra4RD2xiObru8kbSWf4mXqZDgEg20
J0X++CK2DeJokLFQ1EW7rjIsk9pR5lk5UeklSDgHggIUuaCNo6wEKuyCx4F8BPu+1sXA694M
VryiDAGJSb9XHjeWulC7UvG4Ht487ctNbAwVvWl0wxnpB2f1sXwgtpQgudv2umvV2eLagVkB
zfJ/sIXL6NBlc64+T/</vt:lpwstr>
  </property>
  <property fmtid="{D5CDD505-2E9C-101B-9397-08002B2CF9AE}" pid="10" name="_new_ms_pID_725431">
    <vt:lpwstr>CQAt/lnNX9pKAttvvv5Vs6KfSYII7msOU79xk/gaczaUveAFhh8JrJ
7H1/4S1LEpNYmEaTeD/WEBbLp4WHtnLXXXABPM4KFF6EzRlXV6lJjuRleYywuj5RgVcnV39Q
5P4QPIqvfYypHT1qJT41prRL0Cds1gXN3Zu5MH25v5aBPoDcIe2kzR7xv4Mhyb2CQNq77SxI
mFtGCyw/4qzdL/4eEU8srYTrOHnNpjrFnlBR</vt:lpwstr>
  </property>
  <property fmtid="{D5CDD505-2E9C-101B-9397-08002B2CF9AE}" pid="11" name="_new_ms_pID_725432">
    <vt:lpwstr>J2Q/B/p/C8os77wgD5F6RhKmkhT9d8q/3H6t
wMtKdUhfA4gb9ijvf3N4acPt8OD8b4FE8csBaeMqtrdArSouze61qNGrFkZoujdgSqfzPzGb
</vt:lpwstr>
  </property>
  <property fmtid="{D5CDD505-2E9C-101B-9397-08002B2CF9AE}" pid="12" name="_new_ms_pID_725433">
    <vt:lpwstr>39XoLuRcSop6Ob61j4_x000d_
vFgLrrAZjBBkj7VTt54u074aUUt/HuSxeNTKzo98Fb9th0hMBNQf6lB3uU9CGYanwW9D1qmJ_x000d_
LWaQ+/zlg+fn2/lMv6/uzhd7qnIznq2j8tzy4BSOes9pmZc3oon5dgi6KviLjQ==</vt:lpwstr>
  </property>
  <property fmtid="{D5CDD505-2E9C-101B-9397-08002B2CF9AE}" pid="13" name="_new_ms_pID_72543_00">
    <vt:lpwstr>_new_ms_pID_72543</vt:lpwstr>
  </property>
  <property fmtid="{D5CDD505-2E9C-101B-9397-08002B2CF9AE}" pid="14" name="_new_ms_pID_725431_00">
    <vt:lpwstr>_new_ms_pID_725431</vt:lpwstr>
  </property>
  <property fmtid="{D5CDD505-2E9C-101B-9397-08002B2CF9AE}" pid="15" name="_new_ms_pID_725432_00">
    <vt:lpwstr>_new_ms_pID_725432</vt:lpwstr>
  </property>
  <property fmtid="{D5CDD505-2E9C-101B-9397-08002B2CF9AE}" pid="16" name="_new_ms_pID_725433_00">
    <vt:lpwstr>_new_ms_pID_725433</vt:lpwstr>
  </property>
  <property fmtid="{D5CDD505-2E9C-101B-9397-08002B2CF9AE}" pid="17" name="_2015_ms_pID_725343">
    <vt:lpwstr>(3)3tDnRaHtZBxOmodi0S0MUQAITjl1Ntr3HKL7DS6/dyndRNQzssKDPbfF8A17UyhLlkmmF9E/
yu2mqYIxT0F0zN1DRLToCTN4Ms5S29lx77uZ2F0XgyjGAE/F+mBfb3l7gq8fTuyrUU4hAiy5
AJ2XEd9JSVfPaO3DBIPDoDuWNLw7/VeMVQxs+5l7wKoK5nOhC7P2yruRPA9CiawMtDr49VvU
UT4tp09PYx8BDJvmoF</vt:lpwstr>
  </property>
  <property fmtid="{D5CDD505-2E9C-101B-9397-08002B2CF9AE}" pid="18" name="_2015_ms_pID_7253431">
    <vt:lpwstr>y6T8k3oBk/lxGAvkmjMTO0MpAYMVwZJtPvJ+r6GcSNJxehgLIUoX9z
IED2hJVeblwjTc/mOYSqP/6T2tYG00DC5DgY/X+pxYlPzQAn6W2VmAheD3Ufs8o9t9ATs1A7
4NPXPhffRPFpCmbpE+BgE5ZeabeTFXe2xJUglR4m57Pf7CP5NUEAEq0nYP+5rOhE4b62y+BF
YLI6LJHZaG/bHx/O21KcBJZZXUTo6cGlF/So</vt:lpwstr>
  </property>
  <property fmtid="{D5CDD505-2E9C-101B-9397-08002B2CF9AE}" pid="19" name="_2015_ms_pID_7253432">
    <vt:lpwstr>YDjzGlI8tdDHvi1/WOFOS8g=</vt:lpwstr>
  </property>
  <property fmtid="{D5CDD505-2E9C-101B-9397-08002B2CF9AE}" pid="20" name="_readonly">
    <vt:lpwstr/>
  </property>
  <property fmtid="{D5CDD505-2E9C-101B-9397-08002B2CF9AE}" pid="21" name="_change">
    <vt:lpwstr/>
  </property>
  <property fmtid="{D5CDD505-2E9C-101B-9397-08002B2CF9AE}" pid="22" name="_full-control">
    <vt:lpwstr/>
  </property>
  <property fmtid="{D5CDD505-2E9C-101B-9397-08002B2CF9AE}" pid="23" name="sflag">
    <vt:lpwstr>1490805194</vt:lpwstr>
  </property>
</Properties>
</file>