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425" r:id="rId6"/>
    <p:sldId id="438" r:id="rId7"/>
    <p:sldId id="445" r:id="rId8"/>
    <p:sldId id="439" r:id="rId9"/>
    <p:sldId id="446" r:id="rId1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LVO DEL CASTILLO Helena" initials="" lastIdx="2" clrIdx="0"/>
  <p:cmAuthor id="2" name="VAN DER WERF Aline" initials="VDWA" lastIdx="3" clrIdx="1">
    <p:extLst>
      <p:ext uri="{19B8F6BF-5375-455C-9EA6-DF929625EA0E}">
        <p15:presenceInfo xmlns:p15="http://schemas.microsoft.com/office/powerpoint/2012/main" userId="S::aline.vanderwerf@belspo.be::69036e38-f81d-47c6-8e59-86259db17b2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A69F9A"/>
    <a:srgbClr val="4A452A"/>
    <a:srgbClr val="DCE6F2"/>
    <a:srgbClr val="EAEFF5"/>
    <a:srgbClr val="FFFFCC"/>
    <a:srgbClr val="FFCC66"/>
    <a:srgbClr val="DEFA78"/>
    <a:srgbClr val="E9F1F5"/>
    <a:srgbClr val="D0E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357" autoAdjust="0"/>
  </p:normalViewPr>
  <p:slideViewPr>
    <p:cSldViewPr>
      <p:cViewPr varScale="1">
        <p:scale>
          <a:sx n="106" d="100"/>
          <a:sy n="106" d="100"/>
        </p:scale>
        <p:origin x="99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956" y="-8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EC3C6D-73B2-4E78-A150-CE20257E09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8C0E1F7-3218-43C7-AB15-DB644F3389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FDF4671-1C56-4106-BD0F-FB26123811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8E35A19-8C6D-4ADA-B7D2-5994533FC4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8B5719-A365-4262-B0A0-FBADAC52F1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1EC4639-E8FA-4863-B20E-E56DD68B45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BF3C-38A8-4EBC-B1CF-5746A3D37F9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C0EDFF2-BBDD-4687-B3AA-9A8564E6B59F}" type="datetimeFigureOut">
              <a:rPr lang="fr-BE"/>
              <a:pPr>
                <a:defRPr/>
              </a:pPr>
              <a:t>12-10-21</a:t>
            </a:fld>
            <a:endParaRPr lang="fr-B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B11B1F-2D55-404C-B06B-8D475AF3C8C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4DAE37B-747C-44F9-BD70-071FF3295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DC6951-15A3-4B66-B7B5-051921C0F4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7488D7-56FA-4AFF-A31F-93DDB037D2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4CD8BBA-9256-4A47-A259-6E916A730812}" type="slidenum">
              <a:rPr lang="fr-BE" altLang="en-US"/>
              <a:pPr>
                <a:defRPr/>
              </a:pPr>
              <a:t>‹#›</a:t>
            </a:fld>
            <a:endParaRPr lang="fr-B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C2C91C8-CB2D-4DE4-A7F4-7057141EDF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0773B79F-FC06-4108-B1FC-A908A44FE4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en-US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D265197B-B0AD-4425-B222-7BEFE6AC77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1B4C2E5-853E-441E-ABFE-3FAC3CD5E336}" type="slidenum">
              <a:rPr lang="fr-BE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fr-BE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9221BE9-71EC-45B5-9679-68EDAAFD2C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EF64F87-53D4-42E7-ABC0-828A828965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8025D04F-8438-481B-AB6F-52F4F17DD7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4C6C5B-5E1A-42EC-A023-64A59B61AE07}" type="slidenum">
              <a:rPr lang="fr-BE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fr-BE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510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89221BE9-71EC-45B5-9679-68EDAAFD2C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EF64F87-53D4-42E7-ABC0-828A828965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8025D04F-8438-481B-AB6F-52F4F17DD7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4C6C5B-5E1A-42EC-A023-64A59B61AE07}" type="slidenum">
              <a:rPr lang="fr-BE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fr-BE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5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5907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9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58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185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64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8626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7468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422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notice_body2">
            <a:extLst>
              <a:ext uri="{FF2B5EF4-FFF2-40B4-BE49-F238E27FC236}">
                <a16:creationId xmlns:a16="http://schemas.microsoft.com/office/drawing/2014/main" id="{C449787F-8685-4CFC-9A2A-749E6A12CE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7" descr="Only Logo Belspo White">
            <a:extLst>
              <a:ext uri="{FF2B5EF4-FFF2-40B4-BE49-F238E27FC236}">
                <a16:creationId xmlns:a16="http://schemas.microsoft.com/office/drawing/2014/main" id="{F8B43A1B-7FA1-4C69-8811-929C7E8E6B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188" y="6021388"/>
            <a:ext cx="936625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24" descr="bg_logo3">
            <a:extLst>
              <a:ext uri="{FF2B5EF4-FFF2-40B4-BE49-F238E27FC236}">
                <a16:creationId xmlns:a16="http://schemas.microsoft.com/office/drawing/2014/main" id="{C4AC0ACD-C3C2-4E88-9593-AA28702DD6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9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E320D9B5-412A-46EC-8BC9-D21DF3D2EE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58888" y="6165850"/>
            <a:ext cx="6913562" cy="908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endParaRPr lang="en-GB" altLang="en-US" sz="1200" b="1">
              <a:solidFill>
                <a:srgbClr val="0070C0"/>
              </a:solidFill>
            </a:endParaRPr>
          </a:p>
          <a:p>
            <a:pPr algn="l"/>
            <a:endParaRPr lang="en-GB" altLang="en-US" sz="1200" b="1">
              <a:solidFill>
                <a:srgbClr val="0070C0"/>
              </a:solidFill>
            </a:endParaRPr>
          </a:p>
          <a:p>
            <a:pPr algn="l"/>
            <a:endParaRPr lang="fr-BE" altLang="en-US" sz="1200" b="1">
              <a:solidFill>
                <a:srgbClr val="0070C0"/>
              </a:solidFill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altLang="en-US" sz="3000" b="1">
                <a:solidFill>
                  <a:srgbClr val="984807"/>
                </a:solidFill>
              </a:rPr>
              <a:t> </a:t>
            </a:r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22416DE1-10F8-4115-B420-4897A3F2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30" y="1196752"/>
            <a:ext cx="7433910" cy="28623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BRAIN-be 2.0 | 2018 -2023</a:t>
            </a:r>
          </a:p>
          <a:p>
            <a:pPr algn="r" eaLnBrk="1" hangingPunct="1">
              <a:defRPr/>
            </a:pPr>
            <a:r>
              <a:rPr lang="en-US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Pillar 1</a:t>
            </a:r>
            <a:br>
              <a:rPr lang="en-US" sz="3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endParaRPr lang="en-US" sz="32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r" eaLnBrk="1" hangingPunct="1">
              <a:defRPr/>
            </a:pPr>
            <a:r>
              <a:rPr lang="en-US" sz="32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7F7F7F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3rd &amp; last call: 2022-2023</a:t>
            </a:r>
            <a:endParaRPr lang="en-GB" sz="2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7F7F7F"/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  <a:p>
            <a:pPr algn="r" eaLnBrk="1" hangingPunct="1">
              <a:defRPr/>
            </a:pPr>
            <a:r>
              <a:rPr lang="en-US" sz="2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A69F9A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Info-session 12 October 2021 </a:t>
            </a:r>
          </a:p>
          <a:p>
            <a:pPr algn="r" eaLnBrk="1" hangingPunct="1">
              <a:defRPr/>
            </a:pPr>
            <a:endParaRPr lang="en-US" sz="12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61581C-9E42-4401-B137-96E012D02DBA}"/>
              </a:ext>
            </a:extLst>
          </p:cNvPr>
          <p:cNvSpPr txBox="1"/>
          <p:nvPr/>
        </p:nvSpPr>
        <p:spPr>
          <a:xfrm>
            <a:off x="5778500" y="4687888"/>
            <a:ext cx="2595563" cy="1477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pc="300" dirty="0">
                <a:solidFill>
                  <a:srgbClr val="A69F9A"/>
                </a:solidFill>
                <a:latin typeface="+mn-lt"/>
                <a:cs typeface="Calibri Light" pitchFamily="34" charset="0"/>
              </a:rPr>
              <a:t>Belgian</a:t>
            </a:r>
          </a:p>
          <a:p>
            <a:pPr eaLnBrk="1" hangingPunct="1">
              <a:defRPr/>
            </a:pPr>
            <a:r>
              <a:rPr lang="en-US" spc="300" dirty="0">
                <a:solidFill>
                  <a:srgbClr val="A69F9A"/>
                </a:solidFill>
                <a:latin typeface="+mn-lt"/>
                <a:cs typeface="Calibri Light" pitchFamily="34" charset="0"/>
              </a:rPr>
              <a:t>Research</a:t>
            </a:r>
          </a:p>
          <a:p>
            <a:pPr eaLnBrk="1" hangingPunct="1">
              <a:defRPr/>
            </a:pPr>
            <a:r>
              <a:rPr lang="en-US" spc="300" dirty="0">
                <a:solidFill>
                  <a:srgbClr val="A69F9A"/>
                </a:solidFill>
                <a:latin typeface="+mn-lt"/>
                <a:cs typeface="Calibri Light" pitchFamily="34" charset="0"/>
              </a:rPr>
              <a:t>Actions (through)</a:t>
            </a:r>
          </a:p>
          <a:p>
            <a:pPr eaLnBrk="1" hangingPunct="1">
              <a:defRPr/>
            </a:pPr>
            <a:r>
              <a:rPr lang="en-US" spc="300" dirty="0">
                <a:solidFill>
                  <a:srgbClr val="A69F9A"/>
                </a:solidFill>
                <a:latin typeface="+mn-lt"/>
                <a:cs typeface="Calibri Light" pitchFamily="34" charset="0"/>
              </a:rPr>
              <a:t>Interdisciplinary</a:t>
            </a:r>
          </a:p>
          <a:p>
            <a:pPr eaLnBrk="1" hangingPunct="1">
              <a:defRPr/>
            </a:pPr>
            <a:r>
              <a:rPr lang="en-US" spc="300" dirty="0">
                <a:solidFill>
                  <a:srgbClr val="A69F9A"/>
                </a:solidFill>
                <a:latin typeface="+mn-lt"/>
                <a:cs typeface="Calibri Light" pitchFamily="34" charset="0"/>
              </a:rPr>
              <a:t>Networks</a:t>
            </a:r>
            <a:endParaRPr lang="fr-BE" spc="300" dirty="0">
              <a:solidFill>
                <a:srgbClr val="A69F9A"/>
              </a:solidFill>
              <a:latin typeface="+mn-lt"/>
              <a:cs typeface="Calibri Light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274BD49-063D-4A06-BD70-84E74F86D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80817"/>
              </p:ext>
            </p:extLst>
          </p:nvPr>
        </p:nvGraphicFramePr>
        <p:xfrm>
          <a:off x="457200" y="1038860"/>
          <a:ext cx="8229600" cy="48384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6528">
                  <a:extLst>
                    <a:ext uri="{9D8B030D-6E8A-4147-A177-3AD203B41FA5}">
                      <a16:colId xmlns:a16="http://schemas.microsoft.com/office/drawing/2014/main" val="3709556620"/>
                    </a:ext>
                  </a:extLst>
                </a:gridCol>
                <a:gridCol w="1625312">
                  <a:extLst>
                    <a:ext uri="{9D8B030D-6E8A-4147-A177-3AD203B41FA5}">
                      <a16:colId xmlns:a16="http://schemas.microsoft.com/office/drawing/2014/main" val="3267127779"/>
                    </a:ext>
                  </a:extLst>
                </a:gridCol>
                <a:gridCol w="1903080">
                  <a:extLst>
                    <a:ext uri="{9D8B030D-6E8A-4147-A177-3AD203B41FA5}">
                      <a16:colId xmlns:a16="http://schemas.microsoft.com/office/drawing/2014/main" val="1435090533"/>
                    </a:ext>
                  </a:extLst>
                </a:gridCol>
                <a:gridCol w="1388760">
                  <a:extLst>
                    <a:ext uri="{9D8B030D-6E8A-4147-A177-3AD203B41FA5}">
                      <a16:colId xmlns:a16="http://schemas.microsoft.com/office/drawing/2014/main" val="63770897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335123950"/>
                    </a:ext>
                  </a:extLst>
                </a:gridCol>
              </a:tblGrid>
              <a:tr h="38817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budget for projects</a:t>
                      </a:r>
                      <a:endParaRPr lang="fr-B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445708"/>
                  </a:ext>
                </a:extLst>
              </a:tr>
              <a:tr h="388171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11 407 000€</a:t>
                      </a:r>
                      <a:endParaRPr lang="fr-BE" sz="16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908910"/>
                  </a:ext>
                </a:extLst>
              </a:tr>
              <a:tr h="38817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A452A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Thematic (75%)</a:t>
                      </a:r>
                      <a:endParaRPr lang="fr-BE" sz="1600" dirty="0">
                        <a:solidFill>
                          <a:srgbClr val="4A452A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4A452A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Non-thematic bottom-up (25%)</a:t>
                      </a:r>
                      <a:endParaRPr lang="fr-BE" sz="1600" dirty="0">
                        <a:solidFill>
                          <a:srgbClr val="4A452A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066298"/>
                  </a:ext>
                </a:extLst>
              </a:tr>
              <a:tr h="388171">
                <a:tc gridSpan="3">
                  <a:txBody>
                    <a:bodyPr/>
                    <a:lstStyle/>
                    <a:p>
                      <a:pPr algn="ctr"/>
                      <a:r>
                        <a:rPr lang="fr-BE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8 555 250 €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BE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2 851 750 €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037014"/>
                  </a:ext>
                </a:extLst>
              </a:tr>
              <a:tr h="38817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4A452A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National</a:t>
                      </a:r>
                      <a:endParaRPr lang="fr-BE" sz="1600" dirty="0">
                        <a:solidFill>
                          <a:srgbClr val="4A452A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600" dirty="0">
                          <a:solidFill>
                            <a:srgbClr val="4A452A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Transnational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0658014"/>
                  </a:ext>
                </a:extLst>
              </a:tr>
              <a:tr h="23699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kern="12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7,30M€</a:t>
                      </a:r>
                      <a:endParaRPr lang="fr-BE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40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JPI </a:t>
                      </a:r>
                      <a:r>
                        <a:rPr lang="fr-BE" sz="1400" i="0" dirty="0" err="1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Climate</a:t>
                      </a:r>
                      <a:r>
                        <a:rPr lang="fr-BE" sz="14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ERA4CS </a:t>
                      </a:r>
                      <a:r>
                        <a:rPr lang="en-GB" sz="1200" i="0" kern="120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operationalization call </a:t>
                      </a:r>
                      <a:endParaRPr lang="en-US" sz="1600" b="1" kern="1200" dirty="0">
                        <a:solidFill>
                          <a:srgbClr val="7F7F7F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0,5 M€</a:t>
                      </a:r>
                      <a:endParaRPr lang="fr-BE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i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 biodiversity partnership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 err="1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biodiversa</a:t>
                      </a:r>
                      <a:r>
                        <a:rPr lang="en-US" sz="14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+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200" i="0" dirty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Supporting biodiversity and ecosystem protection across land and sea call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BE" sz="1200" i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0,75M€</a:t>
                      </a:r>
                      <a:endParaRPr lang="fr-BE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8672678"/>
                  </a:ext>
                </a:extLst>
              </a:tr>
              <a:tr h="527613">
                <a:tc vMerge="1">
                  <a:txBody>
                    <a:bodyPr/>
                    <a:lstStyle/>
                    <a:p>
                      <a:pPr algn="ctr"/>
                      <a:endParaRPr lang="fr-B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0,5 M€</a:t>
                      </a:r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0,75M€</a:t>
                      </a:r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BE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65531802"/>
                  </a:ext>
                </a:extLst>
              </a:tr>
            </a:tbl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EF7B761A-D339-4441-A254-2C092712A732}"/>
              </a:ext>
            </a:extLst>
          </p:cNvPr>
          <p:cNvSpPr txBox="1">
            <a:spLocks/>
          </p:cNvSpPr>
          <p:nvPr/>
        </p:nvSpPr>
        <p:spPr>
          <a:xfrm>
            <a:off x="457200" y="116632"/>
            <a:ext cx="822960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sz="2000" b="1" kern="1200" spc="300" dirty="0" err="1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BRAIN-be</a:t>
            </a:r>
            <a:r>
              <a:rPr lang="en-US" sz="2000" b="1" kern="1200" spc="3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2.0 | Pillar 1 - Call 3 - Budget</a:t>
            </a:r>
            <a:endParaRPr lang="en-GB" sz="2000" b="1" kern="1200" spc="300" dirty="0">
              <a:solidFill>
                <a:srgbClr val="7F7F7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F3E4739-CF94-47FE-AB77-93BE3C0F31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174656"/>
            <a:ext cx="530334" cy="508688"/>
          </a:xfrm>
          <a:prstGeom prst="rect">
            <a:avLst/>
          </a:prstGeom>
        </p:spPr>
      </p:pic>
      <p:pic>
        <p:nvPicPr>
          <p:cNvPr id="5" name="Picture 4" descr="Icon&#10;&#10;Description automatically generated with low confidence">
            <a:extLst>
              <a:ext uri="{FF2B5EF4-FFF2-40B4-BE49-F238E27FC236}">
                <a16:creationId xmlns:a16="http://schemas.microsoft.com/office/drawing/2014/main" id="{822D8C2F-F6DE-4F98-863F-21EC227C34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154642"/>
            <a:ext cx="505731" cy="52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505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6">
            <a:extLst>
              <a:ext uri="{FF2B5EF4-FFF2-40B4-BE49-F238E27FC236}">
                <a16:creationId xmlns:a16="http://schemas.microsoft.com/office/drawing/2014/main" id="{202BE81D-5781-4D77-9EEF-2FF81C47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4508596"/>
            <a:ext cx="77768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nl-BE" altLang="en-US" sz="1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DD19910-4B0B-43CB-9DF4-10A00BA3D7B5}"/>
              </a:ext>
            </a:extLst>
          </p:cNvPr>
          <p:cNvSpPr txBox="1">
            <a:spLocks/>
          </p:cNvSpPr>
          <p:nvPr/>
        </p:nvSpPr>
        <p:spPr bwMode="auto">
          <a:xfrm>
            <a:off x="611189" y="115888"/>
            <a:ext cx="7849244" cy="72635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b="1" spc="3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Thematic call 3 - Pillar 1 - Scope </a:t>
            </a:r>
          </a:p>
          <a:p>
            <a:pPr>
              <a:defRPr/>
            </a:pPr>
            <a:r>
              <a:rPr lang="en-US" sz="2000" spc="3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3753C-3CC2-4FCE-9187-F250A969E35A}"/>
              </a:ext>
            </a:extLst>
          </p:cNvPr>
          <p:cNvSpPr txBox="1"/>
          <p:nvPr/>
        </p:nvSpPr>
        <p:spPr>
          <a:xfrm>
            <a:off x="833280" y="1124744"/>
            <a:ext cx="6827250" cy="4382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Focused on the climate transition</a:t>
            </a:r>
          </a:p>
          <a:p>
            <a:endParaRPr lang="en-GB" sz="16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Aligned with following main reference documents :</a:t>
            </a:r>
          </a:p>
          <a:p>
            <a:endParaRPr lang="en-GB" sz="16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European Green Deal (2021-2050) 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 Climate Law (06/2021) 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 Adaptation Strategy (02/2021) 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 Farm to fork Strategy (05/2020)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 Biodiversity Strategy (05/2020)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6th IPCC Assessment Report (WG 1) (08/21) 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National Energy and Climate Plan (2021-2030)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Land use and forestry regulation for 2021-2030 ( 07/2021)</a:t>
            </a:r>
          </a:p>
          <a:p>
            <a:pPr marL="457200"/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EU communication "fit for 55" package (07/2021) </a:t>
            </a:r>
          </a:p>
          <a:p>
            <a:pPr marL="457200"/>
            <a:endParaRPr lang="en-GB" sz="1600" dirty="0">
              <a:solidFill>
                <a:srgbClr val="4A452A"/>
              </a:solidFill>
            </a:endParaRP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Priority is given to strategic scientific research, closer to federal decision support and to Belgian commitments over fundamental research.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47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F521E-DFA4-4233-9355-DEAF06EC8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0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sz="1600" kern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alt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 knowledge, tools and products generated with research answering to this call are supposed to support (federal) decision making and to support </a:t>
            </a:r>
            <a:r>
              <a:rPr lang="en-GB" altLang="en-US" sz="1600" b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Belgian government to fulfil national and international climate related political commitments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Successful applications will have precisely described </a:t>
            </a:r>
            <a:r>
              <a:rPr lang="en-GB" sz="1600" b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political context </a:t>
            </a:r>
            <a:r>
              <a:rPr lang="en-GB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including the knowledge gaps the proposed research aims to fill.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clear strategy will have been provided, showing how applicants ensure </a:t>
            </a:r>
            <a:r>
              <a:rPr lang="en-GB" sz="1600" b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relevance, applicability, and timeliness of their research</a:t>
            </a:r>
            <a:r>
              <a:rPr lang="en-GB" sz="1800" dirty="0">
                <a:solidFill>
                  <a:srgbClr val="4A452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alt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Applicants will have presented a communication plan allowing their </a:t>
            </a:r>
            <a:r>
              <a:rPr lang="en-GB" altLang="en-US" sz="1600" b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to be transferred to the policy domain.</a:t>
            </a:r>
            <a:endParaRPr lang="en-GB" sz="1600" b="1" kern="12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1600" kern="12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8614D35-F3CE-452B-9770-C03586DEC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50195"/>
            <a:ext cx="24397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4E8A76-763D-4289-8775-169971DF5993}"/>
              </a:ext>
            </a:extLst>
          </p:cNvPr>
          <p:cNvSpPr txBox="1">
            <a:spLocks/>
          </p:cNvSpPr>
          <p:nvPr/>
        </p:nvSpPr>
        <p:spPr bwMode="auto">
          <a:xfrm>
            <a:off x="539552" y="203434"/>
            <a:ext cx="7849244" cy="72635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b="1" spc="3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Thematic call 3 - Pillar 1 – Strategic approach</a:t>
            </a:r>
            <a:r>
              <a:rPr lang="en-US" sz="2000" b="1" spc="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en-US" sz="2000" spc="3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12860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6">
            <a:extLst>
              <a:ext uri="{FF2B5EF4-FFF2-40B4-BE49-F238E27FC236}">
                <a16:creationId xmlns:a16="http://schemas.microsoft.com/office/drawing/2014/main" id="{202BE81D-5781-4D77-9EEF-2FF81C472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4508596"/>
            <a:ext cx="77768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1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nl-BE" altLang="en-US" sz="1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A3753C-3CC2-4FCE-9187-F250A969E35A}"/>
              </a:ext>
            </a:extLst>
          </p:cNvPr>
          <p:cNvSpPr txBox="1"/>
          <p:nvPr/>
        </p:nvSpPr>
        <p:spPr>
          <a:xfrm>
            <a:off x="611189" y="980728"/>
            <a:ext cx="7849244" cy="5712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/>
            <a:endParaRPr lang="en-GB" sz="1600" dirty="0">
              <a:solidFill>
                <a:srgbClr val="00335E"/>
              </a:solidFill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DOCUMENTING CLIMATE CHANGE </a:t>
            </a:r>
            <a:r>
              <a:rPr lang="en-US" sz="1600" b="1" dirty="0">
                <a:solidFill>
                  <a:srgbClr val="4A452A"/>
                </a:solidFill>
              </a:rPr>
              <a:t> </a:t>
            </a:r>
          </a:p>
          <a:p>
            <a:pPr marL="457200">
              <a:lnSpc>
                <a:spcPct val="115000"/>
              </a:lnSpc>
            </a:pPr>
            <a:endParaRPr lang="en-US" sz="1600" dirty="0">
              <a:solidFill>
                <a:srgbClr val="4A452A"/>
              </a:solidFill>
            </a:endParaRPr>
          </a:p>
          <a:p>
            <a:pPr marL="457200">
              <a:lnSpc>
                <a:spcPct val="115000"/>
              </a:lnSpc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1A.	Documenting climate change and verifying greenhouse gas emissions in Belgium</a:t>
            </a:r>
          </a:p>
          <a:p>
            <a:pPr marL="457200">
              <a:lnSpc>
                <a:spcPct val="115000"/>
              </a:lnSpc>
            </a:pPr>
            <a:r>
              <a:rPr lang="en-GB" sz="1600" i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High resolution scenarios (incl. extremes)  for impact and vulnerability studies ; 	Top-down monitoring and verification of GHG system</a:t>
            </a:r>
          </a:p>
          <a:p>
            <a:pPr marL="457200">
              <a:lnSpc>
                <a:spcPct val="115000"/>
              </a:lnSpc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1B.	Documenting climate relevant changes in the Afrotropical regions</a:t>
            </a:r>
            <a:endParaRPr lang="en-GB" sz="16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1">
              <a:lnSpc>
                <a:spcPct val="115000"/>
              </a:lnSpc>
            </a:pPr>
            <a:r>
              <a:rPr lang="en-GB" sz="1600" i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Climate variables monitoring, land surface models, natural hazards</a:t>
            </a:r>
          </a:p>
          <a:p>
            <a:pPr marL="457200">
              <a:lnSpc>
                <a:spcPct val="115000"/>
              </a:lnSpc>
            </a:pPr>
            <a:endParaRPr lang="en-GB" sz="1600" i="1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GB" sz="1600" b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1600" b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ASSESSING IMPACT OF CLIMATE CHANGES </a:t>
            </a:r>
            <a:endParaRPr lang="en-GB" sz="1600" b="1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15000"/>
              </a:lnSpc>
            </a:pPr>
            <a:endParaRPr lang="en-GB" sz="16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15000"/>
              </a:lnSpc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2A. 	Impact of climate change on biodiversity and ecosystem services </a:t>
            </a:r>
          </a:p>
          <a:p>
            <a:pPr marL="457200">
              <a:lnSpc>
                <a:spcPct val="115000"/>
              </a:lnSpc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i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Invasive alien species; genetic diversity; microbial diversity; rare species; 	ecosystems resilience</a:t>
            </a:r>
          </a:p>
          <a:p>
            <a:pPr marL="457200">
              <a:lnSpc>
                <a:spcPct val="115000"/>
              </a:lnSpc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2B. 	Impact of climate change on food security and health in Belgium</a:t>
            </a:r>
          </a:p>
          <a:p>
            <a:pPr marL="457200">
              <a:lnSpc>
                <a:spcPct val="115000"/>
              </a:lnSpc>
            </a:pPr>
            <a:r>
              <a:rPr lang="en-US" sz="1600" i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Food production and food import in Belgium; health issues in urban areas; health  	biomarkers </a:t>
            </a:r>
          </a:p>
          <a:p>
            <a:pPr marL="457200">
              <a:lnSpc>
                <a:spcPct val="115000"/>
              </a:lnSpc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2C. 	Impact of climate change on energy resources in Belgium</a:t>
            </a:r>
          </a:p>
          <a:p>
            <a:pPr marL="457200">
              <a:lnSpc>
                <a:spcPct val="115000"/>
              </a:lnSpc>
            </a:pPr>
            <a:r>
              <a:rPr lang="en-GB" sz="1600" i="1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Production of sustainable energy</a:t>
            </a:r>
          </a:p>
          <a:p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9ECE522-469C-499B-9FD9-473E9149C8CE}"/>
              </a:ext>
            </a:extLst>
          </p:cNvPr>
          <p:cNvSpPr txBox="1">
            <a:spLocks/>
          </p:cNvSpPr>
          <p:nvPr/>
        </p:nvSpPr>
        <p:spPr bwMode="auto">
          <a:xfrm>
            <a:off x="827584" y="116632"/>
            <a:ext cx="7849244" cy="72635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b="1" spc="3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Thematic call 3 - Pillar 1 – Table of content </a:t>
            </a:r>
          </a:p>
          <a:p>
            <a:pPr>
              <a:defRPr/>
            </a:pPr>
            <a:r>
              <a:rPr lang="en-US" sz="2000" spc="3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18765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FDDA5-A142-4C3D-8F9E-0DAB3670E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/>
          <a:lstStyle/>
          <a:p>
            <a:pPr marL="571500" lvl="1" indent="0">
              <a:lnSpc>
                <a:spcPct val="115000"/>
              </a:lnSpc>
              <a:spcBef>
                <a:spcPct val="0"/>
              </a:spcBef>
              <a:buNone/>
            </a:pP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lvl="1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b="1" dirty="0">
                <a:solidFill>
                  <a:srgbClr val="4A452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3. TOWARDS CLIMATE NEUTRALITY BY 2050 </a:t>
            </a:r>
          </a:p>
          <a:p>
            <a:pPr marL="114300" indent="0">
              <a:lnSpc>
                <a:spcPct val="115000"/>
              </a:lnSpc>
              <a:spcBef>
                <a:spcPct val="0"/>
              </a:spcBef>
              <a:buNone/>
            </a:pPr>
            <a:endParaRPr lang="en-US" sz="1600" kern="12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6938" indent="-454025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3A. 	Impact of climate neutral scenario in/for Belgium</a:t>
            </a:r>
          </a:p>
          <a:p>
            <a:pPr marL="896938" indent="-454025">
              <a:lnSpc>
                <a:spcPct val="115000"/>
              </a:lnSpc>
              <a:spcBef>
                <a:spcPct val="0"/>
              </a:spcBef>
              <a:buNone/>
            </a:pPr>
            <a:r>
              <a:rPr lang="en-GB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food-and biomass sectors</a:t>
            </a:r>
            <a:r>
              <a:rPr lang="en-US" sz="1600" i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sustainable </a:t>
            </a:r>
            <a:r>
              <a:rPr lang="en-GB" sz="1600" i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of resources</a:t>
            </a:r>
          </a:p>
          <a:p>
            <a:pPr marL="114300" indent="0">
              <a:lnSpc>
                <a:spcPct val="115000"/>
              </a:lnSpc>
              <a:spcBef>
                <a:spcPct val="0"/>
              </a:spcBef>
              <a:buNone/>
            </a:pPr>
            <a:endParaRPr lang="en-US" sz="1600" kern="12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90488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3B. 	Carbon management and negative emissions in Belgium and Afrotropical Regions</a:t>
            </a:r>
          </a:p>
          <a:p>
            <a:pPr marL="533400" indent="-90488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600" i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Land-based neg. emissions technologies; monitoring and verification of C removal; 	carbon sinks and biodiversity </a:t>
            </a:r>
          </a:p>
          <a:p>
            <a:pPr marL="114300" indent="0">
              <a:lnSpc>
                <a:spcPct val="115000"/>
              </a:lnSpc>
              <a:spcBef>
                <a:spcPct val="0"/>
              </a:spcBef>
              <a:buNone/>
            </a:pPr>
            <a:endParaRPr lang="en-US" sz="16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1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b="1" dirty="0">
                <a:solidFill>
                  <a:srgbClr val="4A452A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4. PREPARING FOR ADAPTATION TO CLIMATE CHANGE </a:t>
            </a:r>
            <a:endParaRPr lang="en-GB" sz="1600" b="1" dirty="0">
              <a:solidFill>
                <a:srgbClr val="4A452A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114300" indent="0">
              <a:lnSpc>
                <a:spcPct val="115000"/>
              </a:lnSpc>
              <a:spcBef>
                <a:spcPct val="0"/>
              </a:spcBef>
              <a:buNone/>
            </a:pPr>
            <a:endParaRPr lang="en-US" sz="160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96938" indent="-454025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4A.	Vulnerability, exposure, and risk in Belgium</a:t>
            </a:r>
          </a:p>
          <a:p>
            <a:pPr marL="114300" indent="328613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i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Transport, energy and telecommunication; food security and health</a:t>
            </a:r>
          </a:p>
          <a:p>
            <a:pPr marL="11430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896938" indent="-454025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4B.	Towards climate services</a:t>
            </a:r>
          </a:p>
          <a:p>
            <a:pPr marL="11430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en-US" sz="1600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600" i="1" kern="1200" dirty="0">
                <a:solidFill>
                  <a:srgbClr val="4A452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Urban areas; agricultural practices; renewable energy production </a:t>
            </a:r>
            <a:endParaRPr lang="en-GB" sz="1600" i="1" kern="1200" dirty="0">
              <a:solidFill>
                <a:srgbClr val="4A452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A865F3-00E7-4A3F-9323-7B9578FE624A}"/>
              </a:ext>
            </a:extLst>
          </p:cNvPr>
          <p:cNvSpPr txBox="1">
            <a:spLocks/>
          </p:cNvSpPr>
          <p:nvPr/>
        </p:nvSpPr>
        <p:spPr bwMode="auto">
          <a:xfrm>
            <a:off x="647378" y="188640"/>
            <a:ext cx="7849244" cy="72635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b="1" spc="300" dirty="0">
                <a:solidFill>
                  <a:srgbClr val="7F7F7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Thematic call 3 - Pillar 1 – Table of content</a:t>
            </a:r>
            <a:r>
              <a:rPr lang="en-US" sz="2000" b="1" spc="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en-US" sz="2000" spc="3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4191407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06EE14CB08724283ED2F5E61D44ADD" ma:contentTypeVersion="4" ma:contentTypeDescription="Een nieuw document maken." ma:contentTypeScope="" ma:versionID="91bb5dfcd693ad6deda995a079994855">
  <xsd:schema xmlns:xsd="http://www.w3.org/2001/XMLSchema" xmlns:xs="http://www.w3.org/2001/XMLSchema" xmlns:p="http://schemas.microsoft.com/office/2006/metadata/properties" xmlns:ns3="920dc6b9-2520-4a3b-810e-c413f8573b5e" targetNamespace="http://schemas.microsoft.com/office/2006/metadata/properties" ma:root="true" ma:fieldsID="2a1b9ee49d7cd9425a27e2329d8a8bdb" ns3:_="">
    <xsd:import namespace="920dc6b9-2520-4a3b-810e-c413f8573b5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dc6b9-2520-4a3b-810e-c413f8573b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867C4B-B4B2-4BDE-BFE3-01E0ADDE606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20dc6b9-2520-4a3b-810e-c413f8573b5e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757F1E5-85D2-4525-9C4D-6206A7936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0dc6b9-2520-4a3b-810e-c413f8573b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33CAC70-04A3-4B21-AEE7-2584F26595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14473</TotalTime>
  <Words>604</Words>
  <Application>Microsoft Office PowerPoint</Application>
  <PresentationFormat>On-screen Show (4:3)</PresentationFormat>
  <Paragraphs>110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BELSPO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Van Roy</dc:creator>
  <cp:lastModifiedBy>DELIS Aurore</cp:lastModifiedBy>
  <cp:revision>997</cp:revision>
  <cp:lastPrinted>2019-12-18T10:59:20Z</cp:lastPrinted>
  <dcterms:created xsi:type="dcterms:W3CDTF">2010-07-15T09:31:11Z</dcterms:created>
  <dcterms:modified xsi:type="dcterms:W3CDTF">2021-10-12T07:29:36Z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0x010100BA06EE14CB08724283ED2F5E61D44ADD</vt:lpwstr>
  </property>
</Properties>
</file>