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1" r:id="rId4"/>
    <p:sldMasterId id="2147493496" r:id="rId5"/>
  </p:sldMasterIdLst>
  <p:notesMasterIdLst>
    <p:notesMasterId r:id="rId13"/>
  </p:notesMasterIdLst>
  <p:handoutMasterIdLst>
    <p:handoutMasterId r:id="rId14"/>
  </p:handoutMasterIdLst>
  <p:sldIdLst>
    <p:sldId id="256" r:id="rId6"/>
    <p:sldId id="2120" r:id="rId7"/>
    <p:sldId id="2168" r:id="rId8"/>
    <p:sldId id="2175" r:id="rId9"/>
    <p:sldId id="2176" r:id="rId10"/>
    <p:sldId id="2117" r:id="rId11"/>
    <p:sldId id="267" r:id="rId12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137A3D0-A68F-4109-8410-AF01B7C29EA8}">
          <p14:sldIdLst>
            <p14:sldId id="256"/>
            <p14:sldId id="2120"/>
            <p14:sldId id="2168"/>
            <p14:sldId id="2175"/>
            <p14:sldId id="2176"/>
            <p14:sldId id="2117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849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9DD91-392C-49BC-9D9B-7A7D9D569A30}" v="1" dt="2025-09-25T05:52:53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00" autoAdjust="0"/>
  </p:normalViewPr>
  <p:slideViewPr>
    <p:cSldViewPr snapToGrid="0">
      <p:cViewPr varScale="1">
        <p:scale>
          <a:sx n="91" d="100"/>
          <a:sy n="91" d="100"/>
        </p:scale>
        <p:origin x="560" y="284"/>
      </p:cViewPr>
      <p:guideLst>
        <p:guide pos="2880"/>
        <p:guide pos="295"/>
        <p:guide orient="horz" pos="1620"/>
        <p:guide orient="horz" pos="849"/>
        <p:guide orient="horz" pos="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D5A5-0DAE-C54F-8448-3B3F89F5D13C}" type="datetimeFigureOut">
              <a:rPr lang="fr-FR" smtClean="0"/>
              <a:t>07/12/2025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68324-235E-E544-B52E-FF454D54D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42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3DBD-1D06-B447-A97E-35D27C2BBDEE}" type="datetimeFigureOut">
              <a:rPr lang="fr-FR" smtClean="0"/>
              <a:t>07/12/2025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3392-AE44-1041-90D6-0618FC689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8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9691-FA27-C311-DF2C-FB13EEFAD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21A4A6-B8F5-9F7A-2EF0-8411D10BE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ECBE2C-25D1-5CE1-92E6-89A4E06CE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6A230-0991-C044-168A-F7684822A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03392-AE44-1041-90D6-0618FC689B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49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03392-AE44-1041-90D6-0618FC689B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93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bo-feb.be/" TargetMode="Externa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0FB791C-B01C-7247-92E5-CF8BE5B86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4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0ED4DA-1034-E24B-8B76-C6ED22C8F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1875617"/>
            <a:ext cx="5448696" cy="696134"/>
          </a:xfrm>
          <a:prstGeom prst="rect">
            <a:avLst/>
          </a:prstGeom>
        </p:spPr>
        <p:txBody>
          <a:bodyPr anchor="b"/>
          <a:lstStyle>
            <a:lvl1pPr algn="l">
              <a:defRPr sz="32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B475CF-DD06-CE4D-8975-834FB1D5D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934" y="2576887"/>
            <a:ext cx="5448696" cy="5413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rgbClr val="96C8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pic>
        <p:nvPicPr>
          <p:cNvPr id="12" name="Image 11" descr="VBO-FEB_logotype_NL-FR_RGB.png">
            <a:extLst>
              <a:ext uri="{FF2B5EF4-FFF2-40B4-BE49-F238E27FC236}">
                <a16:creationId xmlns:a16="http://schemas.microsoft.com/office/drawing/2014/main" id="{742961C4-59BD-F448-98B6-1D0D552A7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1" y="204097"/>
            <a:ext cx="2624728" cy="116221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EC28AD3-12CC-1446-BC7C-B70C8704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934" y="4631214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14461BB-C909-434A-A91A-1C4C4F221196}" type="datetime1">
              <a:rPr lang="en-US" smtClean="0"/>
              <a:t>12/7/2025</a:t>
            </a:fld>
            <a:endParaRPr lang="en-US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D2AC0C4-A875-C149-BE18-169937D847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3241675"/>
            <a:ext cx="5448300" cy="1268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sz="1600"/>
              <a:t>Body </a:t>
            </a:r>
            <a:r>
              <a:rPr lang="fr-FR" sz="1600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2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0"/>
            <a:ext cx="9072282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934" y="3257062"/>
            <a:ext cx="5448696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69C3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933" y="1875616"/>
            <a:ext cx="5992999" cy="1378579"/>
          </a:xfrm>
          <a:prstGeom prst="rect">
            <a:avLst/>
          </a:prstGeom>
        </p:spPr>
        <p:txBody>
          <a:bodyPr/>
          <a:lstStyle>
            <a:lvl1pPr algn="l">
              <a:defRPr sz="40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TITLE HERE </a:t>
            </a:r>
            <a:br>
              <a:rPr lang="en-US"/>
            </a:br>
            <a:r>
              <a:rPr lang="en-US"/>
              <a:t>IN TWO LINES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A922F362-0558-DC48-9A10-A51709E190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-Chapter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643026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9C3C3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1" r="1"/>
          <a:stretch/>
        </p:blipFill>
        <p:spPr>
          <a:xfrm>
            <a:off x="-8084" y="0"/>
            <a:ext cx="3659194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6371" y="3257062"/>
            <a:ext cx="5448696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66371" y="1875616"/>
            <a:ext cx="5992999" cy="1378579"/>
          </a:xfrm>
          <a:prstGeom prst="rect">
            <a:avLst/>
          </a:prstGeom>
        </p:spPr>
        <p:txBody>
          <a:bodyPr/>
          <a:lstStyle>
            <a:lvl1pPr algn="l">
              <a:defRPr sz="4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SUB-CHAPTER TITLE HERE IN TWO LINES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F017E5FD-22D6-4047-A191-42B2B9805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5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93AB41B-7E1C-A444-99A9-16B84A1C3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934" y="1349603"/>
            <a:ext cx="5448696" cy="328081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Clr>
                <a:schemeClr val="bg2"/>
              </a:buClr>
              <a:buNone/>
              <a:defRPr sz="2000" baseline="0">
                <a:solidFill>
                  <a:schemeClr val="tx1"/>
                </a:solidFill>
              </a:defRPr>
            </a:lvl1pPr>
            <a:lvl2pPr marL="360000" indent="-360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Lucida Grande"/>
              <a:buChar char="&gt;"/>
              <a:tabLst>
                <a:tab pos="3589338" algn="l"/>
              </a:tabLst>
              <a:defRPr sz="1600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Title level 1</a:t>
            </a:r>
          </a:p>
          <a:p>
            <a:pPr lvl="1"/>
            <a:r>
              <a:rPr lang="en-US"/>
              <a:t>Title level 2	1</a:t>
            </a:r>
          </a:p>
          <a:p>
            <a:pPr lvl="1"/>
            <a:r>
              <a:rPr lang="en-US"/>
              <a:t>Title level 2	2</a:t>
            </a:r>
          </a:p>
          <a:p>
            <a:pPr lvl="1"/>
            <a:r>
              <a:rPr lang="en-US"/>
              <a:t>Title level 2	3</a:t>
            </a:r>
          </a:p>
          <a:p>
            <a:pPr lvl="0"/>
            <a:r>
              <a:rPr lang="en-US"/>
              <a:t>Title level 1</a:t>
            </a:r>
          </a:p>
          <a:p>
            <a:pPr lvl="1"/>
            <a:r>
              <a:rPr lang="en-US"/>
              <a:t>Title level 2	4</a:t>
            </a:r>
          </a:p>
          <a:p>
            <a:pPr lvl="1"/>
            <a:r>
              <a:rPr lang="en-US"/>
              <a:t>Title level 2	5</a:t>
            </a:r>
          </a:p>
          <a:p>
            <a:pPr lvl="1"/>
            <a:r>
              <a:rPr lang="en-US"/>
              <a:t>Title level 2	6</a:t>
            </a:r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62043E-83BE-9542-8408-6A235E5B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004" y="195734"/>
            <a:ext cx="1346000" cy="59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FFF00BE-FF6D-4049-AA73-2D0E64C3FC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5214923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3383387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63C4DB-59E0-224B-B00C-C3A8B389C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8166100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VBO-FEB_logotype_NL-FR_RGB.png">
            <a:extLst>
              <a:ext uri="{FF2B5EF4-FFF2-40B4-BE49-F238E27FC236}">
                <a16:creationId xmlns:a16="http://schemas.microsoft.com/office/drawing/2014/main" id="{3519E503-D6C7-1845-8B71-CE9F15589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7EBE367-C5A2-9749-8EE4-E5520150D3E9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20D0CE61-1375-9C4F-AB68-D08B9BA725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F24611C-9304-2142-B9B7-003A2AF1E5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323904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8B6721B-B196-594B-911A-F480221AB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1BFB512-1A60-F54F-8314-506F8A653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9448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19D43E6A-054C-C14C-A96C-970719E6E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6D891DB-7F7F-1D48-B5A8-BFC445B8594E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30355D3-0433-CC46-A88B-1E681D4CFE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81016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710B650-F2F9-814A-B1DC-61045905D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68E7A1B-50DC-2149-B1B9-0909534F6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33426" y="4087585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image</a:t>
            </a:r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4830685" y="1408114"/>
            <a:ext cx="3713240" cy="26794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VBO-FEB_logotype_NL-FR_RGB.png">
            <a:extLst>
              <a:ext uri="{FF2B5EF4-FFF2-40B4-BE49-F238E27FC236}">
                <a16:creationId xmlns:a16="http://schemas.microsoft.com/office/drawing/2014/main" id="{F8BD6FDA-B61D-B042-9517-641F5320B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0C70DD6-49F6-9D4F-9EF4-8183BF9E8DFE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46569DE0-5913-524F-8789-B878CD2BF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99CC6E4-D415-424C-96DF-EFDA6FA8A5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47924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CBCE3F-FA98-6345-BEE4-80C6C2548B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1A3167-E6F5-6D42-AFC6-90AC9F2C1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583170" y="1408114"/>
            <a:ext cx="3713240" cy="26794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933" y="4087585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image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VBO-FEB_logotype_NL-FR_RGB.png">
            <a:extLst>
              <a:ext uri="{FF2B5EF4-FFF2-40B4-BE49-F238E27FC236}">
                <a16:creationId xmlns:a16="http://schemas.microsoft.com/office/drawing/2014/main" id="{798B50CD-6DD4-C341-9247-DAAA7CC8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A943C85-96D7-944F-A092-7DC005326579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F20380E-C3BA-2F41-B46E-A83830C2ED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9448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F78830-F290-954D-BE2D-9AF40B0DCD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39611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6DFB129-4B04-374F-852F-5E355F4D6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4E470A0-0B64-0D4A-8EB6-A89E52025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583170" y="1408114"/>
            <a:ext cx="7966916" cy="26794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934" y="4087585"/>
            <a:ext cx="817103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image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VBO-FEB_logotype_NL-FR_RGB.png">
            <a:extLst>
              <a:ext uri="{FF2B5EF4-FFF2-40B4-BE49-F238E27FC236}">
                <a16:creationId xmlns:a16="http://schemas.microsoft.com/office/drawing/2014/main" id="{EE176EED-7405-8B4D-8614-B78E35432B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AC5085C-E772-8B44-B568-DB46FB591F81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2876EA0-D30D-EF4E-A81A-FB078BB5F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97110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5214E34-43B8-4C40-96D6-0F7A919E7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938" r="79206"/>
          <a:stretch/>
        </p:blipFill>
        <p:spPr>
          <a:xfrm>
            <a:off x="0" y="4368800"/>
            <a:ext cx="1901371" cy="7747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VBO-FEB_logotype_NL-FR_RGB.png">
            <a:extLst>
              <a:ext uri="{FF2B5EF4-FFF2-40B4-BE49-F238E27FC236}">
                <a16:creationId xmlns:a16="http://schemas.microsoft.com/office/drawing/2014/main" id="{8A332A4F-E8A5-D64E-A200-EF47269CA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0A43A6-650C-7945-A2B4-07783C0403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BC075ED-BD9B-9D4F-9F6D-6A331BC1E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E88C4F3-1A92-414A-B5A3-7C9A105D0B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733426" y="1300621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graph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4830685" y="1655444"/>
            <a:ext cx="3713162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latin typeface="Trebuchet MS"/>
                <a:cs typeface="Trebuchet MS"/>
              </a:defRPr>
            </a:lvl1pPr>
          </a:lstStyle>
          <a:p>
            <a:r>
              <a:rPr lang="fr-FR" sz="1600"/>
              <a:t>Insert graph </a:t>
            </a:r>
            <a:r>
              <a:rPr lang="fr-FR" sz="1600" err="1"/>
              <a:t>here</a:t>
            </a:r>
            <a:endParaRPr lang="fr-FR"/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VBO-FEB_logotype_NL-FR_RGB.png">
            <a:extLst>
              <a:ext uri="{FF2B5EF4-FFF2-40B4-BE49-F238E27FC236}">
                <a16:creationId xmlns:a16="http://schemas.microsoft.com/office/drawing/2014/main" id="{23AE0B85-2B56-1749-8FE6-4DEB16008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67C49ED-BEAC-A74B-B054-15B433DE75B7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0798E00D-5CDE-2A40-93D0-C605964415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F1C3475-E1FE-FD40-96F6-B1F5680A2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763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0FB791C-B01C-7247-92E5-CF8BE5B86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0ED4DA-1034-E24B-8B76-C6ED22C8F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1875617"/>
            <a:ext cx="5448696" cy="696134"/>
          </a:xfrm>
          <a:prstGeom prst="rect">
            <a:avLst/>
          </a:prstGeom>
        </p:spPr>
        <p:txBody>
          <a:bodyPr anchor="b"/>
          <a:lstStyle>
            <a:lvl1pPr algn="l">
              <a:defRPr sz="32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B475CF-DD06-CE4D-8975-834FB1D5DC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934" y="2576887"/>
            <a:ext cx="5448696" cy="54132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rgbClr val="96C8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here</a:t>
            </a:r>
          </a:p>
        </p:txBody>
      </p:sp>
      <p:pic>
        <p:nvPicPr>
          <p:cNvPr id="12" name="Image 11" descr="VBO-FEB_logotype_NL-FR_RGB.png">
            <a:extLst>
              <a:ext uri="{FF2B5EF4-FFF2-40B4-BE49-F238E27FC236}">
                <a16:creationId xmlns:a16="http://schemas.microsoft.com/office/drawing/2014/main" id="{742961C4-59BD-F448-98B6-1D0D552A7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1" y="204097"/>
            <a:ext cx="2624728" cy="116221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EC28AD3-12CC-1446-BC7C-B70C8704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934" y="4631214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6A75383-81AF-45BF-B12B-70CEDB09FFF8}" type="datetime1">
              <a:rPr lang="en-US" smtClean="0"/>
              <a:t>12/7/2025</a:t>
            </a:fld>
            <a:endParaRPr lang="en-US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D2AC0C4-A875-C149-BE18-169937D847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3241675"/>
            <a:ext cx="5448300" cy="1268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sz="1600"/>
              <a:t>Body </a:t>
            </a:r>
            <a:r>
              <a:rPr lang="fr-FR" sz="1600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5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ADCF799-C2ED-0E4D-AE86-C427DF1D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3F8817D-F0BE-A546-B319-8B94321D1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583170" y="1655444"/>
            <a:ext cx="3713162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sz="1600"/>
              <a:t>Insert graph </a:t>
            </a:r>
            <a:r>
              <a:rPr lang="fr-FR" sz="1600" err="1"/>
              <a:t>here</a:t>
            </a:r>
            <a:endParaRPr 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933" y="1300621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graph</a:t>
            </a: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VBO-FEB_logotype_NL-FR_RGB.png">
            <a:extLst>
              <a:ext uri="{FF2B5EF4-FFF2-40B4-BE49-F238E27FC236}">
                <a16:creationId xmlns:a16="http://schemas.microsoft.com/office/drawing/2014/main" id="{C2A2F2F0-1012-E748-B76F-16CB4A5E3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28DF7DD-A53E-0B4C-8535-F212D3B91B2B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BF992E0-3204-C84A-B393-C7DB58AA0E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9448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5D2CD70-B92D-2841-9B12-3F06A5ABFB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87192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B799532-0DBD-A642-911B-DD6A9DD23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9BF1559-455B-4D46-95A5-9B734C083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933" y="1300621"/>
            <a:ext cx="8166119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err="1"/>
              <a:t>Legend</a:t>
            </a:r>
            <a:r>
              <a:rPr lang="fr-FR"/>
              <a:t> of the graph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583169" y="1655444"/>
            <a:ext cx="7955577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sz="1600"/>
              <a:t>Insert graph </a:t>
            </a:r>
            <a:r>
              <a:rPr lang="fr-FR" sz="1600" err="1"/>
              <a:t>here</a:t>
            </a:r>
            <a:endParaRPr lang="fr-FR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VBO-FEB_logotype_NL-FR_RGB.png">
            <a:extLst>
              <a:ext uri="{FF2B5EF4-FFF2-40B4-BE49-F238E27FC236}">
                <a16:creationId xmlns:a16="http://schemas.microsoft.com/office/drawing/2014/main" id="{1D4DC3FF-67E1-2D4B-B55C-24A6E5736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E5E849-317C-1046-9957-4DBCDB65DA91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591E4F6-30CF-6D4D-90E6-8063DFE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501207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4AEA0-5F78-6917-B185-F3CB4BA7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9759B6-4565-EC54-AD27-6ECE9C8D4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21ECA3-F443-C4FA-2232-A99AA5BA4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611DE-D3A4-F500-0DA4-796EA0E9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B9EA-8C47-47F2-BCF1-F54B42A736F7}" type="datetimeFigureOut">
              <a:rPr lang="fr-FR" smtClean="0"/>
              <a:t>07/12/2025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538CA3-824F-D88F-8A09-6377D7DC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F9DF5F-A1FB-ABF7-4137-32B12ED6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A3AA-2EB5-4EAE-9346-1215AE3FC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4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187BD37-BB4B-2642-94E0-6E894E342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018" y="6126"/>
            <a:ext cx="9144000" cy="5143500"/>
          </a:xfrm>
          <a:prstGeom prst="rect">
            <a:avLst/>
          </a:prstGeom>
        </p:spPr>
      </p:pic>
      <p:pic>
        <p:nvPicPr>
          <p:cNvPr id="5" name="Image 4" descr="VBO-FEB_logotype_NL-FR_RGB.png">
            <a:extLst>
              <a:ext uri="{FF2B5EF4-FFF2-40B4-BE49-F238E27FC236}">
                <a16:creationId xmlns:a16="http://schemas.microsoft.com/office/drawing/2014/main" id="{64891137-B733-EE49-B262-A3E39A257A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" y="2066241"/>
            <a:ext cx="2283262" cy="10110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294A54-5871-924E-8B2C-1D93B92FFA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4208" y="2477319"/>
            <a:ext cx="2697985" cy="1888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158371-240B-E846-B86D-B699F927772B}"/>
              </a:ext>
            </a:extLst>
          </p:cNvPr>
          <p:cNvSpPr/>
          <p:nvPr userDrawn="1"/>
        </p:nvSpPr>
        <p:spPr>
          <a:xfrm>
            <a:off x="2898892" y="30772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err="1">
                <a:solidFill>
                  <a:schemeClr val="bg1"/>
                </a:solidFill>
              </a:rPr>
              <a:t>Verbond</a:t>
            </a:r>
            <a:r>
              <a:rPr lang="fr-FR" sz="1200">
                <a:solidFill>
                  <a:schemeClr val="bg1"/>
                </a:solidFill>
              </a:rPr>
              <a:t> van </a:t>
            </a:r>
            <a:r>
              <a:rPr lang="fr-FR" sz="1200" err="1">
                <a:solidFill>
                  <a:schemeClr val="bg1"/>
                </a:solidFill>
              </a:rPr>
              <a:t>Belgische</a:t>
            </a:r>
            <a:r>
              <a:rPr lang="fr-FR" sz="1200">
                <a:solidFill>
                  <a:schemeClr val="bg1"/>
                </a:solidFill>
              </a:rPr>
              <a:t> </a:t>
            </a:r>
            <a:r>
              <a:rPr lang="fr-FR" sz="1200" err="1">
                <a:solidFill>
                  <a:schemeClr val="bg1"/>
                </a:solidFill>
              </a:rPr>
              <a:t>Ondernemingen</a:t>
            </a:r>
            <a:r>
              <a:rPr lang="fr-FR" sz="1200">
                <a:solidFill>
                  <a:schemeClr val="bg1"/>
                </a:solidFill>
              </a:rPr>
              <a:t> </a:t>
            </a:r>
            <a:r>
              <a:rPr lang="fr-FR" sz="1200" err="1">
                <a:solidFill>
                  <a:schemeClr val="bg1"/>
                </a:solidFill>
              </a:rPr>
              <a:t>vzw</a:t>
            </a:r>
            <a:endParaRPr lang="fr-FR" sz="1200">
              <a:solidFill>
                <a:schemeClr val="bg1"/>
              </a:solidFill>
            </a:endParaRPr>
          </a:p>
          <a:p>
            <a:r>
              <a:rPr lang="fr-FR" sz="1200">
                <a:solidFill>
                  <a:schemeClr val="bg1"/>
                </a:solidFill>
              </a:rPr>
              <a:t>Fédération des Entreprises de Belgique </a:t>
            </a:r>
            <a:r>
              <a:rPr lang="fr-FR" sz="1200" err="1">
                <a:solidFill>
                  <a:schemeClr val="bg1"/>
                </a:solidFill>
              </a:rPr>
              <a:t>asbl</a:t>
            </a:r>
            <a:endParaRPr lang="fr-FR" sz="1200">
              <a:solidFill>
                <a:schemeClr val="bg1"/>
              </a:solidFill>
            </a:endParaRPr>
          </a:p>
          <a:p>
            <a:endParaRPr lang="fr-FR" sz="1200">
              <a:solidFill>
                <a:schemeClr val="bg1"/>
              </a:solidFill>
            </a:endParaRPr>
          </a:p>
          <a:p>
            <a:r>
              <a:rPr lang="fr-FR" sz="1200">
                <a:solidFill>
                  <a:schemeClr val="bg1"/>
                </a:solidFill>
              </a:rPr>
              <a:t>Rue </a:t>
            </a:r>
            <a:r>
              <a:rPr lang="fr-FR" sz="1200" err="1">
                <a:solidFill>
                  <a:schemeClr val="bg1"/>
                </a:solidFill>
              </a:rPr>
              <a:t>Ravensteinstraat</a:t>
            </a:r>
            <a:r>
              <a:rPr lang="fr-FR" sz="1200">
                <a:solidFill>
                  <a:schemeClr val="bg1"/>
                </a:solidFill>
              </a:rPr>
              <a:t> 4, 1000 Brussel/Bruxelles</a:t>
            </a:r>
          </a:p>
          <a:p>
            <a:r>
              <a:rPr lang="fr-FR" sz="1200">
                <a:solidFill>
                  <a:schemeClr val="bg1"/>
                </a:solidFill>
              </a:rPr>
              <a:t>BE476 519 923 – RPR Brussel/Bruxelles</a:t>
            </a:r>
          </a:p>
          <a:p>
            <a:r>
              <a:rPr lang="fr-FR" sz="1200" u="sng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www.vbo-feb.be</a:t>
            </a:r>
            <a:r>
              <a:rPr lang="fr-FR" sz="1200" u="none">
                <a:solidFill>
                  <a:schemeClr val="bg1"/>
                </a:solidFill>
              </a:rPr>
              <a:t> </a:t>
            </a:r>
            <a:r>
              <a:rPr lang="fr-FR" sz="1200">
                <a:solidFill>
                  <a:schemeClr val="bg1"/>
                </a:solidFill>
              </a:rPr>
              <a:t>– </a:t>
            </a:r>
            <a:endParaRPr lang="fr-FR" sz="1200" u="none">
              <a:solidFill>
                <a:schemeClr val="bg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9E7A2E-21DC-854C-9464-6EA8B6FF40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6529" y="4000584"/>
            <a:ext cx="3815959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youremailaddresshere@vbo-feb.be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3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5214E34-43B8-4C40-96D6-0F7A919E7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938" r="79206"/>
          <a:stretch/>
        </p:blipFill>
        <p:spPr>
          <a:xfrm>
            <a:off x="1" y="4368801"/>
            <a:ext cx="1901371" cy="7747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/>
              <a:t>Insert image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VBO-FEB_logotype_NL-FR_RGB.png">
            <a:extLst>
              <a:ext uri="{FF2B5EF4-FFF2-40B4-BE49-F238E27FC236}">
                <a16:creationId xmlns:a16="http://schemas.microsoft.com/office/drawing/2014/main" id="{8A332A4F-E8A5-D64E-A200-EF47269CAB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5" y="194635"/>
            <a:ext cx="1343963" cy="5950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0A43A6-650C-7945-A2B4-07783C0403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63C4DB-59E0-224B-B00C-C3A8B389C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8166100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/>
              <a:t>Body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1</a:t>
            </a:r>
          </a:p>
          <a:p>
            <a:pPr lvl="2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2</a:t>
            </a:r>
          </a:p>
          <a:p>
            <a:pPr lvl="3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3</a:t>
            </a:r>
          </a:p>
          <a:p>
            <a:pPr lvl="4"/>
            <a:r>
              <a:rPr lang="fr-FR" err="1"/>
              <a:t>Bulletpoints</a:t>
            </a:r>
            <a:r>
              <a:rPr lang="fr-FR"/>
              <a:t> </a:t>
            </a:r>
            <a:r>
              <a:rPr lang="fr-FR" err="1"/>
              <a:t>level</a:t>
            </a:r>
            <a:r>
              <a:rPr lang="fr-FR"/>
              <a:t> 4</a:t>
            </a: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VBO-FEB_logotype_NL-FR_RGB.png">
            <a:extLst>
              <a:ext uri="{FF2B5EF4-FFF2-40B4-BE49-F238E27FC236}">
                <a16:creationId xmlns:a16="http://schemas.microsoft.com/office/drawing/2014/main" id="{3519E503-D6C7-1845-8B71-CE9F15589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7EBE367-C5A2-9749-8EE4-E5520150D3E9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20D0CE61-1375-9C4F-AB68-D08B9BA725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F24611C-9304-2142-B9B7-003A2AF1E5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305875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93AB41B-7E1C-A444-99A9-16B84A1C3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934" y="1349603"/>
            <a:ext cx="5448696" cy="328081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Clr>
                <a:schemeClr val="bg2"/>
              </a:buClr>
              <a:buNone/>
              <a:defRPr sz="2000" baseline="0">
                <a:solidFill>
                  <a:schemeClr val="tx1"/>
                </a:solidFill>
              </a:defRPr>
            </a:lvl1pPr>
            <a:lvl2pPr marL="359991" indent="-35999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Lucida Grande"/>
              <a:buChar char="&gt;"/>
              <a:tabLst>
                <a:tab pos="3589248" algn="l"/>
              </a:tabLst>
              <a:defRPr sz="1600" baseline="0">
                <a:solidFill>
                  <a:schemeClr val="tx1"/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Title level 1</a:t>
            </a:r>
          </a:p>
          <a:p>
            <a:pPr lvl="1"/>
            <a:r>
              <a:rPr lang="en-US"/>
              <a:t>Title level 2	1</a:t>
            </a:r>
          </a:p>
          <a:p>
            <a:pPr lvl="1"/>
            <a:r>
              <a:rPr lang="en-US"/>
              <a:t>Title level 2	2</a:t>
            </a:r>
          </a:p>
          <a:p>
            <a:pPr lvl="1"/>
            <a:r>
              <a:rPr lang="en-US"/>
              <a:t>Title level 2	3</a:t>
            </a:r>
          </a:p>
          <a:p>
            <a:pPr lvl="0"/>
            <a:r>
              <a:rPr lang="en-US"/>
              <a:t>Title level 1</a:t>
            </a:r>
          </a:p>
          <a:p>
            <a:pPr lvl="1"/>
            <a:r>
              <a:rPr lang="en-US"/>
              <a:t>Title level 2	4</a:t>
            </a:r>
          </a:p>
          <a:p>
            <a:pPr lvl="1"/>
            <a:r>
              <a:rPr lang="en-US"/>
              <a:t>Title level 2	5</a:t>
            </a:r>
          </a:p>
          <a:p>
            <a:pPr lvl="1"/>
            <a:r>
              <a:rPr lang="en-US"/>
              <a:t>Title level 2	6</a:t>
            </a:r>
          </a:p>
          <a:p>
            <a:pPr lvl="0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62043E-83BE-9542-8408-6A235E5B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005" y="195734"/>
            <a:ext cx="1346000" cy="59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FFF00BE-FF6D-4049-AA73-2D0E64C3FC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5" y="397934"/>
            <a:ext cx="5214923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HERE</a:t>
            </a:r>
            <a:br>
              <a:rPr lang="en-US"/>
            </a:br>
            <a:r>
              <a:rPr lang="en-US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59696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6DFB129-4B04-374F-852F-5E355F4D6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4E470A0-0B64-0D4A-8EB6-A89E52025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2" hasCustomPrompt="1"/>
          </p:nvPr>
        </p:nvSpPr>
        <p:spPr>
          <a:xfrm>
            <a:off x="583170" y="1408114"/>
            <a:ext cx="7966916" cy="26794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/>
            </a:lvl1pPr>
          </a:lstStyle>
          <a:p>
            <a:r>
              <a:rPr lang="fr-FR" dirty="0"/>
              <a:t>Insert image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934" y="4087585"/>
            <a:ext cx="8171030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err="1"/>
              <a:t>Legend</a:t>
            </a:r>
            <a:r>
              <a:rPr lang="fr-FR" dirty="0"/>
              <a:t> of the image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BO-FEB_logotype_NL-FR_RGB.png">
            <a:extLst>
              <a:ext uri="{FF2B5EF4-FFF2-40B4-BE49-F238E27FC236}">
                <a16:creationId xmlns:a16="http://schemas.microsoft.com/office/drawing/2014/main" id="{EE176EED-7405-8B4D-8614-B78E35432B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AC5085C-E772-8B44-B568-DB46FB591F81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2876EA0-D30D-EF4E-A81A-FB078BB5F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715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B799532-0DBD-A642-911B-DD6A9DD23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9BF1559-455B-4D46-95A5-9B734C083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933" y="1300621"/>
            <a:ext cx="8166119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err="1"/>
              <a:t>Legend</a:t>
            </a:r>
            <a:r>
              <a:rPr lang="fr-FR" dirty="0"/>
              <a:t> of the graph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583169" y="1655444"/>
            <a:ext cx="7955577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sz="1600" dirty="0"/>
              <a:t>Insert graph </a:t>
            </a:r>
            <a:r>
              <a:rPr lang="fr-FR" sz="1600" dirty="0" err="1"/>
              <a:t>here</a:t>
            </a:r>
            <a:endParaRPr lang="fr-FR" dirty="0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BO-FEB_logotype_NL-FR_RGB.png">
            <a:extLst>
              <a:ext uri="{FF2B5EF4-FFF2-40B4-BE49-F238E27FC236}">
                <a16:creationId xmlns:a16="http://schemas.microsoft.com/office/drawing/2014/main" id="{1D4DC3FF-67E1-2D4B-B55C-24A6E5736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E5E849-317C-1046-9957-4DBCDB65DA91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2591E4F6-30CF-6D4D-90E6-8063DFE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17888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BC075ED-BD9B-9D4F-9F6D-6A331BC1E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E88C4F3-1A92-414A-B5A3-7C9A105D0B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4888245"/>
            <a:ext cx="1080000" cy="756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733426" y="1300621"/>
            <a:ext cx="3919537" cy="27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1">
                <a:solidFill>
                  <a:schemeClr val="bg2"/>
                </a:solidFill>
              </a:defRPr>
            </a:lvl1pPr>
            <a:lvl2pPr marL="457200" indent="0">
              <a:buNone/>
              <a:defRPr sz="1800" i="1">
                <a:solidFill>
                  <a:schemeClr val="bg2"/>
                </a:solidFill>
              </a:defRPr>
            </a:lvl2pPr>
            <a:lvl3pPr marL="914400" indent="0">
              <a:buNone/>
              <a:defRPr sz="1800" i="1">
                <a:solidFill>
                  <a:schemeClr val="bg2"/>
                </a:solidFill>
              </a:defRPr>
            </a:lvl3pPr>
            <a:lvl4pPr marL="1371600" indent="0">
              <a:buNone/>
              <a:defRPr sz="1800" i="1">
                <a:solidFill>
                  <a:schemeClr val="bg2"/>
                </a:solidFill>
              </a:defRPr>
            </a:lvl4pPr>
            <a:lvl5pPr marL="1828800" indent="0"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 err="1"/>
              <a:t>Legend</a:t>
            </a:r>
            <a:r>
              <a:rPr lang="fr-FR" dirty="0"/>
              <a:t> of the graph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3" hasCustomPrompt="1"/>
          </p:nvPr>
        </p:nvSpPr>
        <p:spPr>
          <a:xfrm>
            <a:off x="4830685" y="1655444"/>
            <a:ext cx="3713162" cy="2675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latin typeface="Trebuchet MS"/>
                <a:cs typeface="Trebuchet MS"/>
              </a:defRPr>
            </a:lvl1pPr>
          </a:lstStyle>
          <a:p>
            <a:r>
              <a:rPr lang="fr-FR" sz="1600" dirty="0"/>
              <a:t>Insert graph </a:t>
            </a:r>
            <a:r>
              <a:rPr lang="fr-FR" sz="1600" dirty="0" err="1"/>
              <a:t>here</a:t>
            </a:r>
            <a:endParaRPr lang="fr-FR" dirty="0"/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96367" y="463042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F486326-A7BF-8B4F-809D-A86929C6043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VBO-FEB_logotype_NL-FR_RGB.png">
            <a:extLst>
              <a:ext uri="{FF2B5EF4-FFF2-40B4-BE49-F238E27FC236}">
                <a16:creationId xmlns:a16="http://schemas.microsoft.com/office/drawing/2014/main" id="{23AE0B85-2B56-1749-8FE6-4DEB16008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04" y="194635"/>
            <a:ext cx="1343963" cy="595098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67C49ED-BEAC-A74B-B054-15B433DE75B7}"/>
              </a:ext>
            </a:extLst>
          </p:cNvPr>
          <p:cNvCxnSpPr>
            <a:cxnSpLocks/>
          </p:cNvCxnSpPr>
          <p:nvPr userDrawn="1"/>
        </p:nvCxnSpPr>
        <p:spPr>
          <a:xfrm>
            <a:off x="481933" y="1297232"/>
            <a:ext cx="8267835" cy="0"/>
          </a:xfrm>
          <a:prstGeom prst="line">
            <a:avLst/>
          </a:prstGeom>
          <a:ln w="12700">
            <a:gradFill>
              <a:gsLst>
                <a:gs pos="50000">
                  <a:schemeClr val="bg2"/>
                </a:gs>
                <a:gs pos="0">
                  <a:schemeClr val="tx1"/>
                </a:gs>
                <a:gs pos="100000">
                  <a:schemeClr val="tx2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0798E00D-5CDE-2A40-93D0-C605964415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33" y="1408338"/>
            <a:ext cx="3923515" cy="292258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000" baseline="0"/>
            </a:lvl1pPr>
            <a:lvl2pPr marL="36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800" baseline="0"/>
            </a:lvl2pPr>
            <a:lvl3pPr marL="72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600"/>
            </a:lvl3pPr>
            <a:lvl4pPr marL="1080000" indent="-360000"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400"/>
            </a:lvl4pPr>
            <a:lvl5pPr marL="1440000" indent="-36000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80000"/>
              <a:buFont typeface="Lucida Grande"/>
              <a:buChar char="&gt;"/>
              <a:defRPr sz="1200"/>
            </a:lvl5pPr>
          </a:lstStyle>
          <a:p>
            <a:pPr lvl="0"/>
            <a:r>
              <a:rPr lang="fr-FR" dirty="0"/>
              <a:t>Body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Bulletpoints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Bulletpoints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3"/>
            <a:r>
              <a:rPr lang="fr-FR" dirty="0" err="1"/>
              <a:t>Bulletpoints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4"/>
            <a:r>
              <a:rPr lang="fr-FR" dirty="0" err="1"/>
              <a:t>Bulletpoints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F1C3475-E1FE-FD40-96F6-B1F5680A2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934" y="397933"/>
            <a:ext cx="7104070" cy="901222"/>
          </a:xfrm>
          <a:prstGeom prst="rect">
            <a:avLst/>
          </a:prstGeom>
        </p:spPr>
        <p:txBody>
          <a:bodyPr lIns="90000" bIns="46800" anchor="b" anchorCtr="0"/>
          <a:lstStyle>
            <a:lvl1pPr algn="l">
              <a:lnSpc>
                <a:spcPts val="2800"/>
              </a:lnSpc>
              <a:defRPr sz="28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13554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1" r:id="rId1"/>
    <p:sldLayoutId id="2147493510" r:id="rId2"/>
    <p:sldLayoutId id="2147493476" r:id="rId3"/>
    <p:sldLayoutId id="2147493525" r:id="rId4"/>
    <p:sldLayoutId id="2147493526" r:id="rId5"/>
    <p:sldLayoutId id="2147493527" r:id="rId6"/>
    <p:sldLayoutId id="2147493529" r:id="rId7"/>
    <p:sldLayoutId id="2147493530" r:id="rId8"/>
    <p:sldLayoutId id="2147493531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15" r:id="rId4"/>
    <p:sldLayoutId id="2147493502" r:id="rId5"/>
    <p:sldLayoutId id="2147493503" r:id="rId6"/>
    <p:sldLayoutId id="2147493504" r:id="rId7"/>
    <p:sldLayoutId id="2147493505" r:id="rId8"/>
    <p:sldLayoutId id="2147493506" r:id="rId9"/>
    <p:sldLayoutId id="2147493507" r:id="rId10"/>
    <p:sldLayoutId id="2147493508" r:id="rId11"/>
    <p:sldLayoutId id="2147493509" r:id="rId12"/>
    <p:sldLayoutId id="214749352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EB8722D-526D-A74A-990D-00E6148E9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34" y="1424529"/>
            <a:ext cx="8107666" cy="1393065"/>
          </a:xfrm>
        </p:spPr>
        <p:txBody>
          <a:bodyPr lIns="91440" tIns="45720" rIns="91440" bIns="45720" anchor="b"/>
          <a:lstStyle/>
          <a:p>
            <a:r>
              <a:rPr lang="nl-BE" sz="2800" dirty="0">
                <a:ea typeface="+mj-lt"/>
                <a:cs typeface="+mj-lt"/>
              </a:rPr>
              <a:t>“</a:t>
            </a:r>
            <a:r>
              <a:rPr lang="nl-NL" sz="2800" i="1" dirty="0">
                <a:ea typeface="+mj-lt"/>
                <a:cs typeface="+mj-lt"/>
              </a:rPr>
              <a:t>The BELGIAN SHORT TIME WORK SCHEME” </a:t>
            </a:r>
            <a:br>
              <a:rPr lang="nl-BE" sz="2800" dirty="0">
                <a:ea typeface="+mj-lt"/>
                <a:cs typeface="+mj-lt"/>
              </a:rPr>
            </a:br>
            <a:endParaRPr lang="nl-BE" sz="28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5F49DB2-0780-8349-A2F9-403F9099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204" y="2950145"/>
            <a:ext cx="5448696" cy="541320"/>
          </a:xfrm>
        </p:spPr>
        <p:txBody>
          <a:bodyPr lIns="91440" tIns="45720" rIns="91440" bIns="45720" anchor="ctr"/>
          <a:lstStyle/>
          <a:p>
            <a:r>
              <a:rPr lang="fr-FR" sz="2200" dirty="0" err="1"/>
              <a:t>Study</a:t>
            </a:r>
            <a:r>
              <a:rPr lang="fr-FR" sz="2200" dirty="0"/>
              <a:t> Morning </a:t>
            </a:r>
            <a:r>
              <a:rPr lang="fr-FR" sz="2200" dirty="0" err="1"/>
              <a:t>Belspo</a:t>
            </a:r>
            <a:r>
              <a:rPr lang="fr-FR" sz="2200" dirty="0"/>
              <a:t> </a:t>
            </a:r>
          </a:p>
          <a:p>
            <a:r>
              <a:rPr lang="fr-FR" sz="2200" dirty="0"/>
              <a:t>8 </a:t>
            </a:r>
            <a:r>
              <a:rPr lang="fr-FR" sz="2200" dirty="0" err="1"/>
              <a:t>December</a:t>
            </a:r>
            <a:r>
              <a:rPr lang="fr-FR" sz="2200" dirty="0"/>
              <a:t> 2025</a:t>
            </a:r>
          </a:p>
          <a:p>
            <a:endParaRPr lang="fr-FR" sz="22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7DE88D5-2FAA-FA45-97BD-9740EF044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600" y="3624016"/>
            <a:ext cx="5448300" cy="941003"/>
          </a:xfrm>
        </p:spPr>
        <p:txBody>
          <a:bodyPr/>
          <a:lstStyle/>
          <a:p>
            <a:r>
              <a:rPr lang="nl-BE" dirty="0"/>
              <a:t>David Rozenblum &amp; Marie-Noëlle Vanderhoven</a:t>
            </a:r>
          </a:p>
          <a:p>
            <a:r>
              <a:rPr lang="nl-BE" dirty="0"/>
              <a:t>CC. Werk en Sociale Zekerheid</a:t>
            </a:r>
          </a:p>
          <a:p>
            <a:r>
              <a:rPr lang="fr-FR" dirty="0"/>
              <a:t>CC. Emploi et Sécurité Sociale</a:t>
            </a:r>
          </a:p>
        </p:txBody>
      </p:sp>
    </p:spTree>
    <p:extLst>
      <p:ext uri="{BB962C8B-B14F-4D97-AF65-F5344CB8AC3E}">
        <p14:creationId xmlns:p14="http://schemas.microsoft.com/office/powerpoint/2010/main" val="13328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25953AC9-D0E1-B4E5-BAC7-DDF5C9559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34" y="1349603"/>
            <a:ext cx="6386866" cy="3280818"/>
          </a:xfrm>
        </p:spPr>
        <p:txBody>
          <a:bodyPr lIns="91440" tIns="45720" rIns="91440" bIns="45720" anchor="t"/>
          <a:lstStyle/>
          <a:p>
            <a:pPr algn="ctr"/>
            <a:endParaRPr lang="fr-FR" dirty="0"/>
          </a:p>
          <a:p>
            <a:pPr algn="ctr"/>
            <a:endParaRPr lang="fr-FR" b="1" dirty="0"/>
          </a:p>
          <a:p>
            <a:pPr algn="ctr"/>
            <a:r>
              <a:rPr lang="fr-FR" sz="2800" b="1" dirty="0" err="1"/>
              <a:t>Reflexions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 a </a:t>
            </a:r>
            <a:r>
              <a:rPr lang="fr-FR" sz="2800" b="1" dirty="0" err="1"/>
              <a:t>political</a:t>
            </a:r>
            <a:r>
              <a:rPr lang="fr-FR" sz="2800" b="1" dirty="0"/>
              <a:t> insight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702310" lvl="1" indent="-34290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8752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F3987-57AD-2282-68C1-4E923E8ED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E0043C-51AC-6A2E-0092-03D31C0EB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934" y="1389600"/>
            <a:ext cx="8287665" cy="3406276"/>
          </a:xfrm>
        </p:spPr>
        <p:txBody>
          <a:bodyPr vert="horz" lIns="68580" tIns="34290" rIns="68580" bIns="34290" anchor="t"/>
          <a:lstStyle/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4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 err="1"/>
              <a:t>Psychological</a:t>
            </a:r>
            <a:r>
              <a:rPr lang="fr-FR" sz="2400" dirty="0"/>
              <a:t> impact .. for all </a:t>
            </a:r>
            <a:r>
              <a:rPr lang="fr-FR" sz="2400" noProof="0" dirty="0"/>
              <a:t> </a:t>
            </a:r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/>
              <a:t>Structural use or « new normal » ? </a:t>
            </a:r>
            <a:endParaRPr lang="fr-FR" sz="24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35941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FR" sz="24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4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l-BE" sz="1400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D4B760-70DB-7318-BD0B-466740759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992F27-E0FD-198B-40EB-35B989AD4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33" y="397933"/>
            <a:ext cx="8287665" cy="901222"/>
          </a:xfrm>
        </p:spPr>
        <p:txBody>
          <a:bodyPr/>
          <a:lstStyle/>
          <a:p>
            <a:r>
              <a:rPr lang="fr-FR" sz="2400" dirty="0" err="1"/>
              <a:t>reflexions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 </a:t>
            </a:r>
            <a:r>
              <a:rPr lang="fr-FR" sz="2400" dirty="0" err="1"/>
              <a:t>political</a:t>
            </a:r>
            <a:r>
              <a:rPr lang="fr-FR" sz="2400" dirty="0"/>
              <a:t> insight</a:t>
            </a:r>
            <a:br>
              <a:rPr lang="fr-FR" sz="2400" dirty="0"/>
            </a:br>
            <a:endParaRPr lang="en-BE" sz="2700" dirty="0"/>
          </a:p>
        </p:txBody>
      </p:sp>
    </p:spTree>
    <p:extLst>
      <p:ext uri="{BB962C8B-B14F-4D97-AF65-F5344CB8AC3E}">
        <p14:creationId xmlns:p14="http://schemas.microsoft.com/office/powerpoint/2010/main" val="281160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58FBA-CA89-2F9F-610C-582AA74BD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C387AC-98A0-0ACF-98A0-F20526516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934" y="1389600"/>
            <a:ext cx="8287665" cy="3406276"/>
          </a:xfrm>
        </p:spPr>
        <p:txBody>
          <a:bodyPr vert="horz" lIns="68580" tIns="34290" rIns="68580" bIns="34290" anchor="t"/>
          <a:lstStyle/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4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4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l-BE" sz="1400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DF8304-222A-72AA-C417-39CB67FD0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BC0192B-EC26-367D-F342-E6F3D04A4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33" y="397933"/>
            <a:ext cx="8287665" cy="901222"/>
          </a:xfrm>
        </p:spPr>
        <p:txBody>
          <a:bodyPr/>
          <a:lstStyle/>
          <a:p>
            <a:r>
              <a:rPr lang="fr-FR" sz="2400" dirty="0" err="1"/>
              <a:t>reflexions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 </a:t>
            </a:r>
            <a:r>
              <a:rPr lang="fr-FR" sz="2400" dirty="0" err="1"/>
              <a:t>political</a:t>
            </a:r>
            <a:r>
              <a:rPr lang="fr-FR" sz="2400" dirty="0"/>
              <a:t> insight</a:t>
            </a:r>
            <a:br>
              <a:rPr lang="fr-FR" sz="2400" dirty="0"/>
            </a:br>
            <a:endParaRPr lang="en-BE" sz="27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D9036B-7159-DDC5-609F-BAFE665D2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43" y="1373278"/>
            <a:ext cx="4885714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4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1E094-BCA1-4316-99F2-F52247BB3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5E08D4-1FAA-282C-77EC-7E9D90D7A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934" y="1389600"/>
            <a:ext cx="8287665" cy="3406276"/>
          </a:xfrm>
        </p:spPr>
        <p:txBody>
          <a:bodyPr vert="horz" lIns="68580" tIns="34290" rIns="68580" bIns="34290" anchor="t"/>
          <a:lstStyle/>
          <a:p>
            <a:pPr marL="70231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err="1"/>
              <a:t>Uncertainties</a:t>
            </a:r>
            <a:r>
              <a:rPr lang="fr-FR" sz="2000" dirty="0"/>
              <a:t> ? </a:t>
            </a:r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err="1"/>
              <a:t>Turning</a:t>
            </a:r>
            <a:r>
              <a:rPr lang="fr-FR" sz="2000" dirty="0"/>
              <a:t> </a:t>
            </a:r>
            <a:r>
              <a:rPr lang="fr-FR" sz="2000" dirty="0" err="1"/>
              <a:t>uncertainties</a:t>
            </a:r>
            <a:r>
              <a:rPr lang="fr-FR" sz="2000" dirty="0"/>
              <a:t> </a:t>
            </a:r>
            <a:r>
              <a:rPr lang="fr-FR" sz="2000" dirty="0" err="1"/>
              <a:t>into</a:t>
            </a:r>
            <a:r>
              <a:rPr lang="fr-FR" sz="2000" dirty="0"/>
              <a:t> </a:t>
            </a:r>
            <a:r>
              <a:rPr lang="fr-FR" sz="2000" dirty="0" err="1"/>
              <a:t>opportunities</a:t>
            </a:r>
            <a:endParaRPr lang="fr-FR" sz="200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noProof="0" dirty="0"/>
              <a:t>Bil</a:t>
            </a:r>
            <a:r>
              <a:rPr lang="fr-FR" sz="2000" dirty="0"/>
              <a:t>l + check + </a:t>
            </a:r>
            <a:r>
              <a:rPr lang="fr-FR" sz="2000" dirty="0" err="1"/>
              <a:t>sum</a:t>
            </a:r>
            <a:r>
              <a:rPr lang="fr-FR" sz="2000" dirty="0"/>
              <a:t> .. </a:t>
            </a:r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err="1"/>
              <a:t>Regulatory</a:t>
            </a:r>
            <a:r>
              <a:rPr lang="fr-FR" sz="2000" dirty="0"/>
              <a:t> </a:t>
            </a:r>
            <a:r>
              <a:rPr lang="fr-FR" sz="2000" dirty="0" err="1"/>
              <a:t>environment</a:t>
            </a:r>
            <a:r>
              <a:rPr lang="fr-FR" sz="2000" dirty="0"/>
              <a:t> </a:t>
            </a:r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20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40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400" noProof="0" dirty="0"/>
          </a:p>
          <a:p>
            <a:pPr marL="64516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nl-BE" sz="1400" noProof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895549-CA9B-19DF-E1F7-E69E000AE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FF1D958-3473-F390-F984-007AD37EB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33" y="397933"/>
            <a:ext cx="8287665" cy="901222"/>
          </a:xfrm>
        </p:spPr>
        <p:txBody>
          <a:bodyPr/>
          <a:lstStyle/>
          <a:p>
            <a:r>
              <a:rPr lang="fr-FR" sz="2400" dirty="0" err="1"/>
              <a:t>reflexions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 </a:t>
            </a:r>
            <a:r>
              <a:rPr lang="fr-FR" sz="2400" dirty="0" err="1"/>
              <a:t>political</a:t>
            </a:r>
            <a:r>
              <a:rPr lang="fr-FR" sz="2400" dirty="0"/>
              <a:t> insight</a:t>
            </a:r>
            <a:br>
              <a:rPr lang="fr-FR" sz="2400" dirty="0"/>
            </a:br>
            <a:endParaRPr lang="en-BE" sz="2700" dirty="0"/>
          </a:p>
        </p:txBody>
      </p:sp>
    </p:spTree>
    <p:extLst>
      <p:ext uri="{BB962C8B-B14F-4D97-AF65-F5344CB8AC3E}">
        <p14:creationId xmlns:p14="http://schemas.microsoft.com/office/powerpoint/2010/main" val="124981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7D6E3-FE6E-ED65-5C18-FE1568F31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8C7124A-60C6-D095-A53C-B517679959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2500" b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B4A82B-7BE8-D940-64B5-4B8E6D8C4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486326-A7BF-8B4F-809D-A86929C6043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27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73369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">
  <a:themeElements>
    <a:clrScheme name="VBO FEB 1">
      <a:dk1>
        <a:srgbClr val="4682BE"/>
      </a:dk1>
      <a:lt1>
        <a:sysClr val="window" lastClr="FFFFFF"/>
      </a:lt1>
      <a:dk2>
        <a:srgbClr val="96C83C"/>
      </a:dk2>
      <a:lt2>
        <a:srgbClr val="69C3C3"/>
      </a:lt2>
      <a:accent1>
        <a:srgbClr val="508CC8"/>
      </a:accent1>
      <a:accent2>
        <a:srgbClr val="55A5C8"/>
      </a:accent2>
      <a:accent3>
        <a:srgbClr val="5FB9C3"/>
      </a:accent3>
      <a:accent4>
        <a:srgbClr val="73C3AA"/>
      </a:accent4>
      <a:accent5>
        <a:srgbClr val="87C378"/>
      </a:accent5>
      <a:accent6>
        <a:srgbClr val="96C83C"/>
      </a:accent6>
      <a:hlink>
        <a:srgbClr val="4682BE"/>
      </a:hlink>
      <a:folHlink>
        <a:srgbClr val="FFFFFF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71EBD066-FCA8-CD4D-A7CF-31999797DB1F}" vid="{DD60AF17-362B-464B-9A87-6DF05A21A398}"/>
    </a:ext>
  </a:extLst>
</a:theme>
</file>

<file path=ppt/theme/theme2.xml><?xml version="1.0" encoding="utf-8"?>
<a:theme xmlns:a="http://schemas.openxmlformats.org/drawingml/2006/main" name="Turquoise Theme">
  <a:themeElements>
    <a:clrScheme name="VBO-FEB">
      <a:dk1>
        <a:srgbClr val="4682BE"/>
      </a:dk1>
      <a:lt1>
        <a:sysClr val="window" lastClr="FFFFFF"/>
      </a:lt1>
      <a:dk2>
        <a:srgbClr val="96C83C"/>
      </a:dk2>
      <a:lt2>
        <a:srgbClr val="69C3C3"/>
      </a:lt2>
      <a:accent1>
        <a:srgbClr val="508CC8"/>
      </a:accent1>
      <a:accent2>
        <a:srgbClr val="55A5C8"/>
      </a:accent2>
      <a:accent3>
        <a:srgbClr val="5FB9C3"/>
      </a:accent3>
      <a:accent4>
        <a:srgbClr val="73C3AA"/>
      </a:accent4>
      <a:accent5>
        <a:srgbClr val="87C378"/>
      </a:accent5>
      <a:accent6>
        <a:srgbClr val="96C83C"/>
      </a:accent6>
      <a:hlink>
        <a:srgbClr val="4682BE"/>
      </a:hlink>
      <a:folHlink>
        <a:srgbClr val="954F72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71EBD066-FCA8-CD4D-A7CF-31999797DB1F}" vid="{56ED209F-CFB4-4C47-90CA-D44FEB66DA13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BO FEB Document" ma:contentTypeID="0x0101005215A34420C777498D5F7B584A0C8C820084F21FE195EB4442BE54DA82DC0E0C2B" ma:contentTypeVersion="25" ma:contentTypeDescription="Create a new document." ma:contentTypeScope="" ma:versionID="7f2f1fd52a0718287ddbc0fff4ce1c97">
  <xsd:schema xmlns:xsd="http://www.w3.org/2001/XMLSchema" xmlns:xs="http://www.w3.org/2001/XMLSchema" xmlns:p="http://schemas.microsoft.com/office/2006/metadata/properties" xmlns:ns2="1ca47edb-ec89-477d-95b3-c873c26f8992" xmlns:ns3="a05a2000-62e8-4ca4-8839-6112c759d161" xmlns:ns4="b4a8f996-4e43-4903-b2f6-24a31ee57771" xmlns:ns5="104a321a-352f-4a11-b69e-6b748a40817d" xmlns:ns6="9a26ca60-3224-41f2-a3cd-1f2953b5c5ec" targetNamespace="http://schemas.microsoft.com/office/2006/metadata/properties" ma:root="true" ma:fieldsID="386f53df6ef363f48990b0b0a6ee059f" ns2:_="" ns3:_="" ns4:_="" ns5:_="" ns6:_="">
    <xsd:import namespace="1ca47edb-ec89-477d-95b3-c873c26f8992"/>
    <xsd:import namespace="a05a2000-62e8-4ca4-8839-6112c759d161"/>
    <xsd:import namespace="b4a8f996-4e43-4903-b2f6-24a31ee57771"/>
    <xsd:import namespace="104a321a-352f-4a11-b69e-6b748a40817d"/>
    <xsd:import namespace="9a26ca60-3224-41f2-a3cd-1f2953b5c5ec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3:VBOFEBLanguage" minOccurs="0"/>
                <xsd:element ref="ns4:Reference" minOccurs="0"/>
                <xsd:element ref="ns4:ThemeENG" minOccurs="0"/>
                <xsd:element ref="ns4:ThemeNL" minOccurs="0"/>
                <xsd:element ref="ns4:ThemeFR" minOccurs="0"/>
                <xsd:element ref="ns3:Your_x0020_Theme" minOccurs="0"/>
                <xsd:element ref="ns4:VBOFEBMigratedCT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DateTaken" minOccurs="0"/>
                <xsd:element ref="ns5:MediaServiceAutoKeyPoints" minOccurs="0"/>
                <xsd:element ref="ns5:MediaServiceKeyPoints" minOccurs="0"/>
                <xsd:element ref="ns5:MediaServiceObjectDetectorVersions" minOccurs="0"/>
                <xsd:element ref="ns5:MediaServiceSearchProperties" minOccurs="0"/>
                <xsd:element ref="ns5:lcf76f155ced4ddcb4097134ff3c332f" minOccurs="0"/>
                <xsd:element ref="ns6:TaxCatchAll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7edb-ec89-477d-95b3-c873c26f8992" elementFormDefault="qualified">
    <xsd:import namespace="http://schemas.microsoft.com/office/2006/documentManagement/types"/>
    <xsd:import namespace="http://schemas.microsoft.com/office/infopath/2007/PartnerControls"/>
    <xsd:element name="DocType" ma:index="5" nillable="true" ma:displayName="DocType" ma:list="{03fa02f0-5477-4efd-978e-6329cee9e8bf}" ma:internalName="DocType" ma:showField="Title" ma:web="1ca47edb-ec89-477d-95b3-c873c26f8992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a2000-62e8-4ca4-8839-6112c759d161" elementFormDefault="qualified">
    <xsd:import namespace="http://schemas.microsoft.com/office/2006/documentManagement/types"/>
    <xsd:import namespace="http://schemas.microsoft.com/office/infopath/2007/PartnerControls"/>
    <xsd:element name="VBOFEBLanguage" ma:index="6" nillable="true" ma:displayName="Language" ma:format="Dropdown" ma:internalName="VBOFEBLanguage">
      <xsd:simpleType>
        <xsd:restriction base="dms:Choice">
          <xsd:enumeration value="NL"/>
          <xsd:enumeration value="FR"/>
          <xsd:enumeration value="EN"/>
          <xsd:enumeration value="Multi"/>
        </xsd:restriction>
      </xsd:simpleType>
    </xsd:element>
    <xsd:element name="Your_x0020_Theme" ma:index="14" nillable="true" ma:displayName="Your Theme" ma:default="" ma:internalName="Your_x0020_Them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8f996-4e43-4903-b2f6-24a31ee57771" elementFormDefault="qualified">
    <xsd:import namespace="http://schemas.microsoft.com/office/2006/documentManagement/types"/>
    <xsd:import namespace="http://schemas.microsoft.com/office/infopath/2007/PartnerControls"/>
    <xsd:element name="Reference" ma:index="7" nillable="true" ma:displayName="Reference" ma:internalName="Reference">
      <xsd:simpleType>
        <xsd:restriction base="dms:Text">
          <xsd:maxLength value="255"/>
        </xsd:restriction>
      </xsd:simpleType>
    </xsd:element>
    <xsd:element name="ThemeENG" ma:index="11" nillable="true" ma:displayName="ThemeENG" ma:default="Labour market and jobs;Statistics" ma:internalName="ThemeENG">
      <xsd:simpleType>
        <xsd:restriction base="dms:Text">
          <xsd:maxLength value="255"/>
        </xsd:restriction>
      </xsd:simpleType>
    </xsd:element>
    <xsd:element name="ThemeNL" ma:index="12" nillable="true" ma:displayName="ThemeNL" ma:default="Arbeidsmarkt en werkgelegenheid;Statistieken" ma:internalName="ThemeNL">
      <xsd:simpleType>
        <xsd:restriction base="dms:Text">
          <xsd:maxLength value="255"/>
        </xsd:restriction>
      </xsd:simpleType>
    </xsd:element>
    <xsd:element name="ThemeFR" ma:index="13" nillable="true" ma:displayName="ThemeFR" ma:default="Marché du travail et emploi;Statistiques" ma:internalName="ThemeFR">
      <xsd:simpleType>
        <xsd:restriction base="dms:Text">
          <xsd:maxLength value="255"/>
        </xsd:restriction>
      </xsd:simpleType>
    </xsd:element>
    <xsd:element name="VBOFEBMigratedCT" ma:index="15" nillable="true" ma:displayName="MigratedCT" ma:internalName="VBOFEBMigratedC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321a-352f-4a11-b69e-6b748a408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251f8cd-653b-4078-b41d-ede31dface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6ca60-3224-41f2-a3cd-1f2953b5c5ec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f5219b4-59a5-4fc9-b3d6-c492102e507c}" ma:internalName="TaxCatchAll" ma:showField="CatchAllData" ma:web="1ca47edb-ec89-477d-95b3-c873c26f89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our_x0020_Theme xmlns="a05a2000-62e8-4ca4-8839-6112c759d161" xsi:nil="true"/>
    <Reference xmlns="b4a8f996-4e43-4903-b2f6-24a31ee57771" xsi:nil="true"/>
    <VBOFEBMigratedCT xmlns="b4a8f996-4e43-4903-b2f6-24a31ee57771" xsi:nil="true"/>
    <ThemeFR xmlns="b4a8f996-4e43-4903-b2f6-24a31ee57771">Accords de gouvernement et déclarations politiques</ThemeFR>
    <ThemeNL xmlns="b4a8f996-4e43-4903-b2f6-24a31ee57771">Regeringsakkoorden en beleidsverklaringen</ThemeNL>
    <VBOFEBLanguage xmlns="a05a2000-62e8-4ca4-8839-6112c759d161" xsi:nil="true"/>
    <ThemeENG xmlns="b4a8f996-4e43-4903-b2f6-24a31ee57771">Government agreements and political declarations</ThemeENG>
    <DocType xmlns="1ca47edb-ec89-477d-95b3-c873c26f8992" xsi:nil="true"/>
    <lcf76f155ced4ddcb4097134ff3c332f xmlns="104a321a-352f-4a11-b69e-6b748a40817d">
      <Terms xmlns="http://schemas.microsoft.com/office/infopath/2007/PartnerControls"/>
    </lcf76f155ced4ddcb4097134ff3c332f>
    <TaxCatchAll xmlns="9a26ca60-3224-41f2-a3cd-1f2953b5c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F377E-44A0-46D7-B8BE-12755EFAE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47edb-ec89-477d-95b3-c873c26f8992"/>
    <ds:schemaRef ds:uri="a05a2000-62e8-4ca4-8839-6112c759d161"/>
    <ds:schemaRef ds:uri="b4a8f996-4e43-4903-b2f6-24a31ee57771"/>
    <ds:schemaRef ds:uri="104a321a-352f-4a11-b69e-6b748a40817d"/>
    <ds:schemaRef ds:uri="9a26ca60-3224-41f2-a3cd-1f2953b5c5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b4a8f996-4e43-4903-b2f6-24a31ee57771"/>
    <ds:schemaRef ds:uri="http://purl.org/dc/terms/"/>
    <ds:schemaRef ds:uri="1ca47edb-ec89-477d-95b3-c873c26f8992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104a321a-352f-4a11-b69e-6b748a40817d"/>
    <ds:schemaRef ds:uri="http://schemas.openxmlformats.org/package/2006/metadata/core-properties"/>
    <ds:schemaRef ds:uri="9a26ca60-3224-41f2-a3cd-1f2953b5c5ec"/>
    <ds:schemaRef ds:uri="a05a2000-62e8-4ca4-8839-6112c759d161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VBO-FEB_TemplatePPT_200218-1</Template>
  <TotalTime>0</TotalTime>
  <Words>88</Words>
  <Application>Microsoft Office PowerPoint</Application>
  <PresentationFormat>Affichage à l'écran (16:9)</PresentationFormat>
  <Paragraphs>37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Lucida Grande</vt:lpstr>
      <vt:lpstr>Trebuchet MS</vt:lpstr>
      <vt:lpstr>Wingdings</vt:lpstr>
      <vt:lpstr>General</vt:lpstr>
      <vt:lpstr>Turquoise Theme</vt:lpstr>
      <vt:lpstr>“The BELGIAN SHORT TIME WORK SCHEME”  </vt:lpstr>
      <vt:lpstr>Présentation PowerPoint</vt:lpstr>
      <vt:lpstr>reflexions from a political insight </vt:lpstr>
      <vt:lpstr>reflexions from a political insight </vt:lpstr>
      <vt:lpstr>reflexions from a political insight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 Nguyen</dc:creator>
  <cp:lastModifiedBy>David Rozenblum</cp:lastModifiedBy>
  <cp:revision>42</cp:revision>
  <cp:lastPrinted>2025-02-27T09:58:06Z</cp:lastPrinted>
  <dcterms:created xsi:type="dcterms:W3CDTF">2020-02-18T10:31:27Z</dcterms:created>
  <dcterms:modified xsi:type="dcterms:W3CDTF">2025-12-07T14:38:54Z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0x0101005215A34420C777498D5F7B584A0C8C820084F21FE195EB4442BE54DA82DC0E0C2B</vt:lpwstr>
  </property>
  <property fmtid="{D5CDD505-2E9C-101B-9397-08002B2CF9AE}" pid="3" name="MediaServiceImageTags">
    <vt:lpwstr/>
  </property>
</Properties>
</file>