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4"/>
  </p:sldMasterIdLst>
  <p:notesMasterIdLst>
    <p:notesMasterId r:id="rId12"/>
  </p:notesMasterIdLst>
  <p:sldIdLst>
    <p:sldId id="256" r:id="rId5"/>
    <p:sldId id="307" r:id="rId6"/>
    <p:sldId id="301" r:id="rId7"/>
    <p:sldId id="305" r:id="rId8"/>
    <p:sldId id="304" r:id="rId9"/>
    <p:sldId id="306" r:id="rId10"/>
    <p:sldId id="296" r:id="rId11"/>
  </p:sldIdLst>
  <p:sldSz cx="9144000" cy="5143500" type="screen16x9"/>
  <p:notesSz cx="6858000" cy="9144000"/>
  <p:embeddedFontLst>
    <p:embeddedFont>
      <p:font typeface="DM Sans" pitchFamily="2" charset="0"/>
      <p:regular r:id="rId13"/>
      <p:bold r:id="rId14"/>
      <p:italic r:id="rId15"/>
      <p:boldItalic r:id="rId16"/>
    </p:embeddedFont>
    <p:embeddedFont>
      <p:font typeface="Sora" panose="020B0604020202020204" charset="0"/>
      <p:regular r:id="rId17"/>
      <p:bold r:id="rId18"/>
    </p:embeddedFont>
    <p:embeddedFont>
      <p:font typeface="Sora ExtraBold" panose="020B0604020202020204" charset="0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6F367-1A13-44F2-B6FD-D526C934B5DB}" v="345" dt="2025-12-05T17:06:33.571"/>
  </p1510:revLst>
</p1510:revInfo>
</file>

<file path=ppt/tableStyles.xml><?xml version="1.0" encoding="utf-8"?>
<a:tblStyleLst xmlns:a="http://schemas.openxmlformats.org/drawingml/2006/main" def="{952908A9-86BE-4406-A8D2-A2A0475215DF}">
  <a:tblStyle styleId="{952908A9-86BE-4406-A8D2-A2A0475215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492" y="-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 Cockx" userId="b6738c58-16b6-4098-a865-f2dd68384526" providerId="ADAL" clId="{A5F77244-E592-4164-AE55-A9A1EE1AA15B}"/>
    <pc:docChg chg="undo custSel modSld">
      <pc:chgData name="Bart Cockx" userId="b6738c58-16b6-4098-a865-f2dd68384526" providerId="ADAL" clId="{A5F77244-E592-4164-AE55-A9A1EE1AA15B}" dt="2025-12-07T16:09:44.342" v="619"/>
      <pc:docMkLst>
        <pc:docMk/>
      </pc:docMkLst>
      <pc:sldChg chg="modSp mod">
        <pc:chgData name="Bart Cockx" userId="b6738c58-16b6-4098-a865-f2dd68384526" providerId="ADAL" clId="{A5F77244-E592-4164-AE55-A9A1EE1AA15B}" dt="2025-12-06T13:30:37.819" v="616" actId="14100"/>
        <pc:sldMkLst>
          <pc:docMk/>
          <pc:sldMk cId="0" sldId="256"/>
        </pc:sldMkLst>
        <pc:spChg chg="mod">
          <ac:chgData name="Bart Cockx" userId="b6738c58-16b6-4098-a865-f2dd68384526" providerId="ADAL" clId="{A5F77244-E592-4164-AE55-A9A1EE1AA15B}" dt="2025-12-06T13:24:15.183" v="379" actId="6549"/>
          <ac:spMkLst>
            <pc:docMk/>
            <pc:sldMk cId="0" sldId="256"/>
            <ac:spMk id="15" creationId="{8A6F3589-E3B6-4315-B3C7-23650A849985}"/>
          </ac:spMkLst>
        </pc:spChg>
        <pc:spChg chg="mod">
          <ac:chgData name="Bart Cockx" userId="b6738c58-16b6-4098-a865-f2dd68384526" providerId="ADAL" clId="{A5F77244-E592-4164-AE55-A9A1EE1AA15B}" dt="2025-12-06T13:30:14.535" v="613" actId="948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Bart Cockx" userId="b6738c58-16b6-4098-a865-f2dd68384526" providerId="ADAL" clId="{A5F77244-E592-4164-AE55-A9A1EE1AA15B}" dt="2025-12-06T13:30:37.819" v="616" actId="14100"/>
          <ac:spMkLst>
            <pc:docMk/>
            <pc:sldMk cId="0" sldId="256"/>
            <ac:spMk id="210" creationId="{00000000-0000-0000-0000-000000000000}"/>
          </ac:spMkLst>
        </pc:spChg>
      </pc:sldChg>
      <pc:sldChg chg="modSp mod addAnim delAnim modAnim">
        <pc:chgData name="Bart Cockx" userId="b6738c58-16b6-4098-a865-f2dd68384526" providerId="ADAL" clId="{A5F77244-E592-4164-AE55-A9A1EE1AA15B}" dt="2025-12-07T16:07:14.236" v="617"/>
        <pc:sldMkLst>
          <pc:docMk/>
          <pc:sldMk cId="798963868" sldId="301"/>
        </pc:sldMkLst>
        <pc:spChg chg="mod">
          <ac:chgData name="Bart Cockx" userId="b6738c58-16b6-4098-a865-f2dd68384526" providerId="ADAL" clId="{A5F77244-E592-4164-AE55-A9A1EE1AA15B}" dt="2025-12-05T16:33:37.018" v="154" actId="2711"/>
          <ac:spMkLst>
            <pc:docMk/>
            <pc:sldMk cId="798963868" sldId="301"/>
            <ac:spMk id="246" creationId="{00000000-0000-0000-0000-000000000000}"/>
          </ac:spMkLst>
        </pc:spChg>
        <pc:spChg chg="mod">
          <ac:chgData name="Bart Cockx" userId="b6738c58-16b6-4098-a865-f2dd68384526" providerId="ADAL" clId="{A5F77244-E592-4164-AE55-A9A1EE1AA15B}" dt="2025-12-05T16:48:23.199" v="337"/>
          <ac:spMkLst>
            <pc:docMk/>
            <pc:sldMk cId="798963868" sldId="301"/>
            <ac:spMk id="247" creationId="{00000000-0000-0000-0000-000000000000}"/>
          </ac:spMkLst>
        </pc:spChg>
      </pc:sldChg>
      <pc:sldChg chg="modSp">
        <pc:chgData name="Bart Cockx" userId="b6738c58-16b6-4098-a865-f2dd68384526" providerId="ADAL" clId="{A5F77244-E592-4164-AE55-A9A1EE1AA15B}" dt="2025-12-05T16:27:50.103" v="148" actId="113"/>
        <pc:sldMkLst>
          <pc:docMk/>
          <pc:sldMk cId="2148223461" sldId="304"/>
        </pc:sldMkLst>
        <pc:spChg chg="mod">
          <ac:chgData name="Bart Cockx" userId="b6738c58-16b6-4098-a865-f2dd68384526" providerId="ADAL" clId="{A5F77244-E592-4164-AE55-A9A1EE1AA15B}" dt="2025-12-05T16:27:50.103" v="148" actId="113"/>
          <ac:spMkLst>
            <pc:docMk/>
            <pc:sldMk cId="2148223461" sldId="304"/>
            <ac:spMk id="247" creationId="{5D5B7388-6DBF-6B01-754D-0D4FB0329C70}"/>
          </ac:spMkLst>
        </pc:spChg>
      </pc:sldChg>
      <pc:sldChg chg="modSp">
        <pc:chgData name="Bart Cockx" userId="b6738c58-16b6-4098-a865-f2dd68384526" providerId="ADAL" clId="{A5F77244-E592-4164-AE55-A9A1EE1AA15B}" dt="2025-12-05T16:50:29.831" v="363" actId="20577"/>
        <pc:sldMkLst>
          <pc:docMk/>
          <pc:sldMk cId="4035104585" sldId="305"/>
        </pc:sldMkLst>
        <pc:spChg chg="mod">
          <ac:chgData name="Bart Cockx" userId="b6738c58-16b6-4098-a865-f2dd68384526" providerId="ADAL" clId="{A5F77244-E592-4164-AE55-A9A1EE1AA15B}" dt="2025-12-05T16:50:29.831" v="363" actId="20577"/>
          <ac:spMkLst>
            <pc:docMk/>
            <pc:sldMk cId="4035104585" sldId="305"/>
            <ac:spMk id="247" creationId="{B16089CD-06ED-D6F7-91BC-82917A976D87}"/>
          </ac:spMkLst>
        </pc:spChg>
      </pc:sldChg>
      <pc:sldChg chg="modSp mod addAnim delAnim modAnim">
        <pc:chgData name="Bart Cockx" userId="b6738c58-16b6-4098-a865-f2dd68384526" providerId="ADAL" clId="{A5F77244-E592-4164-AE55-A9A1EE1AA15B}" dt="2025-12-07T16:09:44.342" v="619"/>
        <pc:sldMkLst>
          <pc:docMk/>
          <pc:sldMk cId="2667985493" sldId="306"/>
        </pc:sldMkLst>
        <pc:spChg chg="mod">
          <ac:chgData name="Bart Cockx" userId="b6738c58-16b6-4098-a865-f2dd68384526" providerId="ADAL" clId="{A5F77244-E592-4164-AE55-A9A1EE1AA15B}" dt="2025-12-05T17:06:33.571" v="377" actId="6549"/>
          <ac:spMkLst>
            <pc:docMk/>
            <pc:sldMk cId="2667985493" sldId="306"/>
            <ac:spMk id="247" creationId="{863CEFEF-ACB5-B436-882B-6A27BB45866A}"/>
          </ac:spMkLst>
        </pc:spChg>
        <pc:cxnChg chg="mod">
          <ac:chgData name="Bart Cockx" userId="b6738c58-16b6-4098-a865-f2dd68384526" providerId="ADAL" clId="{A5F77244-E592-4164-AE55-A9A1EE1AA15B}" dt="2025-12-05T17:06:39.930" v="378" actId="1076"/>
          <ac:cxnSpMkLst>
            <pc:docMk/>
            <pc:sldMk cId="2667985493" sldId="306"/>
            <ac:cxnSpMk id="3" creationId="{1ECEDD3A-F658-E88A-DD38-F80F2AF444A3}"/>
          </ac:cxnSpMkLst>
        </pc:cxnChg>
      </pc:sldChg>
      <pc:sldChg chg="addSp delSp modSp mod">
        <pc:chgData name="Bart Cockx" userId="b6738c58-16b6-4098-a865-f2dd68384526" providerId="ADAL" clId="{A5F77244-E592-4164-AE55-A9A1EE1AA15B}" dt="2025-12-05T16:33:53.659" v="155" actId="2711"/>
        <pc:sldMkLst>
          <pc:docMk/>
          <pc:sldMk cId="3681530624" sldId="307"/>
        </pc:sldMkLst>
        <pc:spChg chg="mod">
          <ac:chgData name="Bart Cockx" userId="b6738c58-16b6-4098-a865-f2dd68384526" providerId="ADAL" clId="{A5F77244-E592-4164-AE55-A9A1EE1AA15B}" dt="2025-12-05T16:33:53.659" v="155" actId="2711"/>
          <ac:spMkLst>
            <pc:docMk/>
            <pc:sldMk cId="3681530624" sldId="307"/>
            <ac:spMk id="246" creationId="{F19F665D-530D-8714-0D79-9E5740C219C6}"/>
          </ac:spMkLst>
        </pc:spChg>
        <pc:picChg chg="add mod">
          <ac:chgData name="Bart Cockx" userId="b6738c58-16b6-4098-a865-f2dd68384526" providerId="ADAL" clId="{A5F77244-E592-4164-AE55-A9A1EE1AA15B}" dt="2025-12-05T16:33:12.868" v="152" actId="1076"/>
          <ac:picMkLst>
            <pc:docMk/>
            <pc:sldMk cId="3681530624" sldId="307"/>
            <ac:picMk id="2" creationId="{2AA60936-D0D5-B604-A23A-4A5DE7FC15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5cf487a3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b5cf487a3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36F828E-10B0-2114-F78B-3C3BA0A96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1e7c571f2_0_0:notes">
            <a:extLst>
              <a:ext uri="{FF2B5EF4-FFF2-40B4-BE49-F238E27FC236}">
                <a16:creationId xmlns:a16="http://schemas.microsoft.com/office/drawing/2014/main" id="{31D0D236-E69D-BEF7-2407-1E03BE8A1F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1e7c571f2_0_0:notes">
            <a:extLst>
              <a:ext uri="{FF2B5EF4-FFF2-40B4-BE49-F238E27FC236}">
                <a16:creationId xmlns:a16="http://schemas.microsoft.com/office/drawing/2014/main" id="{9FCC10C9-4DA6-EE3A-416A-2EC9FA8748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36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1e7c57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1e7c571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55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B7B5524-EFB9-3F46-A913-EEC93529C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1e7c571f2_0_0:notes">
            <a:extLst>
              <a:ext uri="{FF2B5EF4-FFF2-40B4-BE49-F238E27FC236}">
                <a16:creationId xmlns:a16="http://schemas.microsoft.com/office/drawing/2014/main" id="{E24BC47A-862D-D1AC-D27B-ED6DC5FB6B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1e7c571f2_0_0:notes">
            <a:extLst>
              <a:ext uri="{FF2B5EF4-FFF2-40B4-BE49-F238E27FC236}">
                <a16:creationId xmlns:a16="http://schemas.microsoft.com/office/drawing/2014/main" id="{D0B77538-AB5F-6FB7-0A4B-AE49DB8C1C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847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B7A6453-1D0B-09F5-FD54-2DF13449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1e7c571f2_0_0:notes">
            <a:extLst>
              <a:ext uri="{FF2B5EF4-FFF2-40B4-BE49-F238E27FC236}">
                <a16:creationId xmlns:a16="http://schemas.microsoft.com/office/drawing/2014/main" id="{8E97111D-6C13-763A-D103-9E500F1C10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1e7c571f2_0_0:notes">
            <a:extLst>
              <a:ext uri="{FF2B5EF4-FFF2-40B4-BE49-F238E27FC236}">
                <a16:creationId xmlns:a16="http://schemas.microsoft.com/office/drawing/2014/main" id="{8B994367-7ACD-D0D1-8ED6-ADB1A9DDE2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4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C5D6B04-BAD0-BFCA-1552-31D080602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1e7c571f2_0_0:notes">
            <a:extLst>
              <a:ext uri="{FF2B5EF4-FFF2-40B4-BE49-F238E27FC236}">
                <a16:creationId xmlns:a16="http://schemas.microsoft.com/office/drawing/2014/main" id="{7F19B1A4-C491-6A6F-BEE4-1A5A5DDC28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1e7c571f2_0_0:notes">
            <a:extLst>
              <a:ext uri="{FF2B5EF4-FFF2-40B4-BE49-F238E27FC236}">
                <a16:creationId xmlns:a16="http://schemas.microsoft.com/office/drawing/2014/main" id="{393BF5FD-6177-ECC5-CD02-74F329EA1B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15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662875"/>
            <a:ext cx="4367700" cy="23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03300" y="3192050"/>
            <a:ext cx="21795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l="49290" b="50406"/>
          <a:stretch/>
        </p:blipFill>
        <p:spPr>
          <a:xfrm>
            <a:off x="0" y="3884475"/>
            <a:ext cx="1287399" cy="12590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7AFBCB-14A5-419C-ABA4-03F2C4AC0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t="1329" r="45385" b="30149"/>
          <a:stretch/>
        </p:blipFill>
        <p:spPr>
          <a:xfrm>
            <a:off x="5042300" y="0"/>
            <a:ext cx="41016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15100" y="3060200"/>
            <a:ext cx="3684300" cy="15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5942325" y="3003950"/>
            <a:ext cx="2486700" cy="177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95792-9477-4180-897C-7F947BE1B0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7"/>
          <p:cNvGrpSpPr/>
          <p:nvPr/>
        </p:nvGrpSpPr>
        <p:grpSpPr>
          <a:xfrm>
            <a:off x="-1034975" y="-205550"/>
            <a:ext cx="10530776" cy="6692800"/>
            <a:chOff x="-1034975" y="-205550"/>
            <a:chExt cx="10530776" cy="6692800"/>
          </a:xfrm>
        </p:grpSpPr>
        <p:pic>
          <p:nvPicPr>
            <p:cNvPr id="41" name="Google Shape;41;p7"/>
            <p:cNvPicPr preferRelativeResize="0"/>
            <p:nvPr/>
          </p:nvPicPr>
          <p:blipFill rotWithShape="1">
            <a:blip r:embed="rId3">
              <a:alphaModFix/>
            </a:blip>
            <a:srcRect l="980" r="990"/>
            <a:stretch/>
          </p:blipFill>
          <p:spPr>
            <a:xfrm>
              <a:off x="-1034975" y="4318100"/>
              <a:ext cx="2126449" cy="216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7"/>
            <p:cNvPicPr preferRelativeResize="0"/>
            <p:nvPr/>
          </p:nvPicPr>
          <p:blipFill rotWithShape="1">
            <a:blip r:embed="rId4">
              <a:alphaModFix/>
            </a:blip>
            <a:srcRect r="59441"/>
            <a:stretch/>
          </p:blipFill>
          <p:spPr>
            <a:xfrm>
              <a:off x="7242975" y="-205550"/>
              <a:ext cx="2252826" cy="5554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0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720000" y="1840400"/>
            <a:ext cx="3298800" cy="17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4733262" y="2560500"/>
            <a:ext cx="2728800" cy="25830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nl-BE"/>
          </a:p>
        </p:txBody>
      </p:sp>
      <p:sp>
        <p:nvSpPr>
          <p:cNvPr id="46" name="Google Shape;46;p7"/>
          <p:cNvSpPr>
            <a:spLocks noGrp="1"/>
          </p:cNvSpPr>
          <p:nvPr>
            <p:ph type="pic" idx="3"/>
          </p:nvPr>
        </p:nvSpPr>
        <p:spPr>
          <a:xfrm>
            <a:off x="4733262" y="-22500"/>
            <a:ext cx="2728800" cy="25830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nl-B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F1AED-77B3-42C5-BE42-5D6B65A239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50" name="Google Shape;50;p8"/>
          <p:cNvGrpSpPr/>
          <p:nvPr/>
        </p:nvGrpSpPr>
        <p:grpSpPr>
          <a:xfrm>
            <a:off x="-25852" y="0"/>
            <a:ext cx="2564777" cy="5210526"/>
            <a:chOff x="-25852" y="0"/>
            <a:chExt cx="2564777" cy="5210526"/>
          </a:xfrm>
        </p:grpSpPr>
        <p:pic>
          <p:nvPicPr>
            <p:cNvPr id="51" name="Google Shape;51;p8"/>
            <p:cNvPicPr preferRelativeResize="0"/>
            <p:nvPr/>
          </p:nvPicPr>
          <p:blipFill rotWithShape="1">
            <a:blip r:embed="rId3">
              <a:alphaModFix/>
            </a:blip>
            <a:srcRect r="49879" b="49423"/>
            <a:stretch/>
          </p:blipFill>
          <p:spPr>
            <a:xfrm flipH="1">
              <a:off x="-25852" y="2623675"/>
              <a:ext cx="2564777" cy="258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8"/>
            <p:cNvPicPr preferRelativeResize="0"/>
            <p:nvPr/>
          </p:nvPicPr>
          <p:blipFill rotWithShape="1">
            <a:blip r:embed="rId4">
              <a:alphaModFix/>
            </a:blip>
            <a:srcRect l="49290"/>
            <a:stretch/>
          </p:blipFill>
          <p:spPr>
            <a:xfrm flipH="1">
              <a:off x="-25849" y="0"/>
              <a:ext cx="1465089" cy="28889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16EF32-E1B3-4147-B3FF-96FC1F85A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9"/>
          <p:cNvGrpSpPr/>
          <p:nvPr/>
        </p:nvGrpSpPr>
        <p:grpSpPr>
          <a:xfrm>
            <a:off x="7537075" y="3936375"/>
            <a:ext cx="3018824" cy="2169150"/>
            <a:chOff x="7537075" y="3936375"/>
            <a:chExt cx="3018824" cy="2169150"/>
          </a:xfrm>
        </p:grpSpPr>
        <p:pic>
          <p:nvPicPr>
            <p:cNvPr id="58" name="Google Shape;58;p9"/>
            <p:cNvPicPr preferRelativeResize="0"/>
            <p:nvPr/>
          </p:nvPicPr>
          <p:blipFill rotWithShape="1">
            <a:blip r:embed="rId3">
              <a:alphaModFix/>
            </a:blip>
            <a:srcRect l="980" r="990"/>
            <a:stretch/>
          </p:blipFill>
          <p:spPr>
            <a:xfrm>
              <a:off x="8429450" y="3936375"/>
              <a:ext cx="2126449" cy="216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9"/>
            <p:cNvPicPr preferRelativeResize="0"/>
            <p:nvPr/>
          </p:nvPicPr>
          <p:blipFill rotWithShape="1">
            <a:blip r:embed="rId4">
              <a:alphaModFix/>
            </a:blip>
            <a:srcRect l="-4606" r="49967"/>
            <a:stretch/>
          </p:blipFill>
          <p:spPr>
            <a:xfrm>
              <a:off x="7537075" y="3945900"/>
              <a:ext cx="892385" cy="163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64B1A8-2F3A-4B49-BA7D-A310C659EF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BCB196-F817-402F-9A80-DBAFA9CB3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5"/>
          <p:cNvGrpSpPr/>
          <p:nvPr/>
        </p:nvGrpSpPr>
        <p:grpSpPr>
          <a:xfrm>
            <a:off x="-3450" y="-185750"/>
            <a:ext cx="9151849" cy="5332698"/>
            <a:chOff x="-3450" y="-185750"/>
            <a:chExt cx="9151849" cy="5332698"/>
          </a:xfrm>
        </p:grpSpPr>
        <p:pic>
          <p:nvPicPr>
            <p:cNvPr id="190" name="Google Shape;190;p25"/>
            <p:cNvPicPr preferRelativeResize="0"/>
            <p:nvPr/>
          </p:nvPicPr>
          <p:blipFill rotWithShape="1">
            <a:blip r:embed="rId3">
              <a:alphaModFix/>
            </a:blip>
            <a:srcRect l="-3633" r="49879" b="49989"/>
            <a:stretch/>
          </p:blipFill>
          <p:spPr>
            <a:xfrm flipH="1">
              <a:off x="-3450" y="4608500"/>
              <a:ext cx="579067" cy="538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5"/>
            <p:cNvPicPr preferRelativeResize="0"/>
            <p:nvPr/>
          </p:nvPicPr>
          <p:blipFill rotWithShape="1">
            <a:blip r:embed="rId4">
              <a:alphaModFix/>
            </a:blip>
            <a:srcRect r="34967" b="42035"/>
            <a:stretch/>
          </p:blipFill>
          <p:spPr>
            <a:xfrm>
              <a:off x="7995488" y="4105900"/>
              <a:ext cx="1148510" cy="1023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25"/>
            <p:cNvPicPr preferRelativeResize="0"/>
            <p:nvPr/>
          </p:nvPicPr>
          <p:blipFill rotWithShape="1">
            <a:blip r:embed="rId5">
              <a:alphaModFix/>
            </a:blip>
            <a:srcRect l="69570"/>
            <a:stretch/>
          </p:blipFill>
          <p:spPr>
            <a:xfrm flipH="1">
              <a:off x="7775451" y="-185750"/>
              <a:ext cx="1372948" cy="4511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C5B60C-3DD6-408C-8B61-8FD97FD3D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26"/>
          <p:cNvGrpSpPr/>
          <p:nvPr/>
        </p:nvGrpSpPr>
        <p:grpSpPr>
          <a:xfrm>
            <a:off x="-25852" y="0"/>
            <a:ext cx="2564777" cy="5210526"/>
            <a:chOff x="-25852" y="0"/>
            <a:chExt cx="2564777" cy="5210526"/>
          </a:xfrm>
        </p:grpSpPr>
        <p:pic>
          <p:nvPicPr>
            <p:cNvPr id="196" name="Google Shape;196;p26"/>
            <p:cNvPicPr preferRelativeResize="0"/>
            <p:nvPr/>
          </p:nvPicPr>
          <p:blipFill rotWithShape="1">
            <a:blip r:embed="rId3">
              <a:alphaModFix/>
            </a:blip>
            <a:srcRect r="49879" b="49423"/>
            <a:stretch/>
          </p:blipFill>
          <p:spPr>
            <a:xfrm flipH="1">
              <a:off x="-25852" y="2623675"/>
              <a:ext cx="2564777" cy="258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6"/>
            <p:cNvPicPr preferRelativeResize="0"/>
            <p:nvPr/>
          </p:nvPicPr>
          <p:blipFill rotWithShape="1">
            <a:blip r:embed="rId4">
              <a:alphaModFix/>
            </a:blip>
            <a:srcRect l="49290"/>
            <a:stretch/>
          </p:blipFill>
          <p:spPr>
            <a:xfrm flipH="1">
              <a:off x="-25849" y="0"/>
              <a:ext cx="1465089" cy="28889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769FB1-7C49-4B97-B01F-B512C7B10F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F12FB-9F16-44A1-9CD5-8EFB127AA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946C3647-6A33-4FA0-BBA0-3D9D4844E36A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71" r:id="rId7"/>
    <p:sldLayoutId id="214748367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0"/>
          <p:cNvPicPr preferRelativeResize="0"/>
          <p:nvPr/>
        </p:nvPicPr>
        <p:blipFill rotWithShape="1">
          <a:blip r:embed="rId3">
            <a:alphaModFix/>
          </a:blip>
          <a:srcRect r="45385"/>
          <a:stretch/>
        </p:blipFill>
        <p:spPr>
          <a:xfrm>
            <a:off x="6333541" y="0"/>
            <a:ext cx="281046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>
            <a:spLocks noGrp="1"/>
          </p:cNvSpPr>
          <p:nvPr>
            <p:ph type="ctrTitle"/>
          </p:nvPr>
        </p:nvSpPr>
        <p:spPr>
          <a:xfrm>
            <a:off x="772857" y="390741"/>
            <a:ext cx="5651811" cy="22414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en-GB" sz="3200" dirty="0">
                <a:latin typeface="Sora" panose="020B0604020202020204" charset="0"/>
                <a:cs typeface="Sora" panose="020B0604020202020204" charset="0"/>
              </a:rPr>
              <a:t>The Belgian Short-Time Work Scheme: </a:t>
            </a:r>
            <a:br>
              <a:rPr lang="en-GB" sz="4000" dirty="0">
                <a:latin typeface="Sora" panose="020B0604020202020204" charset="0"/>
                <a:cs typeface="Sora" panose="020B0604020202020204" charset="0"/>
              </a:rPr>
            </a:br>
            <a:r>
              <a:rPr lang="en-GB" sz="1800" dirty="0">
                <a:latin typeface="Sora" panose="020B0604020202020204" charset="0"/>
                <a:cs typeface="Sora" panose="020B0604020202020204" charset="0"/>
              </a:rPr>
              <a:t>Economic and Psychological Impacts. Pathways to a More Effective and Human Policy </a:t>
            </a:r>
            <a:br>
              <a:rPr lang="en-GB" sz="2400" dirty="0">
                <a:latin typeface="Sora" panose="020B0604020202020204" charset="0"/>
                <a:cs typeface="Sora" panose="020B0604020202020204" charset="0"/>
              </a:rPr>
            </a:br>
            <a:r>
              <a:rPr lang="en-GB" sz="1050" dirty="0">
                <a:latin typeface="Sora" panose="020B0604020202020204" charset="0"/>
                <a:cs typeface="Sora" panose="020B0604020202020204" charset="0"/>
              </a:rPr>
              <a:t> </a:t>
            </a:r>
            <a:br>
              <a:rPr lang="en-GB" sz="2800" dirty="0">
                <a:latin typeface="Sora" panose="020B0604020202020204" charset="0"/>
                <a:cs typeface="Sora" panose="020B0604020202020204" charset="0"/>
              </a:rPr>
            </a:b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Sora" panose="020B0604020202020204" charset="0"/>
                <a:cs typeface="Sora" panose="020B0604020202020204" charset="0"/>
              </a:rPr>
              <a:t>Policy Recommendations</a:t>
            </a:r>
            <a:endParaRPr sz="4000" b="1" dirty="0">
              <a:solidFill>
                <a:schemeClr val="accent5">
                  <a:lumMod val="50000"/>
                </a:schemeClr>
              </a:solidFill>
              <a:latin typeface="Sora" panose="020B0604020202020204" charset="0"/>
              <a:ea typeface="Sora"/>
              <a:cs typeface="Sora" panose="020B0604020202020204" charset="0"/>
              <a:sym typeface="Sora"/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subTitle" idx="1"/>
          </p:nvPr>
        </p:nvSpPr>
        <p:spPr>
          <a:xfrm>
            <a:off x="772856" y="3042343"/>
            <a:ext cx="2416743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D</a:t>
            </a:r>
            <a:r>
              <a:rPr lang="en-GB" sz="1800" b="1" dirty="0" err="1"/>
              <a:t>ecember</a:t>
            </a:r>
            <a:r>
              <a:rPr lang="en-GB" sz="1800" b="1" dirty="0"/>
              <a:t> 8, 2025</a:t>
            </a:r>
            <a:endParaRPr sz="1800" b="1" dirty="0"/>
          </a:p>
        </p:txBody>
      </p:sp>
      <p:pic>
        <p:nvPicPr>
          <p:cNvPr id="7" name="Picture 8" descr="File:KU Leuven logo.svg - Wikipedia">
            <a:extLst>
              <a:ext uri="{FF2B5EF4-FFF2-40B4-BE49-F238E27FC236}">
                <a16:creationId xmlns:a16="http://schemas.microsoft.com/office/drawing/2014/main" id="{3ACD65E6-B83D-4332-9B52-A8E34F2F2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34" y="3184064"/>
            <a:ext cx="1152806" cy="4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elgian Polar Platform - Research and ...">
            <a:extLst>
              <a:ext uri="{FF2B5EF4-FFF2-40B4-BE49-F238E27FC236}">
                <a16:creationId xmlns:a16="http://schemas.microsoft.com/office/drawing/2014/main" id="{C5EC2E87-D242-49AD-823F-718E5F48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52" y="3783634"/>
            <a:ext cx="944175" cy="79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08A18-4BAB-420C-9F53-9E0B5BDA0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445" y="2231810"/>
            <a:ext cx="1227218" cy="981981"/>
          </a:xfrm>
          <a:prstGeom prst="rect">
            <a:avLst/>
          </a:prstGeom>
        </p:spPr>
      </p:pic>
      <p:pic>
        <p:nvPicPr>
          <p:cNvPr id="1026" name="Picture 2" descr="https://www.uclouvain.be/fr/system/files/uclouvain_assetmanager/groups/cms-editors-arec/charte-graphique-uclouvain/UCLouvain_Logo_Pos_RVB.png">
            <a:extLst>
              <a:ext uri="{FF2B5EF4-FFF2-40B4-BE49-F238E27FC236}">
                <a16:creationId xmlns:a16="http://schemas.microsoft.com/office/drawing/2014/main" id="{727522A5-5F25-4A02-AB50-D046160F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47" y="1076488"/>
            <a:ext cx="1736180" cy="40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hent University Economic Insights">
            <a:extLst>
              <a:ext uri="{FF2B5EF4-FFF2-40B4-BE49-F238E27FC236}">
                <a16:creationId xmlns:a16="http://schemas.microsoft.com/office/drawing/2014/main" id="{EAFF7DF1-FD49-4DB5-BDA2-B00B1F004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42" y="2294242"/>
            <a:ext cx="1227217" cy="33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chives | Regards économiques">
            <a:extLst>
              <a:ext uri="{FF2B5EF4-FFF2-40B4-BE49-F238E27FC236}">
                <a16:creationId xmlns:a16="http://schemas.microsoft.com/office/drawing/2014/main" id="{DF2A9E3F-DCBC-4F6D-BE8D-F976FEE04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59" y="216945"/>
            <a:ext cx="1428841" cy="7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6F3589-E3B6-4315-B3C7-23650A849985}"/>
              </a:ext>
            </a:extLst>
          </p:cNvPr>
          <p:cNvSpPr/>
          <p:nvPr/>
        </p:nvSpPr>
        <p:spPr>
          <a:xfrm>
            <a:off x="772857" y="4404245"/>
            <a:ext cx="67849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fr-BE" sz="1500" i="1" dirty="0">
                <a:solidFill>
                  <a:schemeClr val="dk1"/>
                </a:solidFill>
                <a:latin typeface="DM Sans"/>
                <a:sym typeface="DM Sans"/>
              </a:rPr>
              <a:t>Natalia </a:t>
            </a:r>
            <a:r>
              <a:rPr lang="fr-BE" sz="1500" b="1" i="1" dirty="0">
                <a:solidFill>
                  <a:schemeClr val="dk1"/>
                </a:solidFill>
                <a:latin typeface="DM Sans"/>
                <a:sym typeface="DM Sans"/>
              </a:rPr>
              <a:t>Bermúdez</a:t>
            </a:r>
            <a:r>
              <a:rPr lang="fr-BE" sz="1500" i="1" dirty="0">
                <a:solidFill>
                  <a:schemeClr val="dk1"/>
                </a:solidFill>
                <a:latin typeface="DM Sans"/>
                <a:sym typeface="DM Sans"/>
              </a:rPr>
              <a:t>, Bart </a:t>
            </a:r>
            <a:r>
              <a:rPr lang="fr-BE" sz="1500" b="1" i="1" dirty="0">
                <a:solidFill>
                  <a:schemeClr val="dk1"/>
                </a:solidFill>
                <a:latin typeface="DM Sans"/>
                <a:sym typeface="DM Sans"/>
              </a:rPr>
              <a:t>Cockx</a:t>
            </a:r>
            <a:r>
              <a:rPr lang="fr-BE" sz="1500" i="1" dirty="0">
                <a:solidFill>
                  <a:schemeClr val="dk1"/>
                </a:solidFill>
                <a:latin typeface="DM Sans"/>
                <a:sym typeface="DM Sans"/>
              </a:rPr>
              <a:t>, Nele </a:t>
            </a:r>
            <a:r>
              <a:rPr lang="fr-BE" sz="1500" b="1" i="1" dirty="0">
                <a:solidFill>
                  <a:schemeClr val="dk1"/>
                </a:solidFill>
                <a:latin typeface="DM Sans"/>
                <a:sym typeface="DM Sans"/>
              </a:rPr>
              <a:t>De Cuyper</a:t>
            </a:r>
            <a:r>
              <a:rPr lang="fr-BE" sz="1500" i="1" dirty="0">
                <a:solidFill>
                  <a:schemeClr val="dk1"/>
                </a:solidFill>
                <a:latin typeface="DM Sans"/>
                <a:sym typeface="DM Sans"/>
              </a:rPr>
              <a:t>, Muriel </a:t>
            </a:r>
            <a:r>
              <a:rPr lang="fr-BE" sz="1500" b="1" i="1" dirty="0">
                <a:solidFill>
                  <a:schemeClr val="dk1"/>
                </a:solidFill>
                <a:latin typeface="DM Sans"/>
                <a:sym typeface="DM Sans"/>
              </a:rPr>
              <a:t>Dejemeppe, </a:t>
            </a:r>
            <a:r>
              <a:rPr lang="fr-BE" sz="1500" i="1" dirty="0">
                <a:solidFill>
                  <a:schemeClr val="dk1"/>
                </a:solidFill>
                <a:latin typeface="DM Sans"/>
                <a:sym typeface="DM Sans"/>
              </a:rPr>
              <a:t>Hans</a:t>
            </a:r>
            <a:r>
              <a:rPr lang="fr-BE" sz="1500" b="1" i="1" dirty="0">
                <a:solidFill>
                  <a:schemeClr val="dk1"/>
                </a:solidFill>
                <a:latin typeface="DM Sans"/>
                <a:sym typeface="DM Sans"/>
              </a:rPr>
              <a:t> De Witte,</a:t>
            </a:r>
            <a:r>
              <a:rPr lang="fr-BE" sz="1500" i="1" dirty="0">
                <a:solidFill>
                  <a:schemeClr val="dk1"/>
                </a:solidFill>
                <a:latin typeface="DM Sans"/>
                <a:sym typeface="DM Sans"/>
              </a:rPr>
              <a:t> Charlotte </a:t>
            </a:r>
            <a:r>
              <a:rPr lang="fr-BE" sz="1500" b="1" i="1" dirty="0">
                <a:solidFill>
                  <a:schemeClr val="dk1"/>
                </a:solidFill>
                <a:latin typeface="DM Sans"/>
                <a:sym typeface="DM Sans"/>
              </a:rPr>
              <a:t>Rodriguez</a:t>
            </a:r>
            <a:r>
              <a:rPr lang="fr-BE" sz="1500" i="1" dirty="0">
                <a:solidFill>
                  <a:schemeClr val="dk1"/>
                </a:solidFill>
                <a:latin typeface="DM Sans"/>
                <a:sym typeface="DM Sans"/>
              </a:rPr>
              <a:t>, Florence </a:t>
            </a:r>
            <a:r>
              <a:rPr lang="fr-BE" sz="1500" b="1" i="1" dirty="0">
                <a:solidFill>
                  <a:schemeClr val="dk1"/>
                </a:solidFill>
                <a:latin typeface="DM Sans"/>
                <a:sym typeface="DM Sans"/>
              </a:rPr>
              <a:t>Stinglhamber</a:t>
            </a:r>
            <a:r>
              <a:rPr lang="fr-BE" sz="1500" i="1" dirty="0">
                <a:solidFill>
                  <a:schemeClr val="dk1"/>
                </a:solidFill>
                <a:latin typeface="DM Sans"/>
                <a:sym typeface="DM Sans"/>
              </a:rPr>
              <a:t>, and Giulia </a:t>
            </a:r>
            <a:r>
              <a:rPr lang="fr-BE" sz="1500" b="1" i="1" dirty="0">
                <a:solidFill>
                  <a:schemeClr val="dk1"/>
                </a:solidFill>
                <a:latin typeface="DM Sans"/>
                <a:sym typeface="DM Sans"/>
              </a:rPr>
              <a:t>Tarullo</a:t>
            </a:r>
            <a:endParaRPr lang="en-GB" sz="1500" b="1" i="1" dirty="0">
              <a:solidFill>
                <a:schemeClr val="dk1"/>
              </a:solidFill>
              <a:latin typeface="DM Sans"/>
              <a:sym typeface="DM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FA4D7-D99F-430B-8758-CE693B133A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7927" y="1592068"/>
            <a:ext cx="1292800" cy="4614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AEBF686-5BC2-7F8C-324C-C336DCE94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>
            <a:extLst>
              <a:ext uri="{FF2B5EF4-FFF2-40B4-BE49-F238E27FC236}">
                <a16:creationId xmlns:a16="http://schemas.microsoft.com/office/drawing/2014/main" id="{F19F665D-530D-8714-0D79-9E5740C219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6332" y="428399"/>
            <a:ext cx="7116067" cy="457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600" dirty="0">
                <a:latin typeface="Sora ExtraBold" panose="020B0604020202020204" charset="0"/>
                <a:cs typeface="Sora ExtraBold" panose="020B0604020202020204" charset="0"/>
              </a:rPr>
              <a:t>Key Issue: High Uptake of Short-Time Work (STW) in Belgium</a:t>
            </a:r>
            <a:endParaRPr sz="1600" dirty="0">
              <a:latin typeface="Sora ExtraBold" panose="020B0604020202020204" charset="0"/>
              <a:cs typeface="Sora ExtraBold" panose="020B060402020202020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B49622-68B0-D298-51CE-5EB8051A6A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9E1937-A761-013A-6B19-DD9E4E005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961" r="93164">
                        <a14:foregroundMark x1="35156" y1="24707" x2="35156" y2="24707"/>
                        <a14:foregroundMark x1="35156" y1="30273" x2="35156" y2="30273"/>
                        <a14:foregroundMark x1="52051" y1="40137" x2="52051" y2="40137"/>
                        <a14:foregroundMark x1="50586" y1="50586" x2="50781" y2="48730"/>
                        <a14:foregroundMark x1="50488" y1="38281" x2="49414" y2="39746"/>
                        <a14:foregroundMark x1="80859" y1="50098" x2="72559" y2="55273"/>
                        <a14:foregroundMark x1="72559" y1="55273" x2="81055" y2="61719"/>
                        <a14:foregroundMark x1="81055" y1="61719" x2="90234" y2="63379"/>
                        <a14:foregroundMark x1="90234" y1="63379" x2="89355" y2="54004"/>
                        <a14:foregroundMark x1="89355" y1="54004" x2="81348" y2="50293"/>
                        <a14:foregroundMark x1="91699" y1="48730" x2="93164" y2="58691"/>
                        <a14:foregroundMark x1="93164" y1="58691" x2="92188" y2="62598"/>
                        <a14:foregroundMark x1="35254" y1="24121" x2="28906" y2="16602"/>
                        <a14:foregroundMark x1="28906" y1="16602" x2="20996" y2="21875"/>
                        <a14:foregroundMark x1="20996" y1="21875" x2="24316" y2="23926"/>
                        <a14:foregroundMark x1="36914" y1="58887" x2="39063" y2="62305"/>
                        <a14:foregroundMark x1="28320" y1="53809" x2="18262" y2="54980"/>
                        <a14:foregroundMark x1="18262" y1="54980" x2="10059" y2="59961"/>
                        <a14:foregroundMark x1="10059" y1="59961" x2="19824" y2="63672"/>
                        <a14:foregroundMark x1="19824" y1="63672" x2="29395" y2="63770"/>
                        <a14:foregroundMark x1="29395" y1="63770" x2="30078" y2="55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3897" y="1699847"/>
            <a:ext cx="2066192" cy="206619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AA60936-D0D5-B604-A23A-4A5DE7FC1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47" y="1364809"/>
            <a:ext cx="7312853" cy="290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3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720000" y="428399"/>
            <a:ext cx="7164000" cy="457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800" dirty="0"/>
              <a:t>Design Features Aligned with Short-Time Work Objectives</a:t>
            </a:r>
            <a:endParaRPr sz="1800" dirty="0"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720000" y="885601"/>
            <a:ext cx="6404007" cy="39108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1700" dirty="0">
                <a:solidFill>
                  <a:schemeClr val="dk1"/>
                </a:solidFill>
                <a:latin typeface="DMS Sans"/>
              </a:rPr>
              <a:t>STW aims to support firms and workers during  </a:t>
            </a:r>
            <a:r>
              <a:rPr lang="en-US" sz="1700" b="1" dirty="0">
                <a:solidFill>
                  <a:schemeClr val="dk1"/>
                </a:solidFill>
                <a:latin typeface="DMS Sans"/>
              </a:rPr>
              <a:t>unexpected</a:t>
            </a:r>
            <a:r>
              <a:rPr lang="en-US" sz="1700" dirty="0">
                <a:solidFill>
                  <a:schemeClr val="dk1"/>
                </a:solidFill>
                <a:latin typeface="DMS Sans"/>
              </a:rPr>
              <a:t> &amp; </a:t>
            </a:r>
            <a:r>
              <a:rPr lang="en-US" sz="1700" b="1" dirty="0">
                <a:solidFill>
                  <a:schemeClr val="dk1"/>
                </a:solidFill>
                <a:latin typeface="DMS Sans"/>
              </a:rPr>
              <a:t>temporary</a:t>
            </a:r>
            <a:r>
              <a:rPr lang="en-US" sz="1700" dirty="0">
                <a:solidFill>
                  <a:schemeClr val="dk1"/>
                </a:solidFill>
                <a:latin typeface="DMS Sans"/>
              </a:rPr>
              <a:t> economic shocks   </a:t>
            </a:r>
          </a:p>
          <a:p>
            <a:pPr marL="628650" lvl="1" indent="-171450" algn="just">
              <a:lnSpc>
                <a:spcPct val="110000"/>
              </a:lnSpc>
            </a:pPr>
            <a:r>
              <a:rPr lang="en-GB" sz="1700" b="1" dirty="0">
                <a:solidFill>
                  <a:srgbClr val="002060"/>
                </a:solidFill>
                <a:latin typeface="DMS Sans"/>
              </a:rPr>
              <a:t>Flexible</a:t>
            </a:r>
            <a:r>
              <a:rPr lang="en-GB" sz="1700" dirty="0">
                <a:solidFill>
                  <a:srgbClr val="002060"/>
                </a:solidFill>
                <a:latin typeface="DMS Sans"/>
              </a:rPr>
              <a:t>: </a:t>
            </a:r>
          </a:p>
          <a:p>
            <a:pPr marL="627063" lvl="1" indent="0" algn="just">
              <a:lnSpc>
                <a:spcPct val="110000"/>
              </a:lnSpc>
              <a:buNone/>
            </a:pPr>
            <a:r>
              <a:rPr lang="en-GB" sz="1700" i="1" dirty="0">
                <a:solidFill>
                  <a:srgbClr val="002060"/>
                </a:solidFill>
                <a:latin typeface="DMS Sans"/>
              </a:rPr>
              <a:t>Simple and rapid access is essential </a:t>
            </a:r>
          </a:p>
          <a:p>
            <a:pPr marL="628650" lvl="1" indent="-171450"/>
            <a:r>
              <a:rPr lang="en-GB" sz="1700" b="1" dirty="0">
                <a:solidFill>
                  <a:schemeClr val="dk1"/>
                </a:solidFill>
                <a:latin typeface="DMS Sans"/>
              </a:rPr>
              <a:t>Targeted:</a:t>
            </a:r>
            <a:r>
              <a:rPr lang="en-GB" sz="1700" dirty="0">
                <a:solidFill>
                  <a:schemeClr val="dk1"/>
                </a:solidFill>
                <a:latin typeface="DMS Sans"/>
              </a:rPr>
              <a:t> </a:t>
            </a:r>
          </a:p>
          <a:p>
            <a:pPr marL="627063" lvl="1" indent="0">
              <a:buNone/>
            </a:pPr>
            <a:r>
              <a:rPr lang="en-GB" sz="1700" i="1" dirty="0">
                <a:solidFill>
                  <a:schemeClr val="dk1"/>
                </a:solidFill>
                <a:latin typeface="DMS Sans"/>
              </a:rPr>
              <a:t>Restrict to firms that truly need it </a:t>
            </a:r>
          </a:p>
          <a:p>
            <a:pPr marL="1085850" lvl="2" indent="-171450"/>
            <a:r>
              <a:rPr lang="en-GB" sz="1700" b="1" dirty="0">
                <a:solidFill>
                  <a:schemeClr val="dk1"/>
                </a:solidFill>
                <a:latin typeface="DMS Sans"/>
              </a:rPr>
              <a:t>Economic</a:t>
            </a:r>
            <a:r>
              <a:rPr lang="en-GB" sz="1700" dirty="0">
                <a:solidFill>
                  <a:schemeClr val="dk1"/>
                </a:solidFill>
                <a:latin typeface="DMS Sans"/>
              </a:rPr>
              <a:t>: Prevent deadweight costs</a:t>
            </a:r>
          </a:p>
          <a:p>
            <a:pPr marL="1085850" lvl="2" indent="-171450"/>
            <a:r>
              <a:rPr lang="en-GB" sz="1700" b="1" dirty="0">
                <a:solidFill>
                  <a:schemeClr val="dk1"/>
                </a:solidFill>
                <a:latin typeface="DMS Sans"/>
              </a:rPr>
              <a:t>Psychological</a:t>
            </a:r>
            <a:r>
              <a:rPr lang="en-GB" sz="1700" dirty="0">
                <a:solidFill>
                  <a:schemeClr val="dk1"/>
                </a:solidFill>
                <a:latin typeface="DMS Sans"/>
              </a:rPr>
              <a:t>: Reduce stress linked to STW use</a:t>
            </a:r>
            <a:endParaRPr lang="en-GB" sz="1700" b="1" dirty="0">
              <a:solidFill>
                <a:srgbClr val="002060"/>
              </a:solidFill>
              <a:latin typeface="DMS Sans"/>
            </a:endParaRPr>
          </a:p>
          <a:p>
            <a:pPr marL="628650" lvl="1" indent="-171450" algn="just">
              <a:lnSpc>
                <a:spcPct val="110000"/>
              </a:lnSpc>
            </a:pPr>
            <a:r>
              <a:rPr lang="en-GB" sz="1700" b="1" dirty="0">
                <a:solidFill>
                  <a:srgbClr val="002060"/>
                </a:solidFill>
                <a:latin typeface="DMS Sans"/>
              </a:rPr>
              <a:t>Temporary: </a:t>
            </a:r>
          </a:p>
          <a:p>
            <a:pPr marL="457200" lvl="1" indent="169863" algn="just">
              <a:lnSpc>
                <a:spcPct val="110000"/>
              </a:lnSpc>
              <a:buNone/>
            </a:pPr>
            <a:r>
              <a:rPr lang="en-GB" sz="1700" i="1" noProof="0" dirty="0">
                <a:solidFill>
                  <a:srgbClr val="002060"/>
                </a:solidFill>
                <a:latin typeface="DMS Sans"/>
              </a:rPr>
              <a:t>Avoid prolonged use — it is costly </a:t>
            </a:r>
          </a:p>
          <a:p>
            <a:pPr marL="1085850" lvl="2" indent="-171450" algn="just">
              <a:lnSpc>
                <a:spcPct val="110000"/>
              </a:lnSpc>
            </a:pPr>
            <a:r>
              <a:rPr lang="en-GB" sz="1700" b="1" dirty="0">
                <a:solidFill>
                  <a:srgbClr val="002060"/>
                </a:solidFill>
                <a:latin typeface="DMS Sans"/>
              </a:rPr>
              <a:t>Economic</a:t>
            </a:r>
            <a:r>
              <a:rPr lang="en-GB" sz="1700" dirty="0">
                <a:solidFill>
                  <a:srgbClr val="002060"/>
                </a:solidFill>
                <a:latin typeface="DMS Sans"/>
              </a:rPr>
              <a:t>: Slows efficient job reallocation</a:t>
            </a:r>
          </a:p>
          <a:p>
            <a:pPr marL="1073150" lvl="2" indent="-158750">
              <a:lnSpc>
                <a:spcPct val="110000"/>
              </a:lnSpc>
            </a:pPr>
            <a:r>
              <a:rPr lang="en-GB" sz="1700" b="1" dirty="0">
                <a:solidFill>
                  <a:srgbClr val="002060"/>
                </a:solidFill>
                <a:latin typeface="DMS Sans"/>
              </a:rPr>
              <a:t>Psychological</a:t>
            </a:r>
            <a:r>
              <a:rPr lang="en-GB" sz="1700" dirty="0">
                <a:solidFill>
                  <a:srgbClr val="002060"/>
                </a:solidFill>
                <a:latin typeface="DMS Sans"/>
              </a:rPr>
              <a:t>: Increases job insecurity with limited ability to draw on employability =&gt; reduces motivation </a:t>
            </a:r>
          </a:p>
          <a:p>
            <a:pPr marL="628650" lvl="1" indent="-171450"/>
            <a:endParaRPr sz="1700" dirty="0">
              <a:solidFill>
                <a:schemeClr val="dk1"/>
              </a:solidFill>
              <a:latin typeface="DMS San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4CE03B-9921-4ACF-85B1-25C86DB6DA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71F654-5C37-4DC9-9778-FBDCDE60F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961" r="93164">
                        <a14:foregroundMark x1="35156" y1="24707" x2="35156" y2="24707"/>
                        <a14:foregroundMark x1="35156" y1="30273" x2="35156" y2="30273"/>
                        <a14:foregroundMark x1="52051" y1="40137" x2="52051" y2="40137"/>
                        <a14:foregroundMark x1="50586" y1="50586" x2="50781" y2="48730"/>
                        <a14:foregroundMark x1="50488" y1="38281" x2="49414" y2="39746"/>
                        <a14:foregroundMark x1="80859" y1="50098" x2="72559" y2="55273"/>
                        <a14:foregroundMark x1="72559" y1="55273" x2="81055" y2="61719"/>
                        <a14:foregroundMark x1="81055" y1="61719" x2="90234" y2="63379"/>
                        <a14:foregroundMark x1="90234" y1="63379" x2="89355" y2="54004"/>
                        <a14:foregroundMark x1="89355" y1="54004" x2="81348" y2="50293"/>
                        <a14:foregroundMark x1="91699" y1="48730" x2="93164" y2="58691"/>
                        <a14:foregroundMark x1="93164" y1="58691" x2="92188" y2="62598"/>
                        <a14:foregroundMark x1="35254" y1="24121" x2="28906" y2="16602"/>
                        <a14:foregroundMark x1="28906" y1="16602" x2="20996" y2="21875"/>
                        <a14:foregroundMark x1="20996" y1="21875" x2="24316" y2="23926"/>
                        <a14:foregroundMark x1="36914" y1="58887" x2="39063" y2="62305"/>
                        <a14:foregroundMark x1="28320" y1="53809" x2="18262" y2="54980"/>
                        <a14:foregroundMark x1="18262" y1="54980" x2="10059" y2="59961"/>
                        <a14:foregroundMark x1="10059" y1="59961" x2="19824" y2="63672"/>
                        <a14:foregroundMark x1="19824" y1="63672" x2="29395" y2="63770"/>
                        <a14:foregroundMark x1="29395" y1="63770" x2="30078" y2="55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3897" y="1699847"/>
            <a:ext cx="2066192" cy="2066192"/>
          </a:xfrm>
          <a:prstGeom prst="rect">
            <a:avLst/>
          </a:prstGeom>
        </p:spPr>
      </p:pic>
      <p:sp>
        <p:nvSpPr>
          <p:cNvPr id="2" name="Pijl: rechts 1">
            <a:extLst>
              <a:ext uri="{FF2B5EF4-FFF2-40B4-BE49-F238E27FC236}">
                <a16:creationId xmlns:a16="http://schemas.microsoft.com/office/drawing/2014/main" id="{FF77062D-0800-8479-0DDF-45FA3330B891}"/>
              </a:ext>
            </a:extLst>
          </p:cNvPr>
          <p:cNvSpPr/>
          <p:nvPr/>
        </p:nvSpPr>
        <p:spPr>
          <a:xfrm>
            <a:off x="3515673" y="1281210"/>
            <a:ext cx="812660" cy="2746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9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0548E13-6918-F15E-AAC7-51F7FEFD2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>
            <a:extLst>
              <a:ext uri="{FF2B5EF4-FFF2-40B4-BE49-F238E27FC236}">
                <a16:creationId xmlns:a16="http://schemas.microsoft.com/office/drawing/2014/main" id="{5A5FB8E2-6518-AE6C-A916-D6223DB32C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28399"/>
            <a:ext cx="7164000" cy="457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800" dirty="0"/>
              <a:t>Dealing with Design Tensions</a:t>
            </a:r>
            <a:endParaRPr sz="1800" dirty="0"/>
          </a:p>
        </p:txBody>
      </p:sp>
      <p:sp>
        <p:nvSpPr>
          <p:cNvPr id="247" name="Google Shape;247;p34">
            <a:extLst>
              <a:ext uri="{FF2B5EF4-FFF2-40B4-BE49-F238E27FC236}">
                <a16:creationId xmlns:a16="http://schemas.microsoft.com/office/drawing/2014/main" id="{B16089CD-06ED-D6F7-91BC-82917A976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9" y="885601"/>
            <a:ext cx="6789601" cy="39108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10000"/>
              </a:lnSpc>
            </a:pPr>
            <a:r>
              <a:rPr lang="en-US" sz="1700" b="1" dirty="0">
                <a:solidFill>
                  <a:schemeClr val="dk1"/>
                </a:solidFill>
                <a:latin typeface="DMS Sans"/>
              </a:rPr>
              <a:t>Targeting based on objective criteria? </a:t>
            </a:r>
            <a:r>
              <a:rPr lang="en-US" sz="1700" dirty="0">
                <a:solidFill>
                  <a:schemeClr val="dk1"/>
                </a:solidFill>
                <a:latin typeface="DMS Sans"/>
              </a:rPr>
              <a:t>    </a:t>
            </a:r>
          </a:p>
          <a:p>
            <a:pPr marL="628650" lvl="1" indent="-171450" algn="just">
              <a:lnSpc>
                <a:spcPct val="110000"/>
              </a:lnSpc>
            </a:pPr>
            <a:r>
              <a:rPr lang="en-GB" sz="1700" dirty="0">
                <a:solidFill>
                  <a:srgbClr val="002060"/>
                </a:solidFill>
                <a:latin typeface="DMS Sans"/>
              </a:rPr>
              <a:t>Which indicators?  </a:t>
            </a:r>
          </a:p>
          <a:p>
            <a:pPr marL="627063" lvl="1" indent="0" algn="just">
              <a:lnSpc>
                <a:spcPct val="110000"/>
              </a:lnSpc>
              <a:buNone/>
            </a:pPr>
            <a:r>
              <a:rPr lang="en-GB" sz="1700" i="1" dirty="0">
                <a:solidFill>
                  <a:srgbClr val="002060"/>
                </a:solidFill>
                <a:latin typeface="DMS Sans"/>
              </a:rPr>
              <a:t>Asymmetric info        difficult choice + costly to verify </a:t>
            </a:r>
          </a:p>
          <a:p>
            <a:pPr marL="628650" lvl="1" indent="-171450" algn="just">
              <a:lnSpc>
                <a:spcPct val="110000"/>
              </a:lnSpc>
            </a:pPr>
            <a:r>
              <a:rPr lang="en-GB" sz="1700" dirty="0">
                <a:solidFill>
                  <a:srgbClr val="002060"/>
                </a:solidFill>
                <a:latin typeface="DMS Sans"/>
              </a:rPr>
              <a:t>Trade-off: Slow procedures       responsive and temporary support  </a:t>
            </a:r>
          </a:p>
          <a:p>
            <a:pPr marL="628650" lvl="1" indent="-171450" algn="just">
              <a:lnSpc>
                <a:spcPct val="110000"/>
              </a:lnSpc>
            </a:pPr>
            <a:r>
              <a:rPr lang="en-GB" sz="1700" b="1" dirty="0">
                <a:solidFill>
                  <a:srgbClr val="002060"/>
                </a:solidFill>
                <a:latin typeface="DMS Sans"/>
              </a:rPr>
              <a:t>Examples</a:t>
            </a:r>
            <a:r>
              <a:rPr lang="en-GB" sz="1700" dirty="0">
                <a:solidFill>
                  <a:srgbClr val="002060"/>
                </a:solidFill>
                <a:latin typeface="DMS Sans"/>
              </a:rPr>
              <a:t>: </a:t>
            </a:r>
          </a:p>
          <a:p>
            <a:pPr marL="1085850" lvl="2" indent="-171450" algn="just">
              <a:lnSpc>
                <a:spcPct val="110000"/>
              </a:lnSpc>
            </a:pPr>
            <a:r>
              <a:rPr lang="en-GB" sz="1700" dirty="0">
                <a:solidFill>
                  <a:srgbClr val="002060"/>
                </a:solidFill>
                <a:latin typeface="DMS Sans"/>
              </a:rPr>
              <a:t>White collar scheme in Belgium </a:t>
            </a:r>
          </a:p>
          <a:p>
            <a:pPr marL="1085850" lvl="2" indent="-171450" algn="just">
              <a:lnSpc>
                <a:spcPct val="110000"/>
              </a:lnSpc>
            </a:pPr>
            <a:r>
              <a:rPr lang="en-GB" sz="1700" noProof="0" dirty="0">
                <a:solidFill>
                  <a:srgbClr val="002060"/>
                </a:solidFill>
                <a:latin typeface="DMS Sans"/>
              </a:rPr>
              <a:t>STW in Switzerland</a:t>
            </a:r>
            <a:r>
              <a:rPr lang="en-GB" sz="1700" i="1" noProof="0" dirty="0">
                <a:solidFill>
                  <a:srgbClr val="002060"/>
                </a:solidFill>
                <a:latin typeface="DMS Sans"/>
              </a:rPr>
              <a:t> during the Great Recession</a:t>
            </a:r>
          </a:p>
          <a:p>
            <a:pPr marL="171450" indent="-171450">
              <a:spcBef>
                <a:spcPts val="600"/>
              </a:spcBef>
            </a:pPr>
            <a:r>
              <a:rPr lang="en-GB" sz="1700" b="1" dirty="0">
                <a:solidFill>
                  <a:schemeClr val="dk1"/>
                </a:solidFill>
                <a:latin typeface="DMS Sans"/>
              </a:rPr>
              <a:t>Targeting based on financial incentives = “responsibility contribution”?</a:t>
            </a:r>
          </a:p>
          <a:p>
            <a:pPr marL="628650" lvl="1" indent="-171450"/>
            <a:r>
              <a:rPr lang="en-GB" sz="1700" dirty="0">
                <a:solidFill>
                  <a:schemeClr val="dk1"/>
                </a:solidFill>
                <a:latin typeface="DMS Sans"/>
              </a:rPr>
              <a:t>Employers contribute </a:t>
            </a:r>
            <a:r>
              <a:rPr lang="en-GB" sz="1700" i="1" dirty="0">
                <a:solidFill>
                  <a:schemeClr val="dk1"/>
                </a:solidFill>
                <a:latin typeface="DMS Sans"/>
              </a:rPr>
              <a:t>partially</a:t>
            </a:r>
            <a:r>
              <a:rPr lang="en-GB" sz="1700" dirty="0">
                <a:solidFill>
                  <a:schemeClr val="dk1"/>
                </a:solidFill>
                <a:latin typeface="DMS Sans"/>
              </a:rPr>
              <a:t> to STW costs (</a:t>
            </a:r>
            <a:r>
              <a:rPr lang="en-GB" sz="1700" i="1" dirty="0">
                <a:solidFill>
                  <a:schemeClr val="dk1"/>
                </a:solidFill>
                <a:latin typeface="DMS Sans"/>
              </a:rPr>
              <a:t>as best informed</a:t>
            </a:r>
            <a:r>
              <a:rPr lang="en-GB" sz="1700" dirty="0">
                <a:solidFill>
                  <a:schemeClr val="dk1"/>
                </a:solidFill>
                <a:latin typeface="DMS Sans"/>
              </a:rPr>
              <a:t>)</a:t>
            </a:r>
          </a:p>
          <a:p>
            <a:pPr marL="628650" lvl="1" indent="-171450"/>
            <a:r>
              <a:rPr lang="en-GB" sz="1700" b="1" dirty="0">
                <a:solidFill>
                  <a:schemeClr val="dk1"/>
                </a:solidFill>
                <a:latin typeface="DMS Sans"/>
              </a:rPr>
              <a:t>Key features</a:t>
            </a:r>
            <a:r>
              <a:rPr lang="en-GB" sz="1700" dirty="0">
                <a:solidFill>
                  <a:schemeClr val="dk1"/>
                </a:solidFill>
                <a:latin typeface="DMS Sans"/>
              </a:rPr>
              <a:t>: </a:t>
            </a:r>
          </a:p>
          <a:p>
            <a:pPr marL="1085850" lvl="2" indent="-171450"/>
            <a:r>
              <a:rPr lang="en-GB" sz="1700" i="1" dirty="0">
                <a:solidFill>
                  <a:schemeClr val="dk1"/>
                </a:solidFill>
                <a:latin typeface="DMS Sans"/>
              </a:rPr>
              <a:t>Delayed</a:t>
            </a:r>
            <a:r>
              <a:rPr lang="en-GB" sz="1700" dirty="0">
                <a:solidFill>
                  <a:schemeClr val="dk1"/>
                </a:solidFill>
                <a:latin typeface="DMS Sans"/>
              </a:rPr>
              <a:t> payment       </a:t>
            </a:r>
            <a:r>
              <a:rPr lang="en-GB" sz="1700" i="1" dirty="0">
                <a:solidFill>
                  <a:schemeClr val="dk1"/>
                </a:solidFill>
                <a:latin typeface="DMS Sans"/>
              </a:rPr>
              <a:t>liquidity constrained firms </a:t>
            </a:r>
            <a:r>
              <a:rPr lang="en-GB" sz="1700" dirty="0">
                <a:solidFill>
                  <a:schemeClr val="dk1"/>
                </a:solidFill>
                <a:latin typeface="DMS Sans"/>
              </a:rPr>
              <a:t>= target</a:t>
            </a:r>
          </a:p>
          <a:p>
            <a:pPr marL="1085850" lvl="2" indent="-171450"/>
            <a:r>
              <a:rPr lang="en-GB" sz="1700" dirty="0">
                <a:solidFill>
                  <a:schemeClr val="dk1"/>
                </a:solidFill>
                <a:latin typeface="DMS Sans"/>
              </a:rPr>
              <a:t>Incentives start at low STW use + premium at worker level</a:t>
            </a:r>
          </a:p>
          <a:p>
            <a:pPr marL="1085850" lvl="2" indent="-171450"/>
            <a:r>
              <a:rPr lang="en-GB" sz="1700" dirty="0">
                <a:solidFill>
                  <a:schemeClr val="dk1"/>
                </a:solidFill>
                <a:latin typeface="DMS Sans"/>
              </a:rPr>
              <a:t>Stakeholder as information gatekeeper (worker/trade union?)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3FD7DB-9A82-680A-2F25-39A4C2C422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DD82A1-EC87-E487-96E8-1C22E5EF8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961" r="93164">
                        <a14:foregroundMark x1="35156" y1="24707" x2="35156" y2="24707"/>
                        <a14:foregroundMark x1="35156" y1="30273" x2="35156" y2="30273"/>
                        <a14:foregroundMark x1="52051" y1="40137" x2="52051" y2="40137"/>
                        <a14:foregroundMark x1="50586" y1="50586" x2="50781" y2="48730"/>
                        <a14:foregroundMark x1="50488" y1="38281" x2="49414" y2="39746"/>
                        <a14:foregroundMark x1="80859" y1="50098" x2="72559" y2="55273"/>
                        <a14:foregroundMark x1="72559" y1="55273" x2="81055" y2="61719"/>
                        <a14:foregroundMark x1="81055" y1="61719" x2="90234" y2="63379"/>
                        <a14:foregroundMark x1="90234" y1="63379" x2="89355" y2="54004"/>
                        <a14:foregroundMark x1="89355" y1="54004" x2="81348" y2="50293"/>
                        <a14:foregroundMark x1="91699" y1="48730" x2="93164" y2="58691"/>
                        <a14:foregroundMark x1="93164" y1="58691" x2="92188" y2="62598"/>
                        <a14:foregroundMark x1="35254" y1="24121" x2="28906" y2="16602"/>
                        <a14:foregroundMark x1="28906" y1="16602" x2="20996" y2="21875"/>
                        <a14:foregroundMark x1="20996" y1="21875" x2="24316" y2="23926"/>
                        <a14:foregroundMark x1="36914" y1="58887" x2="39063" y2="62305"/>
                        <a14:foregroundMark x1="28320" y1="53809" x2="18262" y2="54980"/>
                        <a14:foregroundMark x1="18262" y1="54980" x2="10059" y2="59961"/>
                        <a14:foregroundMark x1="10059" y1="59961" x2="19824" y2="63672"/>
                        <a14:foregroundMark x1="19824" y1="63672" x2="29395" y2="63770"/>
                        <a14:foregroundMark x1="29395" y1="63770" x2="30078" y2="55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3897" y="1699847"/>
            <a:ext cx="2066192" cy="2066192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DA0E27CA-7937-34D6-3752-F6F9DC42C31E}"/>
              </a:ext>
            </a:extLst>
          </p:cNvPr>
          <p:cNvCxnSpPr>
            <a:cxnSpLocks/>
          </p:cNvCxnSpPr>
          <p:nvPr/>
        </p:nvCxnSpPr>
        <p:spPr>
          <a:xfrm>
            <a:off x="2944800" y="1707694"/>
            <a:ext cx="23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FB3BB788-A328-0839-1170-BE84C33068D9}"/>
              </a:ext>
            </a:extLst>
          </p:cNvPr>
          <p:cNvCxnSpPr>
            <a:cxnSpLocks/>
          </p:cNvCxnSpPr>
          <p:nvPr/>
        </p:nvCxnSpPr>
        <p:spPr>
          <a:xfrm>
            <a:off x="3866400" y="2001600"/>
            <a:ext cx="23040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88680ED-F113-B830-75EF-E7279DD7AFB8}"/>
              </a:ext>
            </a:extLst>
          </p:cNvPr>
          <p:cNvCxnSpPr>
            <a:cxnSpLocks/>
          </p:cNvCxnSpPr>
          <p:nvPr/>
        </p:nvCxnSpPr>
        <p:spPr>
          <a:xfrm>
            <a:off x="3493200" y="4063294"/>
            <a:ext cx="23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1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3AE03D5-F378-271C-F099-A8238F2A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>
            <a:extLst>
              <a:ext uri="{FF2B5EF4-FFF2-40B4-BE49-F238E27FC236}">
                <a16:creationId xmlns:a16="http://schemas.microsoft.com/office/drawing/2014/main" id="{C7C3AE92-8CC6-F66D-391C-FF28D1CF72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28399"/>
            <a:ext cx="7164000" cy="457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800" dirty="0"/>
              <a:t>Dealing with Psychological Well-Being </a:t>
            </a:r>
            <a:endParaRPr sz="1800" dirty="0"/>
          </a:p>
        </p:txBody>
      </p:sp>
      <p:sp>
        <p:nvSpPr>
          <p:cNvPr id="247" name="Google Shape;247;p34">
            <a:extLst>
              <a:ext uri="{FF2B5EF4-FFF2-40B4-BE49-F238E27FC236}">
                <a16:creationId xmlns:a16="http://schemas.microsoft.com/office/drawing/2014/main" id="{5D5B7388-6DBF-6B01-754D-0D4FB0329C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885601"/>
            <a:ext cx="6624000" cy="39108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1550" b="1" dirty="0">
                <a:solidFill>
                  <a:schemeClr val="dk1"/>
                </a:solidFill>
                <a:latin typeface="DMS Sans"/>
              </a:rPr>
              <a:t>Even if STW improves well-being relative to layoffs, it can still</a:t>
            </a:r>
            <a:r>
              <a:rPr lang="en-US" sz="1550" dirty="0">
                <a:solidFill>
                  <a:schemeClr val="dk1"/>
                </a:solidFill>
                <a:latin typeface="DMS Sans"/>
              </a:rPr>
              <a:t>: </a:t>
            </a:r>
          </a:p>
          <a:p>
            <a:pPr marL="628650" lvl="1" indent="-171450" algn="just">
              <a:lnSpc>
                <a:spcPct val="110000"/>
              </a:lnSpc>
            </a:pPr>
            <a:r>
              <a:rPr lang="en-US" sz="1550" dirty="0">
                <a:solidFill>
                  <a:schemeClr val="dk1"/>
                </a:solidFill>
                <a:latin typeface="DMS Sans"/>
              </a:rPr>
              <a:t>Reduce workers’ sense of control and increase stress (vs. stable employment)</a:t>
            </a:r>
          </a:p>
          <a:p>
            <a:pPr marL="628650" lvl="1" indent="-171450" algn="just">
              <a:lnSpc>
                <a:spcPct val="110000"/>
              </a:lnSpc>
            </a:pPr>
            <a:r>
              <a:rPr lang="en-US" sz="1550" dirty="0">
                <a:solidFill>
                  <a:schemeClr val="dk1"/>
                </a:solidFill>
                <a:latin typeface="DMS Sans"/>
              </a:rPr>
              <a:t>Negatively affect organizational functioning       lower productivity</a:t>
            </a:r>
            <a:endParaRPr lang="en-GB" sz="1550" dirty="0">
              <a:solidFill>
                <a:srgbClr val="002060"/>
              </a:solidFill>
              <a:latin typeface="DMS Sans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GB" sz="1550" i="1" dirty="0">
                <a:solidFill>
                  <a:srgbClr val="002060"/>
                </a:solidFill>
                <a:latin typeface="DMS Sans"/>
              </a:rPr>
              <a:t>Especially when use is limited (e.g., one firm in a sector, few workers within firm)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1700" b="1" dirty="0">
                <a:solidFill>
                  <a:srgbClr val="002060"/>
                </a:solidFill>
                <a:latin typeface="DMS Sans"/>
              </a:rPr>
              <a:t>Policy Implications</a:t>
            </a:r>
            <a:r>
              <a:rPr lang="en-GB" sz="1700" dirty="0">
                <a:solidFill>
                  <a:srgbClr val="002060"/>
                </a:solidFill>
                <a:latin typeface="DMS Sans"/>
              </a:rPr>
              <a:t>:</a:t>
            </a:r>
            <a:endParaRPr lang="en-GB" sz="1700" b="1" dirty="0">
              <a:solidFill>
                <a:srgbClr val="002060"/>
              </a:solidFill>
              <a:latin typeface="DMS Sans"/>
            </a:endParaRPr>
          </a:p>
          <a:p>
            <a:pPr marL="627063" lvl="1" indent="-169863" algn="just">
              <a:lnSpc>
                <a:spcPct val="110000"/>
              </a:lnSpc>
            </a:pPr>
            <a:r>
              <a:rPr lang="en-GB" sz="1600" b="1" dirty="0">
                <a:solidFill>
                  <a:srgbClr val="002060"/>
                </a:solidFill>
                <a:latin typeface="DMS Sans"/>
              </a:rPr>
              <a:t>Limit use </a:t>
            </a:r>
            <a:r>
              <a:rPr lang="en-GB" sz="1600" dirty="0">
                <a:solidFill>
                  <a:srgbClr val="002060"/>
                </a:solidFill>
                <a:latin typeface="DMS Sans"/>
              </a:rPr>
              <a:t>to where it is truly needed </a:t>
            </a:r>
          </a:p>
          <a:p>
            <a:pPr marL="627063" lvl="1" indent="-169863" algn="just">
              <a:lnSpc>
                <a:spcPct val="110000"/>
              </a:lnSpc>
            </a:pPr>
            <a:r>
              <a:rPr lang="en-GB" sz="1600" b="1" dirty="0">
                <a:solidFill>
                  <a:schemeClr val="dk1"/>
                </a:solidFill>
                <a:latin typeface="DMS Sans"/>
              </a:rPr>
              <a:t>If STW is unavoidable, provide support</a:t>
            </a:r>
            <a:r>
              <a:rPr lang="en-GB" sz="1600" dirty="0">
                <a:solidFill>
                  <a:schemeClr val="dk1"/>
                </a:solidFill>
                <a:latin typeface="DMS Sans"/>
              </a:rPr>
              <a:t>:</a:t>
            </a:r>
          </a:p>
          <a:p>
            <a:pPr marL="1084263" lvl="2" indent="-169863" algn="just">
              <a:lnSpc>
                <a:spcPct val="110000"/>
              </a:lnSpc>
            </a:pPr>
            <a:r>
              <a:rPr lang="en-GB" sz="1600" i="1" dirty="0">
                <a:solidFill>
                  <a:schemeClr val="dk1"/>
                </a:solidFill>
                <a:latin typeface="DMS Sans"/>
              </a:rPr>
              <a:t>Transparent communication</a:t>
            </a:r>
            <a:r>
              <a:rPr lang="en-GB" sz="1600" dirty="0">
                <a:solidFill>
                  <a:schemeClr val="dk1"/>
                </a:solidFill>
                <a:latin typeface="DMS Sans"/>
              </a:rPr>
              <a:t>: why is STW applied and how is it  distributed within firm</a:t>
            </a:r>
          </a:p>
          <a:p>
            <a:pPr marL="1084263" lvl="2" indent="-169863" algn="just">
              <a:lnSpc>
                <a:spcPct val="110000"/>
              </a:lnSpc>
            </a:pPr>
            <a:r>
              <a:rPr lang="en-GB" sz="1600" i="1" dirty="0">
                <a:solidFill>
                  <a:schemeClr val="dk1"/>
                </a:solidFill>
                <a:latin typeface="DMS Sans"/>
              </a:rPr>
              <a:t>Follow-up and support </a:t>
            </a:r>
            <a:r>
              <a:rPr lang="en-GB" sz="1600" dirty="0">
                <a:solidFill>
                  <a:schemeClr val="dk1"/>
                </a:solidFill>
                <a:latin typeface="DMS Sans"/>
              </a:rPr>
              <a:t>to reduce insecurity  </a:t>
            </a:r>
          </a:p>
          <a:p>
            <a:pPr marL="1084263" lvl="2" indent="-169863" algn="just">
              <a:lnSpc>
                <a:spcPct val="110000"/>
              </a:lnSpc>
            </a:pPr>
            <a:r>
              <a:rPr lang="en-GB" sz="1600" i="1" dirty="0">
                <a:solidFill>
                  <a:schemeClr val="dk1"/>
                </a:solidFill>
                <a:latin typeface="DMS Sans"/>
              </a:rPr>
              <a:t>Enhance feeling of employability</a:t>
            </a:r>
            <a:r>
              <a:rPr lang="en-GB" sz="1600" dirty="0">
                <a:solidFill>
                  <a:schemeClr val="dk1"/>
                </a:solidFill>
                <a:latin typeface="DMS Sans"/>
              </a:rPr>
              <a:t>:</a:t>
            </a:r>
            <a:r>
              <a:rPr lang="en-GB" sz="1600" b="1" dirty="0">
                <a:solidFill>
                  <a:schemeClr val="dk1"/>
                </a:solidFill>
                <a:latin typeface="DMS Sans"/>
              </a:rPr>
              <a:t> </a:t>
            </a:r>
            <a:r>
              <a:rPr lang="en-GB" sz="1600" dirty="0">
                <a:solidFill>
                  <a:schemeClr val="dk1"/>
                </a:solidFill>
                <a:latin typeface="DMS Sans"/>
              </a:rPr>
              <a:t>offer and subsidize firm- specific training in the short-run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CC0ADC-7D1B-4DD4-5DAD-A60C449701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DDEB43-01E5-06C4-D02D-D89085EE0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961" r="93164">
                        <a14:foregroundMark x1="35156" y1="24707" x2="35156" y2="24707"/>
                        <a14:foregroundMark x1="35156" y1="30273" x2="35156" y2="30273"/>
                        <a14:foregroundMark x1="52051" y1="40137" x2="52051" y2="40137"/>
                        <a14:foregroundMark x1="50586" y1="50586" x2="50781" y2="48730"/>
                        <a14:foregroundMark x1="50488" y1="38281" x2="49414" y2="39746"/>
                        <a14:foregroundMark x1="80859" y1="50098" x2="72559" y2="55273"/>
                        <a14:foregroundMark x1="72559" y1="55273" x2="81055" y2="61719"/>
                        <a14:foregroundMark x1="81055" y1="61719" x2="90234" y2="63379"/>
                        <a14:foregroundMark x1="90234" y1="63379" x2="89355" y2="54004"/>
                        <a14:foregroundMark x1="89355" y1="54004" x2="81348" y2="50293"/>
                        <a14:foregroundMark x1="91699" y1="48730" x2="93164" y2="58691"/>
                        <a14:foregroundMark x1="93164" y1="58691" x2="92188" y2="62598"/>
                        <a14:foregroundMark x1="35254" y1="24121" x2="28906" y2="16602"/>
                        <a14:foregroundMark x1="28906" y1="16602" x2="20996" y2="21875"/>
                        <a14:foregroundMark x1="20996" y1="21875" x2="24316" y2="23926"/>
                        <a14:foregroundMark x1="36914" y1="58887" x2="39063" y2="62305"/>
                        <a14:foregroundMark x1="28320" y1="53809" x2="18262" y2="54980"/>
                        <a14:foregroundMark x1="18262" y1="54980" x2="10059" y2="59961"/>
                        <a14:foregroundMark x1="10059" y1="59961" x2="19824" y2="63672"/>
                        <a14:foregroundMark x1="19824" y1="63672" x2="29395" y2="63770"/>
                        <a14:foregroundMark x1="29395" y1="63770" x2="30078" y2="55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3897" y="1699847"/>
            <a:ext cx="2066192" cy="2066192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B806D73-E667-0BA0-2F32-74B668C0F30F}"/>
              </a:ext>
            </a:extLst>
          </p:cNvPr>
          <p:cNvCxnSpPr>
            <a:cxnSpLocks/>
          </p:cNvCxnSpPr>
          <p:nvPr/>
        </p:nvCxnSpPr>
        <p:spPr>
          <a:xfrm>
            <a:off x="4963239" y="1901970"/>
            <a:ext cx="23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05A57FD-A9DF-98C9-3517-F81268A5F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>
            <a:extLst>
              <a:ext uri="{FF2B5EF4-FFF2-40B4-BE49-F238E27FC236}">
                <a16:creationId xmlns:a16="http://schemas.microsoft.com/office/drawing/2014/main" id="{DB254D51-C3A2-598F-F0DC-929388A810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28399"/>
            <a:ext cx="7164000" cy="457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800" dirty="0"/>
              <a:t>Summary of Policy Recommendations </a:t>
            </a:r>
            <a:endParaRPr sz="1800" dirty="0"/>
          </a:p>
        </p:txBody>
      </p:sp>
      <p:sp>
        <p:nvSpPr>
          <p:cNvPr id="247" name="Google Shape;247;p34">
            <a:extLst>
              <a:ext uri="{FF2B5EF4-FFF2-40B4-BE49-F238E27FC236}">
                <a16:creationId xmlns:a16="http://schemas.microsoft.com/office/drawing/2014/main" id="{863CEFEF-ACB5-B436-882B-6A27BB4586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885601"/>
            <a:ext cx="6645600" cy="39108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GB" sz="1700" dirty="0">
                <a:solidFill>
                  <a:schemeClr val="dk1"/>
                </a:solidFill>
                <a:latin typeface="DMS Sans"/>
              </a:rPr>
              <a:t>Enhance the scheme’s:</a:t>
            </a:r>
          </a:p>
          <a:p>
            <a:pPr marL="285750" indent="-285750" algn="just">
              <a:lnSpc>
                <a:spcPct val="110000"/>
              </a:lnSpc>
            </a:pPr>
            <a:r>
              <a:rPr lang="en-GB" sz="1700" b="1" dirty="0">
                <a:solidFill>
                  <a:schemeClr val="dk1"/>
                </a:solidFill>
                <a:latin typeface="DMS Sans"/>
              </a:rPr>
              <a:t>Flexibility</a:t>
            </a:r>
            <a:r>
              <a:rPr lang="en-GB" sz="1700" dirty="0">
                <a:solidFill>
                  <a:schemeClr val="dk1"/>
                </a:solidFill>
                <a:latin typeface="DMS Sans"/>
              </a:rPr>
              <a:t>: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en-GB" sz="1600" dirty="0">
                <a:solidFill>
                  <a:schemeClr val="dk1"/>
                </a:solidFill>
                <a:latin typeface="DMS Sans"/>
              </a:rPr>
              <a:t>Keep simple access for blue-collars and simplify it for white-collars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en-GB" sz="1600" dirty="0">
                <a:solidFill>
                  <a:schemeClr val="dk1"/>
                </a:solidFill>
                <a:latin typeface="DMS Sans"/>
              </a:rPr>
              <a:t>Abolish complex eligibility criteria for white-collars</a:t>
            </a:r>
          </a:p>
          <a:p>
            <a:pPr marL="285750" indent="-285750" algn="just">
              <a:lnSpc>
                <a:spcPct val="110000"/>
              </a:lnSpc>
            </a:pPr>
            <a:r>
              <a:rPr lang="en-GB" sz="1700" b="1" dirty="0">
                <a:solidFill>
                  <a:schemeClr val="dk1"/>
                </a:solidFill>
                <a:latin typeface="DMS Sans"/>
              </a:rPr>
              <a:t>Targeting </a:t>
            </a:r>
            <a:r>
              <a:rPr lang="en-GB" sz="1700" dirty="0">
                <a:solidFill>
                  <a:schemeClr val="dk1"/>
                </a:solidFill>
                <a:latin typeface="DMS Sans"/>
              </a:rPr>
              <a:t>   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en-GB" sz="1600" dirty="0">
                <a:solidFill>
                  <a:schemeClr val="dk1"/>
                </a:solidFill>
                <a:latin typeface="DMS Sans"/>
              </a:rPr>
              <a:t>Reinforce </a:t>
            </a:r>
            <a:r>
              <a:rPr lang="en-GB" sz="1600" i="1" dirty="0">
                <a:solidFill>
                  <a:schemeClr val="dk1"/>
                </a:solidFill>
                <a:latin typeface="DMS Sans"/>
              </a:rPr>
              <a:t>responsibility contribution </a:t>
            </a:r>
            <a:r>
              <a:rPr lang="en-GB" sz="1600" dirty="0">
                <a:solidFill>
                  <a:schemeClr val="dk1"/>
                </a:solidFill>
                <a:latin typeface="DMS Sans"/>
              </a:rPr>
              <a:t>(RC): start at lower levels of use </a:t>
            </a:r>
          </a:p>
          <a:p>
            <a:pPr marL="285750" indent="-285750" algn="just">
              <a:lnSpc>
                <a:spcPct val="110000"/>
              </a:lnSpc>
            </a:pPr>
            <a:r>
              <a:rPr lang="en-GB" sz="1700" b="1" dirty="0">
                <a:solidFill>
                  <a:schemeClr val="dk1"/>
                </a:solidFill>
                <a:latin typeface="DMS Sans"/>
              </a:rPr>
              <a:t>Temporary nature</a:t>
            </a:r>
            <a:r>
              <a:rPr lang="en-GB" sz="1700" dirty="0">
                <a:solidFill>
                  <a:schemeClr val="dk1"/>
                </a:solidFill>
                <a:latin typeface="DMS Sans"/>
              </a:rPr>
              <a:t>:  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en-GB" sz="1600" dirty="0">
                <a:solidFill>
                  <a:schemeClr val="dk1"/>
                </a:solidFill>
                <a:latin typeface="DMS Sans"/>
              </a:rPr>
              <a:t>Lengthen interruption periods between successive STW episodes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en-GB" sz="1600" dirty="0">
                <a:solidFill>
                  <a:schemeClr val="dk1"/>
                </a:solidFill>
                <a:latin typeface="DMS Sans"/>
              </a:rPr>
              <a:t>Remove </a:t>
            </a:r>
            <a:r>
              <a:rPr lang="en-GB" sz="1600" i="1" dirty="0">
                <a:solidFill>
                  <a:schemeClr val="dk1"/>
                </a:solidFill>
                <a:latin typeface="DMS Sans"/>
              </a:rPr>
              <a:t>recently introduced </a:t>
            </a:r>
            <a:r>
              <a:rPr lang="en-GB" sz="1600" dirty="0">
                <a:solidFill>
                  <a:schemeClr val="dk1"/>
                </a:solidFill>
                <a:latin typeface="DMS Sans"/>
              </a:rPr>
              <a:t>job search requirement after 3 months</a:t>
            </a:r>
          </a:p>
          <a:p>
            <a:pPr marL="285750" indent="-285750" algn="just">
              <a:lnSpc>
                <a:spcPct val="110000"/>
              </a:lnSpc>
            </a:pPr>
            <a:r>
              <a:rPr lang="en-GB" sz="1700" b="1" dirty="0">
                <a:solidFill>
                  <a:schemeClr val="dk1"/>
                </a:solidFill>
                <a:latin typeface="DMS Sans"/>
              </a:rPr>
              <a:t>Support 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en-GB" sz="1600" dirty="0">
                <a:solidFill>
                  <a:schemeClr val="dk1"/>
                </a:solidFill>
                <a:latin typeface="DMS Sans"/>
              </a:rPr>
              <a:t>Ensure transparent communication within firms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en-GB" sz="1600" dirty="0">
                <a:solidFill>
                  <a:schemeClr val="dk1"/>
                </a:solidFill>
                <a:latin typeface="DMS Sans"/>
              </a:rPr>
              <a:t>Incentivize spread of STW uptake across the workforce by RC/worker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en-GB" sz="1600" dirty="0">
                <a:solidFill>
                  <a:schemeClr val="dk1"/>
                </a:solidFill>
                <a:latin typeface="DMS Sans"/>
              </a:rPr>
              <a:t>Follow-up + offer firm-specific training         no general training! </a:t>
            </a:r>
            <a:endParaRPr lang="en-GB" sz="1700" dirty="0">
              <a:solidFill>
                <a:schemeClr val="dk1"/>
              </a:solidFill>
              <a:latin typeface="DMS San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61AEC1-8C85-0D1E-27E2-DC5D52E4C5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0841BE-3BC6-5378-4B01-249639086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961" r="93164">
                        <a14:foregroundMark x1="35156" y1="24707" x2="35156" y2="24707"/>
                        <a14:foregroundMark x1="35156" y1="30273" x2="35156" y2="30273"/>
                        <a14:foregroundMark x1="52051" y1="40137" x2="52051" y2="40137"/>
                        <a14:foregroundMark x1="50586" y1="50586" x2="50781" y2="48730"/>
                        <a14:foregroundMark x1="50488" y1="38281" x2="49414" y2="39746"/>
                        <a14:foregroundMark x1="80859" y1="50098" x2="72559" y2="55273"/>
                        <a14:foregroundMark x1="72559" y1="55273" x2="81055" y2="61719"/>
                        <a14:foregroundMark x1="81055" y1="61719" x2="90234" y2="63379"/>
                        <a14:foregroundMark x1="90234" y1="63379" x2="89355" y2="54004"/>
                        <a14:foregroundMark x1="89355" y1="54004" x2="81348" y2="50293"/>
                        <a14:foregroundMark x1="91699" y1="48730" x2="93164" y2="58691"/>
                        <a14:foregroundMark x1="93164" y1="58691" x2="92188" y2="62598"/>
                        <a14:foregroundMark x1="35254" y1="24121" x2="28906" y2="16602"/>
                        <a14:foregroundMark x1="28906" y1="16602" x2="20996" y2="21875"/>
                        <a14:foregroundMark x1="20996" y1="21875" x2="24316" y2="23926"/>
                        <a14:foregroundMark x1="36914" y1="58887" x2="39063" y2="62305"/>
                        <a14:foregroundMark x1="28320" y1="53809" x2="18262" y2="54980"/>
                        <a14:foregroundMark x1="18262" y1="54980" x2="10059" y2="59961"/>
                        <a14:foregroundMark x1="10059" y1="59961" x2="19824" y2="63672"/>
                        <a14:foregroundMark x1="19824" y1="63672" x2="29395" y2="63770"/>
                        <a14:foregroundMark x1="29395" y1="63770" x2="30078" y2="55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3897" y="1699847"/>
            <a:ext cx="2066192" cy="2066192"/>
          </a:xfrm>
          <a:prstGeom prst="rect">
            <a:avLst/>
          </a:prstGeom>
        </p:spPr>
      </p:pic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1ECEDD3A-F658-E88A-DD38-F80F2AF444A3}"/>
              </a:ext>
            </a:extLst>
          </p:cNvPr>
          <p:cNvCxnSpPr>
            <a:cxnSpLocks/>
          </p:cNvCxnSpPr>
          <p:nvPr/>
        </p:nvCxnSpPr>
        <p:spPr>
          <a:xfrm>
            <a:off x="4774255" y="4442400"/>
            <a:ext cx="280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9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E83B-4C67-49DA-B3CE-108C2669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  <p:pic>
        <p:nvPicPr>
          <p:cNvPr id="4" name="Picture 8" descr="File:KU Leuven logo.svg - Wikipedia">
            <a:extLst>
              <a:ext uri="{FF2B5EF4-FFF2-40B4-BE49-F238E27FC236}">
                <a16:creationId xmlns:a16="http://schemas.microsoft.com/office/drawing/2014/main" id="{95D22858-C212-484B-A0CB-7A4D5FB7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88" y="3761774"/>
            <a:ext cx="1520135" cy="5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B0C739-66DB-4B24-AD59-22F44B0FB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321" y="2059437"/>
            <a:ext cx="1739282" cy="1391718"/>
          </a:xfrm>
          <a:prstGeom prst="rect">
            <a:avLst/>
          </a:prstGeom>
        </p:spPr>
      </p:pic>
      <p:pic>
        <p:nvPicPr>
          <p:cNvPr id="6" name="Picture 2" descr="https://www.uclouvain.be/fr/system/files/uclouvain_assetmanager/groups/cms-editors-arec/charte-graphique-uclouvain/UCLouvain_Logo_Pos_RVB.png">
            <a:extLst>
              <a:ext uri="{FF2B5EF4-FFF2-40B4-BE49-F238E27FC236}">
                <a16:creationId xmlns:a16="http://schemas.microsoft.com/office/drawing/2014/main" id="{B76B6B9C-5643-47E4-BC37-DA716F715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05" y="1214878"/>
            <a:ext cx="2346797" cy="5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hent University Economic Insights">
            <a:extLst>
              <a:ext uri="{FF2B5EF4-FFF2-40B4-BE49-F238E27FC236}">
                <a16:creationId xmlns:a16="http://schemas.microsoft.com/office/drawing/2014/main" id="{E7968EE7-E3A3-4FA3-B649-39AE8BE0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411" y="2924917"/>
            <a:ext cx="1739282" cy="47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Archives | Regards économiques">
            <a:extLst>
              <a:ext uri="{FF2B5EF4-FFF2-40B4-BE49-F238E27FC236}">
                <a16:creationId xmlns:a16="http://schemas.microsoft.com/office/drawing/2014/main" id="{3B6FAA56-014F-4747-B836-90FDE595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03" y="186427"/>
            <a:ext cx="1816898" cy="89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459;p49">
            <a:extLst>
              <a:ext uri="{FF2B5EF4-FFF2-40B4-BE49-F238E27FC236}">
                <a16:creationId xmlns:a16="http://schemas.microsoft.com/office/drawing/2014/main" id="{3B3797D7-AC88-47A5-A1F4-492916B99150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50196"/>
          <a:stretch/>
        </p:blipFill>
        <p:spPr>
          <a:xfrm flipH="1">
            <a:off x="5045323" y="3910595"/>
            <a:ext cx="2553278" cy="123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0" descr="Belgian Polar Platform - Research and ...">
            <a:extLst>
              <a:ext uri="{FF2B5EF4-FFF2-40B4-BE49-F238E27FC236}">
                <a16:creationId xmlns:a16="http://schemas.microsoft.com/office/drawing/2014/main" id="{8AFA4FF1-2CC4-4D88-AD83-887D350B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20" y="4235845"/>
            <a:ext cx="944175" cy="79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1FF7AE-A024-4F6A-AFDD-B2D9D96D41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1089" y="1825150"/>
            <a:ext cx="1735020" cy="619259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5E922F-0922-48C0-ABF1-A660594DC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785046"/>
      </p:ext>
    </p:extLst>
  </p:cSld>
  <p:clrMapOvr>
    <a:masterClrMapping/>
  </p:clrMapOvr>
</p:sld>
</file>

<file path=ppt/theme/theme1.xml><?xml version="1.0" encoding="utf-8"?>
<a:theme xmlns:a="http://schemas.openxmlformats.org/drawingml/2006/main" name="Anatomy &amp; Physiology Medical Center by Slidesgo">
  <a:themeElements>
    <a:clrScheme name="Simple Light">
      <a:dk1>
        <a:srgbClr val="17204E"/>
      </a:dk1>
      <a:lt1>
        <a:srgbClr val="FFFFFF"/>
      </a:lt1>
      <a:dk2>
        <a:srgbClr val="EFEBE9"/>
      </a:dk2>
      <a:lt2>
        <a:srgbClr val="EEEEEE"/>
      </a:lt2>
      <a:accent1>
        <a:srgbClr val="CAD0DE"/>
      </a:accent1>
      <a:accent2>
        <a:srgbClr val="ADB5CF"/>
      </a:accent2>
      <a:accent3>
        <a:srgbClr val="92A1DC"/>
      </a:accent3>
      <a:accent4>
        <a:srgbClr val="738BDE"/>
      </a:accent4>
      <a:accent5>
        <a:srgbClr val="A7CCD9"/>
      </a:accent5>
      <a:accent6>
        <a:srgbClr val="FFFFFF"/>
      </a:accent6>
      <a:hlink>
        <a:srgbClr val="1720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C6196F447CC04B87C796660E498C29" ma:contentTypeVersion="18" ma:contentTypeDescription="Crée un document." ma:contentTypeScope="" ma:versionID="a84d7e0108eb1eb091298e85b2b5eacb">
  <xsd:schema xmlns:xsd="http://www.w3.org/2001/XMLSchema" xmlns:xs="http://www.w3.org/2001/XMLSchema" xmlns:p="http://schemas.microsoft.com/office/2006/metadata/properties" xmlns:ns3="bbc76fa7-be66-4b1e-a8da-84320bf8b7e7" xmlns:ns4="1e6d33d3-658c-438c-a5e6-beeaa89b5d58" targetNamespace="http://schemas.microsoft.com/office/2006/metadata/properties" ma:root="true" ma:fieldsID="b140cf9bb9247deb95e0f5f49ea0cee5" ns3:_="" ns4:_="">
    <xsd:import namespace="bbc76fa7-be66-4b1e-a8da-84320bf8b7e7"/>
    <xsd:import namespace="1e6d33d3-658c-438c-a5e6-beeaa89b5d58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6fa7-be66-4b1e-a8da-84320bf8b7e7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d33d3-658c-438c-a5e6-beeaa89b5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6d33d3-658c-438c-a5e6-beeaa89b5d58" xsi:nil="true"/>
  </documentManagement>
</p:properties>
</file>

<file path=customXml/itemProps1.xml><?xml version="1.0" encoding="utf-8"?>
<ds:datastoreItem xmlns:ds="http://schemas.openxmlformats.org/officeDocument/2006/customXml" ds:itemID="{30029DE5-C48C-478B-8907-0179971F1A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E87C87-45CB-4D06-8F7E-E1BA52751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c76fa7-be66-4b1e-a8da-84320bf8b7e7"/>
    <ds:schemaRef ds:uri="1e6d33d3-658c-438c-a5e6-beeaa89b5d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4A1FC-75D6-421E-953E-8DACF76D0EAE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1e6d33d3-658c-438c-a5e6-beeaa89b5d58"/>
    <ds:schemaRef ds:uri="bbc76fa7-be66-4b1e-a8da-84320bf8b7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450</Words>
  <Application>Microsoft Office PowerPoint</Application>
  <PresentationFormat>Diavoorstelling (16:9)</PresentationFormat>
  <Paragraphs>62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DM Sans</vt:lpstr>
      <vt:lpstr>DMS Sans</vt:lpstr>
      <vt:lpstr>Sora ExtraBold</vt:lpstr>
      <vt:lpstr>Arial</vt:lpstr>
      <vt:lpstr>Sora</vt:lpstr>
      <vt:lpstr>Anatomy &amp; Physiology Medical Center by Slidesgo</vt:lpstr>
      <vt:lpstr>The Belgian Short-Time Work Scheme:  Economic and Psychological Impacts. Pathways to a More Effective and Human Policy    Policy Recommendations</vt:lpstr>
      <vt:lpstr>Key Issue: High Uptake of Short-Time Work (STW) in Belgium</vt:lpstr>
      <vt:lpstr>Design Features Aligned with Short-Time Work Objectives</vt:lpstr>
      <vt:lpstr>Dealing with Design Tensions</vt:lpstr>
      <vt:lpstr>Dealing with Psychological Well-Being </vt:lpstr>
      <vt:lpstr>Summary of Policy Recommendations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Belgian  Short-Time Work Scheme: Economic Impacts</dc:title>
  <dc:creator>Natalia Bermudez Barrezueta</dc:creator>
  <cp:lastModifiedBy>Bart Cockx</cp:lastModifiedBy>
  <cp:revision>14</cp:revision>
  <dcterms:modified xsi:type="dcterms:W3CDTF">2025-12-07T16:09:55Z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0x010100F2C6196F447CC04B87C796660E498C29</vt:lpwstr>
  </property>
</Properties>
</file>