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4"/>
  </p:sldMasterIdLst>
  <p:notesMasterIdLst>
    <p:notesMasterId r:id="rId30"/>
  </p:notesMasterIdLst>
  <p:sldIdLst>
    <p:sldId id="256" r:id="rId5"/>
    <p:sldId id="371" r:id="rId6"/>
    <p:sldId id="361" r:id="rId7"/>
    <p:sldId id="365" r:id="rId8"/>
    <p:sldId id="366" r:id="rId9"/>
    <p:sldId id="368" r:id="rId10"/>
    <p:sldId id="367" r:id="rId11"/>
    <p:sldId id="300" r:id="rId12"/>
    <p:sldId id="369" r:id="rId13"/>
    <p:sldId id="370" r:id="rId14"/>
    <p:sldId id="372" r:id="rId15"/>
    <p:sldId id="383" r:id="rId16"/>
    <p:sldId id="374" r:id="rId17"/>
    <p:sldId id="375" r:id="rId18"/>
    <p:sldId id="376" r:id="rId19"/>
    <p:sldId id="377" r:id="rId20"/>
    <p:sldId id="378" r:id="rId21"/>
    <p:sldId id="379" r:id="rId22"/>
    <p:sldId id="384" r:id="rId23"/>
    <p:sldId id="381" r:id="rId24"/>
    <p:sldId id="382" r:id="rId25"/>
    <p:sldId id="296" r:id="rId26"/>
    <p:sldId id="335" r:id="rId27"/>
    <p:sldId id="336" r:id="rId28"/>
    <p:sldId id="337" r:id="rId29"/>
  </p:sldIdLst>
  <p:sldSz cx="9144000" cy="5143500" type="screen16x9"/>
  <p:notesSz cx="6858000" cy="9144000"/>
  <p:embeddedFontLst>
    <p:embeddedFont>
      <p:font typeface="DM Sans" panose="020B0604020202020204" charset="0"/>
      <p:regular r:id="rId31"/>
      <p:bold r:id="rId32"/>
      <p:italic r:id="rId33"/>
      <p:boldItalic r:id="rId34"/>
    </p:embeddedFont>
    <p:embeddedFont>
      <p:font typeface="Sora" panose="020B0604020202020204" charset="0"/>
      <p:regular r:id="rId35"/>
      <p:bold r:id="rId36"/>
    </p:embeddedFont>
    <p:embeddedFont>
      <p:font typeface="Sora ExtraBold" panose="020B0604020202020204" charset="0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82BD03-1971-7DAB-2E23-44F5056A8940}" name="Tarullo, Giulia" initials="GT" userId="S::gtarullo@rwi-essen.de::b556fe30-1c85-4efa-9ba4-e2a9f3a09ea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Alexandra Bermudez Barrezueta" initials="NABB" lastIdx="8" clrIdx="0">
    <p:extLst>
      <p:ext uri="{19B8F6BF-5375-455C-9EA6-DF929625EA0E}">
        <p15:presenceInfo xmlns:p15="http://schemas.microsoft.com/office/powerpoint/2012/main" userId="Natalia Alexandra Bermudez Barrezu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2908A9-86BE-4406-A8D2-A2A0475215DF}">
  <a:tblStyle styleId="{952908A9-86BE-4406-A8D2-A2A0475215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2" autoAdjust="0"/>
    <p:restoredTop sz="77811" autoAdjust="0"/>
  </p:normalViewPr>
  <p:slideViewPr>
    <p:cSldViewPr snapToGrid="0">
      <p:cViewPr>
        <p:scale>
          <a:sx n="70" d="100"/>
          <a:sy n="70" d="100"/>
        </p:scale>
        <p:origin x="3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Alexandra Bermudez Barrezueta" userId="2c761d27-934a-4402-9acb-34ef714a7cc2" providerId="ADAL" clId="{F8CCF1E1-16EB-4F63-94ED-16BB9B17536E}"/>
    <pc:docChg chg="undo custSel addSld delSld modSld">
      <pc:chgData name="Natalia Alexandra Bermudez Barrezueta" userId="2c761d27-934a-4402-9acb-34ef714a7cc2" providerId="ADAL" clId="{F8CCF1E1-16EB-4F63-94ED-16BB9B17536E}" dt="2025-12-06T16:03:31.269" v="269" actId="1037"/>
      <pc:docMkLst>
        <pc:docMk/>
      </pc:docMkLst>
      <pc:sldChg chg="modSp">
        <pc:chgData name="Natalia Alexandra Bermudez Barrezueta" userId="2c761d27-934a-4402-9acb-34ef714a7cc2" providerId="ADAL" clId="{F8CCF1E1-16EB-4F63-94ED-16BB9B17536E}" dt="2025-12-06T15:19:04.570" v="247" actId="20577"/>
        <pc:sldMkLst>
          <pc:docMk/>
          <pc:sldMk cId="0" sldId="256"/>
        </pc:sldMkLst>
        <pc:spChg chg="mod">
          <ac:chgData name="Natalia Alexandra Bermudez Barrezueta" userId="2c761d27-934a-4402-9acb-34ef714a7cc2" providerId="ADAL" clId="{F8CCF1E1-16EB-4F63-94ED-16BB9B17536E}" dt="2025-12-06T15:19:04.570" v="247" actId="20577"/>
          <ac:spMkLst>
            <pc:docMk/>
            <pc:sldMk cId="0" sldId="256"/>
            <ac:spMk id="210" creationId="{00000000-0000-0000-0000-000000000000}"/>
          </ac:spMkLst>
        </pc:spChg>
      </pc:sldChg>
      <pc:sldChg chg="modAnim">
        <pc:chgData name="Natalia Alexandra Bermudez Barrezueta" userId="2c761d27-934a-4402-9acb-34ef714a7cc2" providerId="ADAL" clId="{F8CCF1E1-16EB-4F63-94ED-16BB9B17536E}" dt="2025-12-06T10:09:24.438" v="21"/>
        <pc:sldMkLst>
          <pc:docMk/>
          <pc:sldMk cId="1239558918" sldId="300"/>
        </pc:sldMkLst>
      </pc:sldChg>
      <pc:sldChg chg="modSp">
        <pc:chgData name="Natalia Alexandra Bermudez Barrezueta" userId="2c761d27-934a-4402-9acb-34ef714a7cc2" providerId="ADAL" clId="{F8CCF1E1-16EB-4F63-94ED-16BB9B17536E}" dt="2025-12-06T16:03:31.269" v="269" actId="1037"/>
        <pc:sldMkLst>
          <pc:docMk/>
          <pc:sldMk cId="2293398709" sldId="336"/>
        </pc:sldMkLst>
        <pc:spChg chg="mod">
          <ac:chgData name="Natalia Alexandra Bermudez Barrezueta" userId="2c761d27-934a-4402-9acb-34ef714a7cc2" providerId="ADAL" clId="{F8CCF1E1-16EB-4F63-94ED-16BB9B17536E}" dt="2025-12-06T10:37:43.203" v="45" actId="20577"/>
          <ac:spMkLst>
            <pc:docMk/>
            <pc:sldMk cId="2293398709" sldId="336"/>
            <ac:spMk id="2" creationId="{1B83C2FC-0B9E-448B-896C-525AD3F1D4FF}"/>
          </ac:spMkLst>
        </pc:spChg>
        <pc:spChg chg="mod">
          <ac:chgData name="Natalia Alexandra Bermudez Barrezueta" userId="2c761d27-934a-4402-9acb-34ef714a7cc2" providerId="ADAL" clId="{F8CCF1E1-16EB-4F63-94ED-16BB9B17536E}" dt="2025-12-06T16:03:31.269" v="269" actId="1037"/>
          <ac:spMkLst>
            <pc:docMk/>
            <pc:sldMk cId="2293398709" sldId="336"/>
            <ac:spMk id="16" creationId="{319AB9CA-08FD-4205-BDBC-F64E669CAC6E}"/>
          </ac:spMkLst>
        </pc:spChg>
      </pc:sldChg>
      <pc:sldChg chg="modSp">
        <pc:chgData name="Natalia Alexandra Bermudez Barrezueta" userId="2c761d27-934a-4402-9acb-34ef714a7cc2" providerId="ADAL" clId="{F8CCF1E1-16EB-4F63-94ED-16BB9B17536E}" dt="2025-12-06T10:37:49.775" v="48" actId="20577"/>
        <pc:sldMkLst>
          <pc:docMk/>
          <pc:sldMk cId="1145038712" sldId="337"/>
        </pc:sldMkLst>
        <pc:spChg chg="mod">
          <ac:chgData name="Natalia Alexandra Bermudez Barrezueta" userId="2c761d27-934a-4402-9acb-34ef714a7cc2" providerId="ADAL" clId="{F8CCF1E1-16EB-4F63-94ED-16BB9B17536E}" dt="2025-12-06T10:37:49.775" v="48" actId="20577"/>
          <ac:spMkLst>
            <pc:docMk/>
            <pc:sldMk cId="1145038712" sldId="337"/>
            <ac:spMk id="2" creationId="{1B83C2FC-0B9E-448B-896C-525AD3F1D4FF}"/>
          </ac:spMkLst>
        </pc:spChg>
      </pc:sldChg>
      <pc:sldChg chg="modTransition modAnim">
        <pc:chgData name="Natalia Alexandra Bermudez Barrezueta" userId="2c761d27-934a-4402-9acb-34ef714a7cc2" providerId="ADAL" clId="{F8CCF1E1-16EB-4F63-94ED-16BB9B17536E}" dt="2025-12-06T09:46:35.664" v="3"/>
        <pc:sldMkLst>
          <pc:docMk/>
          <pc:sldMk cId="1011349528" sldId="361"/>
        </pc:sldMkLst>
      </pc:sldChg>
      <pc:sldChg chg="modAnim">
        <pc:chgData name="Natalia Alexandra Bermudez Barrezueta" userId="2c761d27-934a-4402-9acb-34ef714a7cc2" providerId="ADAL" clId="{F8CCF1E1-16EB-4F63-94ED-16BB9B17536E}" dt="2025-12-06T09:53:09.807" v="5"/>
        <pc:sldMkLst>
          <pc:docMk/>
          <pc:sldMk cId="2083178716" sldId="365"/>
        </pc:sldMkLst>
      </pc:sldChg>
      <pc:sldChg chg="modAnim">
        <pc:chgData name="Natalia Alexandra Bermudez Barrezueta" userId="2c761d27-934a-4402-9acb-34ef714a7cc2" providerId="ADAL" clId="{F8CCF1E1-16EB-4F63-94ED-16BB9B17536E}" dt="2025-12-06T09:59:16.194" v="8"/>
        <pc:sldMkLst>
          <pc:docMk/>
          <pc:sldMk cId="1377215214" sldId="366"/>
        </pc:sldMkLst>
      </pc:sldChg>
      <pc:sldChg chg="modAnim">
        <pc:chgData name="Natalia Alexandra Bermudez Barrezueta" userId="2c761d27-934a-4402-9acb-34ef714a7cc2" providerId="ADAL" clId="{F8CCF1E1-16EB-4F63-94ED-16BB9B17536E}" dt="2025-12-06T10:07:42.760" v="16"/>
        <pc:sldMkLst>
          <pc:docMk/>
          <pc:sldMk cId="853566899" sldId="367"/>
        </pc:sldMkLst>
      </pc:sldChg>
      <pc:sldChg chg="modAnim">
        <pc:chgData name="Natalia Alexandra Bermudez Barrezueta" userId="2c761d27-934a-4402-9acb-34ef714a7cc2" providerId="ADAL" clId="{F8CCF1E1-16EB-4F63-94ED-16BB9B17536E}" dt="2025-12-06T10:05:49.586" v="13"/>
        <pc:sldMkLst>
          <pc:docMk/>
          <pc:sldMk cId="4108736171" sldId="368"/>
        </pc:sldMkLst>
      </pc:sldChg>
      <pc:sldChg chg="modAnim">
        <pc:chgData name="Natalia Alexandra Bermudez Barrezueta" userId="2c761d27-934a-4402-9acb-34ef714a7cc2" providerId="ADAL" clId="{F8CCF1E1-16EB-4F63-94ED-16BB9B17536E}" dt="2025-12-06T12:29:02.841" v="242"/>
        <pc:sldMkLst>
          <pc:docMk/>
          <pc:sldMk cId="2499083323" sldId="369"/>
        </pc:sldMkLst>
      </pc:sldChg>
      <pc:sldChg chg="modAnim">
        <pc:chgData name="Natalia Alexandra Bermudez Barrezueta" userId="2c761d27-934a-4402-9acb-34ef714a7cc2" providerId="ADAL" clId="{F8CCF1E1-16EB-4F63-94ED-16BB9B17536E}" dt="2025-12-06T10:21:52.898" v="28"/>
        <pc:sldMkLst>
          <pc:docMk/>
          <pc:sldMk cId="1947190994" sldId="370"/>
        </pc:sldMkLst>
      </pc:sldChg>
      <pc:sldChg chg="modAnim">
        <pc:chgData name="Natalia Alexandra Bermudez Barrezueta" userId="2c761d27-934a-4402-9acb-34ef714a7cc2" providerId="ADAL" clId="{F8CCF1E1-16EB-4F63-94ED-16BB9B17536E}" dt="2025-12-06T10:30:04.843" v="41"/>
        <pc:sldMkLst>
          <pc:docMk/>
          <pc:sldMk cId="2811275689" sldId="374"/>
        </pc:sldMkLst>
      </pc:sldChg>
      <pc:sldChg chg="modAnim">
        <pc:chgData name="Natalia Alexandra Bermudez Barrezueta" userId="2c761d27-934a-4402-9acb-34ef714a7cc2" providerId="ADAL" clId="{F8CCF1E1-16EB-4F63-94ED-16BB9B17536E}" dt="2025-12-06T10:38:09.500" v="49"/>
        <pc:sldMkLst>
          <pc:docMk/>
          <pc:sldMk cId="1248829560" sldId="376"/>
        </pc:sldMkLst>
      </pc:sldChg>
      <pc:sldChg chg="modSp modAnim">
        <pc:chgData name="Natalia Alexandra Bermudez Barrezueta" userId="2c761d27-934a-4402-9acb-34ef714a7cc2" providerId="ADAL" clId="{F8CCF1E1-16EB-4F63-94ED-16BB9B17536E}" dt="2025-12-06T15:51:04.698" v="248" actId="207"/>
        <pc:sldMkLst>
          <pc:docMk/>
          <pc:sldMk cId="3814896910" sldId="377"/>
        </pc:sldMkLst>
        <pc:spChg chg="mod">
          <ac:chgData name="Natalia Alexandra Bermudez Barrezueta" userId="2c761d27-934a-4402-9acb-34ef714a7cc2" providerId="ADAL" clId="{F8CCF1E1-16EB-4F63-94ED-16BB9B17536E}" dt="2025-12-06T15:51:04.698" v="248" actId="207"/>
          <ac:spMkLst>
            <pc:docMk/>
            <pc:sldMk cId="3814896910" sldId="377"/>
            <ac:spMk id="9" creationId="{C582D62E-356D-BAEA-94CC-B7CDB2A2D7CB}"/>
          </ac:spMkLst>
        </pc:spChg>
      </pc:sldChg>
      <pc:sldChg chg="modNotesTx">
        <pc:chgData name="Natalia Alexandra Bermudez Barrezueta" userId="2c761d27-934a-4402-9acb-34ef714a7cc2" providerId="ADAL" clId="{F8CCF1E1-16EB-4F63-94ED-16BB9B17536E}" dt="2025-12-06T10:47:07.986" v="79" actId="20577"/>
        <pc:sldMkLst>
          <pc:docMk/>
          <pc:sldMk cId="4146953298" sldId="378"/>
        </pc:sldMkLst>
      </pc:sldChg>
      <pc:sldChg chg="modAnim">
        <pc:chgData name="Natalia Alexandra Bermudez Barrezueta" userId="2c761d27-934a-4402-9acb-34ef714a7cc2" providerId="ADAL" clId="{F8CCF1E1-16EB-4F63-94ED-16BB9B17536E}" dt="2025-12-06T10:54:41.092" v="120"/>
        <pc:sldMkLst>
          <pc:docMk/>
          <pc:sldMk cId="1669727142" sldId="379"/>
        </pc:sldMkLst>
      </pc:sldChg>
      <pc:sldChg chg="addSp delSp modSp del setBg addAnim delAnim modAnim">
        <pc:chgData name="Natalia Alexandra Bermudez Barrezueta" userId="2c761d27-934a-4402-9acb-34ef714a7cc2" providerId="ADAL" clId="{F8CCF1E1-16EB-4F63-94ED-16BB9B17536E}" dt="2025-12-06T10:53:58.562" v="118" actId="2696"/>
        <pc:sldMkLst>
          <pc:docMk/>
          <pc:sldMk cId="3045371407" sldId="380"/>
        </pc:sldMkLst>
        <pc:spChg chg="add del">
          <ac:chgData name="Natalia Alexandra Bermudez Barrezueta" userId="2c761d27-934a-4402-9acb-34ef714a7cc2" providerId="ADAL" clId="{F8CCF1E1-16EB-4F63-94ED-16BB9B17536E}" dt="2025-12-06T10:53:35.979" v="112" actId="478"/>
          <ac:spMkLst>
            <pc:docMk/>
            <pc:sldMk cId="3045371407" sldId="380"/>
            <ac:spMk id="3" creationId="{9DB8FE54-B282-BA61-C65D-BEB066FEB650}"/>
          </ac:spMkLst>
        </pc:spChg>
        <pc:spChg chg="add del mod">
          <ac:chgData name="Natalia Alexandra Bermudez Barrezueta" userId="2c761d27-934a-4402-9acb-34ef714a7cc2" providerId="ADAL" clId="{F8CCF1E1-16EB-4F63-94ED-16BB9B17536E}" dt="2025-12-06T10:53:35.979" v="112" actId="478"/>
          <ac:spMkLst>
            <pc:docMk/>
            <pc:sldMk cId="3045371407" sldId="380"/>
            <ac:spMk id="4" creationId="{C784A2FA-FD9C-49C6-BEE9-5F8F83789F90}"/>
          </ac:spMkLst>
        </pc:spChg>
        <pc:spChg chg="add del">
          <ac:chgData name="Natalia Alexandra Bermudez Barrezueta" userId="2c761d27-934a-4402-9acb-34ef714a7cc2" providerId="ADAL" clId="{F8CCF1E1-16EB-4F63-94ED-16BB9B17536E}" dt="2025-12-06T10:53:35.979" v="112" actId="478"/>
          <ac:spMkLst>
            <pc:docMk/>
            <pc:sldMk cId="3045371407" sldId="380"/>
            <ac:spMk id="6" creationId="{073AC1B1-B4C9-39DB-2890-1652AC4D58B7}"/>
          </ac:spMkLst>
        </pc:spChg>
        <pc:spChg chg="add del">
          <ac:chgData name="Natalia Alexandra Bermudez Barrezueta" userId="2c761d27-934a-4402-9acb-34ef714a7cc2" providerId="ADAL" clId="{F8CCF1E1-16EB-4F63-94ED-16BB9B17536E}" dt="2025-12-06T10:53:35.979" v="112" actId="478"/>
          <ac:spMkLst>
            <pc:docMk/>
            <pc:sldMk cId="3045371407" sldId="380"/>
            <ac:spMk id="7" creationId="{6025C5A6-F97A-A246-ADF4-4B328DBA8C5E}"/>
          </ac:spMkLst>
        </pc:spChg>
        <pc:spChg chg="add del mod">
          <ac:chgData name="Natalia Alexandra Bermudez Barrezueta" userId="2c761d27-934a-4402-9acb-34ef714a7cc2" providerId="ADAL" clId="{F8CCF1E1-16EB-4F63-94ED-16BB9B17536E}" dt="2025-12-06T10:53:35.979" v="112" actId="478"/>
          <ac:spMkLst>
            <pc:docMk/>
            <pc:sldMk cId="3045371407" sldId="380"/>
            <ac:spMk id="9" creationId="{8CBD3FA8-8C43-12D4-38D5-B9F38F9EEE0D}"/>
          </ac:spMkLst>
        </pc:spChg>
      </pc:sldChg>
      <pc:sldChg chg="modAnim">
        <pc:chgData name="Natalia Alexandra Bermudez Barrezueta" userId="2c761d27-934a-4402-9acb-34ef714a7cc2" providerId="ADAL" clId="{F8CCF1E1-16EB-4F63-94ED-16BB9B17536E}" dt="2025-12-06T11:23:39.392" v="141"/>
        <pc:sldMkLst>
          <pc:docMk/>
          <pc:sldMk cId="3743654422" sldId="381"/>
        </pc:sldMkLst>
      </pc:sldChg>
      <pc:sldChg chg="modSp modAnim">
        <pc:chgData name="Natalia Alexandra Bermudez Barrezueta" userId="2c761d27-934a-4402-9acb-34ef714a7cc2" providerId="ADAL" clId="{F8CCF1E1-16EB-4F63-94ED-16BB9B17536E}" dt="2025-12-06T11:27:15.772" v="230" actId="20577"/>
        <pc:sldMkLst>
          <pc:docMk/>
          <pc:sldMk cId="2269174786" sldId="382"/>
        </pc:sldMkLst>
        <pc:spChg chg="mod">
          <ac:chgData name="Natalia Alexandra Bermudez Barrezueta" userId="2c761d27-934a-4402-9acb-34ef714a7cc2" providerId="ADAL" clId="{F8CCF1E1-16EB-4F63-94ED-16BB9B17536E}" dt="2025-12-06T11:27:15.772" v="230" actId="20577"/>
          <ac:spMkLst>
            <pc:docMk/>
            <pc:sldMk cId="2269174786" sldId="382"/>
            <ac:spMk id="9" creationId="{3CC0311C-20DD-B4A1-3914-30501FBF4342}"/>
          </ac:spMkLst>
        </pc:spChg>
      </pc:sldChg>
      <pc:sldChg chg="modSp">
        <pc:chgData name="Natalia Alexandra Bermudez Barrezueta" userId="2c761d27-934a-4402-9acb-34ef714a7cc2" providerId="ADAL" clId="{F8CCF1E1-16EB-4F63-94ED-16BB9B17536E}" dt="2025-12-06T10:26:34.986" v="31" actId="20577"/>
        <pc:sldMkLst>
          <pc:docMk/>
          <pc:sldMk cId="1237689259" sldId="383"/>
        </pc:sldMkLst>
        <pc:spChg chg="mod">
          <ac:chgData name="Natalia Alexandra Bermudez Barrezueta" userId="2c761d27-934a-4402-9acb-34ef714a7cc2" providerId="ADAL" clId="{F8CCF1E1-16EB-4F63-94ED-16BB9B17536E}" dt="2025-12-06T10:26:34.986" v="31" actId="20577"/>
          <ac:spMkLst>
            <pc:docMk/>
            <pc:sldMk cId="1237689259" sldId="383"/>
            <ac:spMk id="3" creationId="{231A81C9-53AF-4E8F-B220-EB8D4C2BDD80}"/>
          </ac:spMkLst>
        </pc:spChg>
      </pc:sldChg>
      <pc:sldChg chg="addSp delSp add modAnim modNotesTx">
        <pc:chgData name="Natalia Alexandra Bermudez Barrezueta" userId="2c761d27-934a-4402-9acb-34ef714a7cc2" providerId="ADAL" clId="{F8CCF1E1-16EB-4F63-94ED-16BB9B17536E}" dt="2025-12-06T11:15:11.887" v="139" actId="20577"/>
        <pc:sldMkLst>
          <pc:docMk/>
          <pc:sldMk cId="142859812" sldId="384"/>
        </pc:sldMkLst>
        <pc:spChg chg="del">
          <ac:chgData name="Natalia Alexandra Bermudez Barrezueta" userId="2c761d27-934a-4402-9acb-34ef714a7cc2" providerId="ADAL" clId="{F8CCF1E1-16EB-4F63-94ED-16BB9B17536E}" dt="2025-12-06T10:53:51.698" v="115" actId="478"/>
          <ac:spMkLst>
            <pc:docMk/>
            <pc:sldMk cId="142859812" sldId="384"/>
            <ac:spMk id="2" creationId="{37BFC07D-BAB9-4C1F-91AE-B7FE06DE4F31}"/>
          </ac:spMkLst>
        </pc:spChg>
        <pc:spChg chg="del">
          <ac:chgData name="Natalia Alexandra Bermudez Barrezueta" userId="2c761d27-934a-4402-9acb-34ef714a7cc2" providerId="ADAL" clId="{F8CCF1E1-16EB-4F63-94ED-16BB9B17536E}" dt="2025-12-06T10:53:53.921" v="116" actId="478"/>
          <ac:spMkLst>
            <pc:docMk/>
            <pc:sldMk cId="142859812" sldId="384"/>
            <ac:spMk id="3" creationId="{47831067-A3AE-4B1F-A937-0C37C757E643}"/>
          </ac:spMkLst>
        </pc:spChg>
        <pc:spChg chg="add del">
          <ac:chgData name="Natalia Alexandra Bermudez Barrezueta" userId="2c761d27-934a-4402-9acb-34ef714a7cc2" providerId="ADAL" clId="{F8CCF1E1-16EB-4F63-94ED-16BB9B17536E}" dt="2025-12-06T10:53:46.268" v="114"/>
          <ac:spMkLst>
            <pc:docMk/>
            <pc:sldMk cId="142859812" sldId="384"/>
            <ac:spMk id="4" creationId="{3E6CD8CC-8E5F-46EB-AD4D-C0BF6AD8E195}"/>
          </ac:spMkLst>
        </pc:spChg>
        <pc:spChg chg="add del">
          <ac:chgData name="Natalia Alexandra Bermudez Barrezueta" userId="2c761d27-934a-4402-9acb-34ef714a7cc2" providerId="ADAL" clId="{F8CCF1E1-16EB-4F63-94ED-16BB9B17536E}" dt="2025-12-06T10:53:46.268" v="114"/>
          <ac:spMkLst>
            <pc:docMk/>
            <pc:sldMk cId="142859812" sldId="384"/>
            <ac:spMk id="5" creationId="{28281BD7-9833-4404-9E07-675240515F14}"/>
          </ac:spMkLst>
        </pc:spChg>
        <pc:spChg chg="add del">
          <ac:chgData name="Natalia Alexandra Bermudez Barrezueta" userId="2c761d27-934a-4402-9acb-34ef714a7cc2" providerId="ADAL" clId="{F8CCF1E1-16EB-4F63-94ED-16BB9B17536E}" dt="2025-12-06T10:53:46.268" v="114"/>
          <ac:spMkLst>
            <pc:docMk/>
            <pc:sldMk cId="142859812" sldId="384"/>
            <ac:spMk id="6" creationId="{57DF0B8D-BB7F-4E95-98BE-0D0ED2F5E364}"/>
          </ac:spMkLst>
        </pc:spChg>
        <pc:spChg chg="add del">
          <ac:chgData name="Natalia Alexandra Bermudez Barrezueta" userId="2c761d27-934a-4402-9acb-34ef714a7cc2" providerId="ADAL" clId="{F8CCF1E1-16EB-4F63-94ED-16BB9B17536E}" dt="2025-12-06T10:53:46.268" v="114"/>
          <ac:spMkLst>
            <pc:docMk/>
            <pc:sldMk cId="142859812" sldId="384"/>
            <ac:spMk id="7" creationId="{48132CFF-E5D6-41E4-AF86-6B1E1AAE976B}"/>
          </ac:spMkLst>
        </pc:spChg>
        <pc:spChg chg="add">
          <ac:chgData name="Natalia Alexandra Bermudez Barrezueta" userId="2c761d27-934a-4402-9acb-34ef714a7cc2" providerId="ADAL" clId="{F8CCF1E1-16EB-4F63-94ED-16BB9B17536E}" dt="2025-12-06T10:53:54.560" v="117"/>
          <ac:spMkLst>
            <pc:docMk/>
            <pc:sldMk cId="142859812" sldId="384"/>
            <ac:spMk id="8" creationId="{EAAFE984-7A29-4B75-8D0A-A521B643F25A}"/>
          </ac:spMkLst>
        </pc:spChg>
        <pc:spChg chg="add">
          <ac:chgData name="Natalia Alexandra Bermudez Barrezueta" userId="2c761d27-934a-4402-9acb-34ef714a7cc2" providerId="ADAL" clId="{F8CCF1E1-16EB-4F63-94ED-16BB9B17536E}" dt="2025-12-06T10:53:54.560" v="117"/>
          <ac:spMkLst>
            <pc:docMk/>
            <pc:sldMk cId="142859812" sldId="384"/>
            <ac:spMk id="9" creationId="{1DDA802A-8971-4C80-B020-BFD061DC5483}"/>
          </ac:spMkLst>
        </pc:spChg>
        <pc:spChg chg="add">
          <ac:chgData name="Natalia Alexandra Bermudez Barrezueta" userId="2c761d27-934a-4402-9acb-34ef714a7cc2" providerId="ADAL" clId="{F8CCF1E1-16EB-4F63-94ED-16BB9B17536E}" dt="2025-12-06T10:53:54.560" v="117"/>
          <ac:spMkLst>
            <pc:docMk/>
            <pc:sldMk cId="142859812" sldId="384"/>
            <ac:spMk id="10" creationId="{D91ED70C-3906-42DD-9BB8-BFE4F0A88417}"/>
          </ac:spMkLst>
        </pc:spChg>
        <pc:spChg chg="add">
          <ac:chgData name="Natalia Alexandra Bermudez Barrezueta" userId="2c761d27-934a-4402-9acb-34ef714a7cc2" providerId="ADAL" clId="{F8CCF1E1-16EB-4F63-94ED-16BB9B17536E}" dt="2025-12-06T10:53:54.560" v="117"/>
          <ac:spMkLst>
            <pc:docMk/>
            <pc:sldMk cId="142859812" sldId="384"/>
            <ac:spMk id="11" creationId="{405CE1CD-D08A-49E1-8571-1969470B0C9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uclouvain-my.sharepoint.com/personal/natalia_bermudez_uclouvain_be/Documents/PhD%20related/STATEOFART_BELSPO/FINAL%20REPORT/Study%20morning%20BESWEP/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clouvain-my.sharepoint.com/personal/natalia_bermudez_uclouvain_be/Documents/PhD%20related/STATEOFART_BELSPO/FINAL%20REPORT/Study%20morning%20BESWEP/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clouvain-my.sharepoint.com/personal/natalia_bermudez_uclouvain_be/Documents/PhD%20related/STATEOFART_BELSPO/FINAL%20REPORT/Study%20morning%20BESWEP/Graph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'Graph 2'!$B$1</c:f>
              <c:strCache>
                <c:ptCount val="1"/>
                <c:pt idx="0">
                  <c:v>Belgium</c:v>
                </c:pt>
              </c:strCache>
            </c:strRef>
          </c:tx>
          <c:spPr>
            <a:ln w="38100" cmpd="sng">
              <a:solidFill>
                <a:srgbClr val="920000"/>
              </a:solidFill>
            </a:ln>
          </c:spPr>
          <c:marker>
            <c:symbol val="none"/>
          </c:marker>
          <c:cat>
            <c:numRef>
              <c:f>'Graph 2'!$A$2:$A$24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'Graph 2'!$B$2:$B$24</c:f>
              <c:numCache>
                <c:formatCode>General</c:formatCode>
                <c:ptCount val="23"/>
                <c:pt idx="0">
                  <c:v>3.1857060953749468</c:v>
                </c:pt>
                <c:pt idx="1">
                  <c:v>3.7854531977821542</c:v>
                </c:pt>
                <c:pt idx="2">
                  <c:v>4.1893405180865511</c:v>
                </c:pt>
                <c:pt idx="3">
                  <c:v>4.1272180798797757</c:v>
                </c:pt>
                <c:pt idx="4">
                  <c:v>3.5155313041748375</c:v>
                </c:pt>
                <c:pt idx="5">
                  <c:v>3.6566945810748672</c:v>
                </c:pt>
                <c:pt idx="6">
                  <c:v>3.3571576577198829</c:v>
                </c:pt>
                <c:pt idx="7">
                  <c:v>3.2169120605036605</c:v>
                </c:pt>
                <c:pt idx="8">
                  <c:v>3.5364041994750655</c:v>
                </c:pt>
                <c:pt idx="9">
                  <c:v>5.5991131232532982</c:v>
                </c:pt>
                <c:pt idx="10">
                  <c:v>4.513420240405277</c:v>
                </c:pt>
                <c:pt idx="11">
                  <c:v>3.6477047588216251</c:v>
                </c:pt>
                <c:pt idx="12">
                  <c:v>4.1658436453068415</c:v>
                </c:pt>
                <c:pt idx="13">
                  <c:v>4.3890276260340251</c:v>
                </c:pt>
                <c:pt idx="14">
                  <c:v>3.4848027647749102</c:v>
                </c:pt>
                <c:pt idx="15">
                  <c:v>3.2359573861427204</c:v>
                </c:pt>
                <c:pt idx="16">
                  <c:v>3.053932555488672</c:v>
                </c:pt>
                <c:pt idx="17">
                  <c:v>2.4656948175738167</c:v>
                </c:pt>
                <c:pt idx="18">
                  <c:v>2.2945023215410898</c:v>
                </c:pt>
                <c:pt idx="19">
                  <c:v>2.3903808195860399</c:v>
                </c:pt>
                <c:pt idx="20">
                  <c:v>29.712107327444009</c:v>
                </c:pt>
                <c:pt idx="21">
                  <c:v>18.163573190271304</c:v>
                </c:pt>
                <c:pt idx="22">
                  <c:v>11.4694840665888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9A2-4429-B8D4-A27FFDB7307E}"/>
            </c:ext>
          </c:extLst>
        </c:ser>
        <c:ser>
          <c:idx val="1"/>
          <c:order val="1"/>
          <c:tx>
            <c:strRef>
              <c:f>'Graph 2'!$C$1</c:f>
              <c:strCache>
                <c:ptCount val="1"/>
                <c:pt idx="0">
                  <c:v>France</c:v>
                </c:pt>
              </c:strCache>
            </c:strRef>
          </c:tx>
          <c:spPr>
            <a:ln w="31750" cmpd="sng">
              <a:solidFill>
                <a:srgbClr val="738BDE">
                  <a:alpha val="100000"/>
                </a:srgbClr>
              </a:solidFill>
              <a:prstDash val="sysDash"/>
            </a:ln>
          </c:spPr>
          <c:marker>
            <c:symbol val="none"/>
          </c:marker>
          <c:cat>
            <c:numRef>
              <c:f>'Graph 2'!$A$2:$A$24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'Graph 2'!$C$2:$C$24</c:f>
              <c:numCache>
                <c:formatCode>General</c:formatCode>
                <c:ptCount val="23"/>
                <c:pt idx="3">
                  <c:v>0.50663069999999999</c:v>
                </c:pt>
                <c:pt idx="4">
                  <c:v>0.39373000000000002</c:v>
                </c:pt>
                <c:pt idx="5">
                  <c:v>0.45093670000000002</c:v>
                </c:pt>
                <c:pt idx="6">
                  <c:v>0.34533730000000001</c:v>
                </c:pt>
                <c:pt idx="7">
                  <c:v>0.35732419999999998</c:v>
                </c:pt>
                <c:pt idx="8">
                  <c:v>0.33657150000000002</c:v>
                </c:pt>
                <c:pt idx="9">
                  <c:v>0.86086669999999998</c:v>
                </c:pt>
                <c:pt idx="10">
                  <c:v>0.75134000000000001</c:v>
                </c:pt>
                <c:pt idx="11">
                  <c:v>0.15840000000000001</c:v>
                </c:pt>
                <c:pt idx="12">
                  <c:v>0.27089999999999997</c:v>
                </c:pt>
                <c:pt idx="13">
                  <c:v>0.3085</c:v>
                </c:pt>
                <c:pt idx="14">
                  <c:v>0.27389999999999998</c:v>
                </c:pt>
                <c:pt idx="15">
                  <c:v>0.26240000000000002</c:v>
                </c:pt>
                <c:pt idx="16">
                  <c:v>0.23669999999999999</c:v>
                </c:pt>
                <c:pt idx="19">
                  <c:v>0.13339999999999999</c:v>
                </c:pt>
                <c:pt idx="20">
                  <c:v>12.661</c:v>
                </c:pt>
                <c:pt idx="21">
                  <c:v>4.9821</c:v>
                </c:pt>
                <c:pt idx="22">
                  <c:v>0.67589999999999995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9A2-4429-B8D4-A27FFDB7307E}"/>
            </c:ext>
          </c:extLst>
        </c:ser>
        <c:ser>
          <c:idx val="2"/>
          <c:order val="2"/>
          <c:tx>
            <c:strRef>
              <c:f>'Graph 2'!$D$1</c:f>
              <c:strCache>
                <c:ptCount val="1"/>
                <c:pt idx="0">
                  <c:v>Germany</c:v>
                </c:pt>
              </c:strCache>
            </c:strRef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'Graph 2'!$A$2:$A$24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'Graph 2'!$D$2:$D$24</c:f>
              <c:numCache>
                <c:formatCode>General</c:formatCode>
                <c:ptCount val="23"/>
                <c:pt idx="0">
                  <c:v>0.26580495594756598</c:v>
                </c:pt>
                <c:pt idx="1">
                  <c:v>0.37874068637146097</c:v>
                </c:pt>
                <c:pt idx="2">
                  <c:v>0.64110034937073701</c:v>
                </c:pt>
                <c:pt idx="3">
                  <c:v>0.32506800000000002</c:v>
                </c:pt>
                <c:pt idx="4">
                  <c:v>0.24315719999999999</c:v>
                </c:pt>
                <c:pt idx="5">
                  <c:v>0.19994799999999999</c:v>
                </c:pt>
                <c:pt idx="6">
                  <c:v>9.6211000000000005E-2</c:v>
                </c:pt>
                <c:pt idx="7">
                  <c:v>7.8499299999999994E-2</c:v>
                </c:pt>
                <c:pt idx="8">
                  <c:v>0.16726550000000001</c:v>
                </c:pt>
                <c:pt idx="9">
                  <c:v>3.1421250000000001</c:v>
                </c:pt>
                <c:pt idx="10">
                  <c:v>2.3228439999999999</c:v>
                </c:pt>
                <c:pt idx="11">
                  <c:v>0.29464829341335397</c:v>
                </c:pt>
                <c:pt idx="12">
                  <c:v>0.19280460691441692</c:v>
                </c:pt>
                <c:pt idx="13">
                  <c:v>0.21879129294569091</c:v>
                </c:pt>
                <c:pt idx="14">
                  <c:v>0.13964833069202789</c:v>
                </c:pt>
                <c:pt idx="15">
                  <c:v>0.12402405954557616</c:v>
                </c:pt>
                <c:pt idx="16">
                  <c:v>0.11421857249830102</c:v>
                </c:pt>
                <c:pt idx="17">
                  <c:v>6.5227192485767763E-2</c:v>
                </c:pt>
                <c:pt idx="18">
                  <c:v>6.6368078967116509E-2</c:v>
                </c:pt>
                <c:pt idx="19">
                  <c:v>0.15586268344204665</c:v>
                </c:pt>
                <c:pt idx="20">
                  <c:v>7.3459201568068915</c:v>
                </c:pt>
                <c:pt idx="21">
                  <c:v>4.6515018349489177</c:v>
                </c:pt>
                <c:pt idx="22">
                  <c:v>0.97585759810047501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A2-4429-B8D4-A27FFDB7307E}"/>
            </c:ext>
          </c:extLst>
        </c:ser>
        <c:ser>
          <c:idx val="3"/>
          <c:order val="3"/>
          <c:tx>
            <c:strRef>
              <c:f>'Graph 2'!$E$1</c:f>
              <c:strCache>
                <c:ptCount val="1"/>
                <c:pt idx="0">
                  <c:v>Switzerland</c:v>
                </c:pt>
              </c:strCache>
            </c:strRef>
          </c:tx>
          <c:spPr>
            <a:ln w="22225">
              <a:prstDash val="sysDot"/>
            </a:ln>
          </c:spPr>
          <c:marker>
            <c:symbol val="none"/>
          </c:marker>
          <c:cat>
            <c:numRef>
              <c:f>'Graph 2'!$A$2:$A$24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'Graph 2'!$E$2:$E$24</c:f>
              <c:numCache>
                <c:formatCode>General</c:formatCode>
                <c:ptCount val="23"/>
                <c:pt idx="3">
                  <c:v>0.34413100000000002</c:v>
                </c:pt>
                <c:pt idx="4">
                  <c:v>0.15954084765039198</c:v>
                </c:pt>
                <c:pt idx="5">
                  <c:v>9.7987161027117811E-2</c:v>
                </c:pt>
                <c:pt idx="6">
                  <c:v>3.7113796043154894E-2</c:v>
                </c:pt>
                <c:pt idx="7">
                  <c:v>2.1447339187218053E-2</c:v>
                </c:pt>
                <c:pt idx="8">
                  <c:v>5.8735392477360697E-2</c:v>
                </c:pt>
                <c:pt idx="9">
                  <c:v>1.8671349015044465</c:v>
                </c:pt>
                <c:pt idx="10">
                  <c:v>0.65798537486158237</c:v>
                </c:pt>
                <c:pt idx="11">
                  <c:v>0.16409709597606476</c:v>
                </c:pt>
                <c:pt idx="12">
                  <c:v>0.28128842264889442</c:v>
                </c:pt>
                <c:pt idx="13">
                  <c:v>0.20476562390252406</c:v>
                </c:pt>
                <c:pt idx="14">
                  <c:v>6.8356379261680797E-2</c:v>
                </c:pt>
                <c:pt idx="15">
                  <c:v>0.17182707589748147</c:v>
                </c:pt>
                <c:pt idx="16">
                  <c:v>0.19559037737863474</c:v>
                </c:pt>
                <c:pt idx="17">
                  <c:v>0.105814186093383</c:v>
                </c:pt>
                <c:pt idx="18">
                  <c:v>3.8049019654517013E-2</c:v>
                </c:pt>
                <c:pt idx="19">
                  <c:v>5.6554360566927815E-2</c:v>
                </c:pt>
                <c:pt idx="20">
                  <c:v>12.56579646051671</c:v>
                </c:pt>
                <c:pt idx="21">
                  <c:v>5.9127432799907256</c:v>
                </c:pt>
                <c:pt idx="22">
                  <c:v>0.51306510045321529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A2-4429-B8D4-A27FFDB7307E}"/>
            </c:ext>
          </c:extLst>
        </c:ser>
        <c:ser>
          <c:idx val="4"/>
          <c:order val="4"/>
          <c:tx>
            <c:strRef>
              <c:f>'Graph 2'!$F$1</c:f>
              <c:strCache>
                <c:ptCount val="1"/>
                <c:pt idx="0">
                  <c:v>Italy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numRef>
              <c:f>'Graph 2'!$A$2:$A$24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'Graph 2'!$F$2:$F$24</c:f>
              <c:numCache>
                <c:formatCode>General</c:formatCode>
                <c:ptCount val="23"/>
                <c:pt idx="0">
                  <c:v>0.60199999999999998</c:v>
                </c:pt>
                <c:pt idx="1">
                  <c:v>0.4839927997497</c:v>
                </c:pt>
                <c:pt idx="2">
                  <c:v>0.49044843166213531</c:v>
                </c:pt>
                <c:pt idx="3">
                  <c:v>0.8253355897397433</c:v>
                </c:pt>
                <c:pt idx="4">
                  <c:v>0.73924023077537737</c:v>
                </c:pt>
                <c:pt idx="5">
                  <c:v>0.90597050000000001</c:v>
                </c:pt>
                <c:pt idx="6">
                  <c:v>0.83309319999999998</c:v>
                </c:pt>
                <c:pt idx="7">
                  <c:v>0.65548030000000002</c:v>
                </c:pt>
                <c:pt idx="8">
                  <c:v>0.79826949999999997</c:v>
                </c:pt>
                <c:pt idx="9">
                  <c:v>4.8358201855162841</c:v>
                </c:pt>
                <c:pt idx="10">
                  <c:v>6.1638308007641998</c:v>
                </c:pt>
                <c:pt idx="11">
                  <c:v>5.0351412456894398</c:v>
                </c:pt>
                <c:pt idx="12">
                  <c:v>5.9528431106898756</c:v>
                </c:pt>
                <c:pt idx="13">
                  <c:v>5.8954874716964687</c:v>
                </c:pt>
                <c:pt idx="14">
                  <c:v>5.3322363151232954</c:v>
                </c:pt>
                <c:pt idx="15">
                  <c:v>3.6268100780202981</c:v>
                </c:pt>
                <c:pt idx="16">
                  <c:v>2.9032153164529451</c:v>
                </c:pt>
                <c:pt idx="17">
                  <c:v>1.7716737525929311</c:v>
                </c:pt>
                <c:pt idx="18">
                  <c:v>1.2846156769103489</c:v>
                </c:pt>
                <c:pt idx="19">
                  <c:v>1.2054897980177239</c:v>
                </c:pt>
                <c:pt idx="20">
                  <c:v>13.15270364111481</c:v>
                </c:pt>
                <c:pt idx="21">
                  <c:v>5.8853267565039147</c:v>
                </c:pt>
                <c:pt idx="22">
                  <c:v>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9A2-4429-B8D4-A27FFDB73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714905"/>
        <c:axId val="1444520131"/>
      </c:lineChart>
      <c:catAx>
        <c:axId val="189271490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100" b="0">
                <a:solidFill>
                  <a:srgbClr val="17204E"/>
                </a:solidFill>
                <a:latin typeface="Roboto"/>
              </a:defRPr>
            </a:pPr>
            <a:endParaRPr lang="en-US"/>
          </a:p>
        </c:txPr>
        <c:crossAx val="1444520131"/>
        <c:crosses val="autoZero"/>
        <c:auto val="1"/>
        <c:lblAlgn val="ctr"/>
        <c:lblOffset val="100"/>
        <c:noMultiLvlLbl val="1"/>
      </c:catAx>
      <c:valAx>
        <c:axId val="1444520131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17204E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200" b="0">
                <a:solidFill>
                  <a:srgbClr val="17204E"/>
                </a:solidFill>
                <a:latin typeface="Roboto"/>
              </a:defRPr>
            </a:pPr>
            <a:endParaRPr lang="en-US"/>
          </a:p>
        </c:txPr>
        <c:crossAx val="1892714905"/>
        <c:crosses val="autoZero"/>
        <c:crossBetween val="between"/>
      </c:valAx>
    </c:plotArea>
    <c:legend>
      <c:legendPos val="t"/>
      <c:overlay val="0"/>
      <c:txPr>
        <a:bodyPr/>
        <a:lstStyle/>
        <a:p>
          <a:pPr lvl="0">
            <a:defRPr sz="1400" b="0">
              <a:solidFill>
                <a:srgbClr val="17204E"/>
              </a:solidFill>
              <a:latin typeface="Roboto"/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Above median shock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'Graph IV 1'!$A$12:$A$21</c:f>
              <c:numCache>
                <c:formatCode>General</c:formatCode>
                <c:ptCount val="10"/>
                <c:pt idx="0">
                  <c:v>5.5683879999999998E-2</c:v>
                </c:pt>
                <c:pt idx="1">
                  <c:v>0.10969362000000001</c:v>
                </c:pt>
                <c:pt idx="2">
                  <c:v>0.17202111</c:v>
                </c:pt>
                <c:pt idx="3">
                  <c:v>0.21257192999999999</c:v>
                </c:pt>
                <c:pt idx="4">
                  <c:v>0.26210617000000003</c:v>
                </c:pt>
                <c:pt idx="5">
                  <c:v>0.31966331999999997</c:v>
                </c:pt>
                <c:pt idx="6">
                  <c:v>0.36260661</c:v>
                </c:pt>
                <c:pt idx="7">
                  <c:v>0.45615646999999998</c:v>
                </c:pt>
                <c:pt idx="8">
                  <c:v>0.56061583000000004</c:v>
                </c:pt>
                <c:pt idx="9">
                  <c:v>0.62354781000000004</c:v>
                </c:pt>
              </c:numCache>
            </c:numRef>
          </c:xVal>
          <c:yVal>
            <c:numRef>
              <c:f>'Graph IV 1'!$B$12:$B$21</c:f>
              <c:numCache>
                <c:formatCode>General</c:formatCode>
                <c:ptCount val="10"/>
                <c:pt idx="0">
                  <c:v>2.26355E-3</c:v>
                </c:pt>
                <c:pt idx="1">
                  <c:v>2.0303000000000001E-4</c:v>
                </c:pt>
                <c:pt idx="2">
                  <c:v>-3.2750800000000001E-3</c:v>
                </c:pt>
                <c:pt idx="3">
                  <c:v>-2.3413700000000002E-3</c:v>
                </c:pt>
                <c:pt idx="4">
                  <c:v>-7.8802300000000002E-3</c:v>
                </c:pt>
                <c:pt idx="5">
                  <c:v>-8.7699500000000003E-3</c:v>
                </c:pt>
                <c:pt idx="6">
                  <c:v>1.2769020000000001E-2</c:v>
                </c:pt>
                <c:pt idx="7">
                  <c:v>1.9268239999999999E-2</c:v>
                </c:pt>
                <c:pt idx="8">
                  <c:v>2.2403889999999999E-2</c:v>
                </c:pt>
                <c:pt idx="9">
                  <c:v>2.5371810000000002E-2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27-4281-BBF1-D87675033A64}"/>
            </c:ext>
          </c:extLst>
        </c:ser>
        <c:ser>
          <c:idx val="1"/>
          <c:order val="1"/>
          <c:tx>
            <c:v>Below median shock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dk1">
                    <a:tint val="5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'Graph IV 1'!$A$2:$A$11</c:f>
              <c:numCache>
                <c:formatCode>General</c:formatCode>
                <c:ptCount val="10"/>
                <c:pt idx="0">
                  <c:v>4.2741899999999999E-2</c:v>
                </c:pt>
                <c:pt idx="1">
                  <c:v>8.1110260000000003E-2</c:v>
                </c:pt>
                <c:pt idx="2">
                  <c:v>9.482177E-2</c:v>
                </c:pt>
                <c:pt idx="3">
                  <c:v>0.11001792000000001</c:v>
                </c:pt>
                <c:pt idx="4">
                  <c:v>0.13150474000000001</c:v>
                </c:pt>
                <c:pt idx="5">
                  <c:v>0.16228967999999999</c:v>
                </c:pt>
                <c:pt idx="6">
                  <c:v>0.23526854999999999</c:v>
                </c:pt>
                <c:pt idx="7">
                  <c:v>0.44688703000000002</c:v>
                </c:pt>
                <c:pt idx="8">
                  <c:v>0.54155861000000005</c:v>
                </c:pt>
                <c:pt idx="9">
                  <c:v>0.59151834999999997</c:v>
                </c:pt>
              </c:numCache>
            </c:numRef>
          </c:xVal>
          <c:yVal>
            <c:numRef>
              <c:f>'Graph IV 1'!$B$2:$B$11</c:f>
              <c:numCache>
                <c:formatCode>General</c:formatCode>
                <c:ptCount val="10"/>
                <c:pt idx="0">
                  <c:v>2.5005100000000001E-3</c:v>
                </c:pt>
                <c:pt idx="1">
                  <c:v>2.1992000000000001E-3</c:v>
                </c:pt>
                <c:pt idx="2">
                  <c:v>-1.41956E-3</c:v>
                </c:pt>
                <c:pt idx="3">
                  <c:v>1.8781E-3</c:v>
                </c:pt>
                <c:pt idx="4">
                  <c:v>5.6546999999999999E-4</c:v>
                </c:pt>
                <c:pt idx="5">
                  <c:v>3.1796E-4</c:v>
                </c:pt>
                <c:pt idx="6">
                  <c:v>-7.8248399999999996E-3</c:v>
                </c:pt>
                <c:pt idx="7">
                  <c:v>1.0284999999999999E-3</c:v>
                </c:pt>
                <c:pt idx="8">
                  <c:v>-1.354229E-2</c:v>
                </c:pt>
                <c:pt idx="9">
                  <c:v>-1.9428020000000001E-2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D27-4281-BBF1-D87675033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111584"/>
        <c:axId val="1402181152"/>
      </c:scatterChart>
      <c:valAx>
        <c:axId val="1405111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M Sans" panose="020B0604020202020204" charset="0"/>
                    <a:ea typeface="+mn-ea"/>
                    <a:cs typeface="+mn-cs"/>
                  </a:defRPr>
                </a:pPr>
                <a:r>
                  <a:rPr lang="en-GB">
                    <a:latin typeface="DM Sans" panose="020B0604020202020204" charset="0"/>
                  </a:rPr>
                  <a:t>Blue-collar worker share in 2004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M Sans" panose="020B060402020202020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181152"/>
        <c:crosses val="autoZero"/>
        <c:crossBetween val="midCat"/>
      </c:valAx>
      <c:valAx>
        <c:axId val="140218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M Sans" panose="020B0604020202020204" charset="0"/>
                    <a:ea typeface="+mn-ea"/>
                    <a:cs typeface="+mn-cs"/>
                  </a:defRPr>
                </a:pPr>
                <a:r>
                  <a:rPr lang="en-US">
                    <a:latin typeface="DM Sans" panose="020B0604020202020204" charset="0"/>
                  </a:rPr>
                  <a:t>Share of firms in STW in 2009 (Long differences, residual)</a:t>
                </a:r>
              </a:p>
            </c:rich>
          </c:tx>
          <c:layout>
            <c:manualLayout>
              <c:xMode val="edge"/>
              <c:yMode val="edge"/>
              <c:x val="2.5270195731414691E-2"/>
              <c:y val="6.71205596685458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M Sans" panose="020B060402020202020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anose="020B0604020202020204" charset="0"/>
                <a:ea typeface="+mn-ea"/>
                <a:cs typeface="+mn-cs"/>
              </a:defRPr>
            </a:pPr>
            <a:endParaRPr lang="en-US"/>
          </a:p>
        </c:txPr>
        <c:crossAx val="1405111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Left of the cutoff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5"/>
            <c:marker>
              <c:symbol val="none"/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20-492D-842E-10C6FA3DF63E}"/>
              </c:ext>
            </c:extLst>
          </c:dPt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'Graph RDD 2'!$A$3:$A$8</c:f>
              <c:numCache>
                <c:formatCode>General</c:formatCode>
                <c:ptCount val="6"/>
                <c:pt idx="0">
                  <c:v>-4.4988066825775599</c:v>
                </c:pt>
                <c:pt idx="1">
                  <c:v>-3.4964200477326899</c:v>
                </c:pt>
                <c:pt idx="2">
                  <c:v>-2.4940334128878199</c:v>
                </c:pt>
                <c:pt idx="3">
                  <c:v>-1.4916467780429501</c:v>
                </c:pt>
                <c:pt idx="4">
                  <c:v>-0.48926014319809003</c:v>
                </c:pt>
                <c:pt idx="5">
                  <c:v>0</c:v>
                </c:pt>
              </c:numCache>
            </c:numRef>
          </c:xVal>
          <c:yVal>
            <c:numRef>
              <c:f>'Graph RDD 2'!$B$3:$B$8</c:f>
              <c:numCache>
                <c:formatCode>General</c:formatCode>
                <c:ptCount val="6"/>
                <c:pt idx="0">
                  <c:v>8.8172043010752606E-3</c:v>
                </c:pt>
                <c:pt idx="1">
                  <c:v>1.4408602150537599E-2</c:v>
                </c:pt>
                <c:pt idx="2">
                  <c:v>1.1935483870967699E-2</c:v>
                </c:pt>
                <c:pt idx="3">
                  <c:v>1.3440860215053699E-2</c:v>
                </c:pt>
                <c:pt idx="4">
                  <c:v>1.55376344086021E-2</c:v>
                </c:pt>
                <c:pt idx="5">
                  <c:v>1.62365591397849E-2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20-492D-842E-10C6FA3DF63E}"/>
            </c:ext>
          </c:extLst>
        </c:ser>
        <c:ser>
          <c:idx val="1"/>
          <c:order val="1"/>
          <c:tx>
            <c:v>Right of the cutoff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720-492D-842E-10C6FA3DF63E}"/>
              </c:ext>
            </c:extLst>
          </c:dPt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'Graph RDD 2'!$A$9:$A$14</c:f>
              <c:numCache>
                <c:formatCode>General</c:formatCode>
                <c:ptCount val="6"/>
                <c:pt idx="0">
                  <c:v>0.51312649164677804</c:v>
                </c:pt>
                <c:pt idx="1">
                  <c:v>1.5155131264916399</c:v>
                </c:pt>
                <c:pt idx="2">
                  <c:v>2.5178997613365102</c:v>
                </c:pt>
                <c:pt idx="3">
                  <c:v>3.5202863961813802</c:v>
                </c:pt>
                <c:pt idx="4">
                  <c:v>4.5107398568018997</c:v>
                </c:pt>
                <c:pt idx="5">
                  <c:v>1.1933174224344201E-2</c:v>
                </c:pt>
              </c:numCache>
            </c:numRef>
          </c:xVal>
          <c:yVal>
            <c:numRef>
              <c:f>'Graph RDD 2'!$B$9:$B$14</c:f>
              <c:numCache>
                <c:formatCode>General</c:formatCode>
                <c:ptCount val="6"/>
                <c:pt idx="0">
                  <c:v>3.2258064516128997E-2</c:v>
                </c:pt>
                <c:pt idx="1">
                  <c:v>3.2311827956989198E-2</c:v>
                </c:pt>
                <c:pt idx="2">
                  <c:v>3.6827956989247297E-2</c:v>
                </c:pt>
                <c:pt idx="3">
                  <c:v>3.6720430107526798E-2</c:v>
                </c:pt>
                <c:pt idx="4">
                  <c:v>3.8118279569892402E-2</c:v>
                </c:pt>
                <c:pt idx="5">
                  <c:v>3.06989247311827E-2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720-492D-842E-10C6FA3DF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174048"/>
        <c:axId val="1558913744"/>
      </c:scatterChart>
      <c:valAx>
        <c:axId val="1405174048"/>
        <c:scaling>
          <c:orientation val="minMax"/>
          <c:max val="5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dirty="0">
                    <a:latin typeface="DM Sans" panose="020B0604020202020204" charset="0"/>
                  </a:rPr>
                  <a:t>Percent of STW days from</a:t>
                </a:r>
                <a:r>
                  <a:rPr lang="en-GB" sz="1050" baseline="0" dirty="0">
                    <a:latin typeface="DM Sans" panose="020B0604020202020204" charset="0"/>
                  </a:rPr>
                  <a:t> declared days in 2020Q2 (normalized relative to the 20%-threshold)</a:t>
                </a:r>
                <a:endParaRPr lang="en-GB" sz="1050" dirty="0">
                  <a:latin typeface="DM Sans" panose="020B060402020202020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913744"/>
        <c:crosses val="autoZero"/>
        <c:crossBetween val="midCat"/>
      </c:valAx>
      <c:valAx>
        <c:axId val="155891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dirty="0">
                    <a:latin typeface="DM Sans" panose="020B0604020202020204" charset="0"/>
                  </a:rPr>
                  <a:t>Monthly</a:t>
                </a:r>
                <a:r>
                  <a:rPr lang="en-GB" sz="1050" baseline="0" dirty="0">
                    <a:latin typeface="DM Sans" panose="020B0604020202020204" charset="0"/>
                  </a:rPr>
                  <a:t> Fraction of days in STW</a:t>
                </a:r>
              </a:p>
              <a:p>
                <a:pPr>
                  <a:defRPr sz="1050"/>
                </a:pPr>
                <a:r>
                  <a:rPr lang="en-GB" sz="1050" baseline="0" dirty="0">
                    <a:latin typeface="DM Sans" panose="020B0604020202020204" charset="0"/>
                  </a:rPr>
                  <a:t>September 2020</a:t>
                </a:r>
                <a:endParaRPr lang="en-GB" sz="1050" dirty="0">
                  <a:latin typeface="DM Sans" panose="020B060402020202020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174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0.57678</cdr:x>
      <cdr:y>0.03359</cdr:y>
    </cdr:from>
    <cdr:to>
      <cdr:x>0.57678</cdr:x>
      <cdr:y>0.79314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1E1363B3-C1FE-447A-B732-7F1946B41E01}"/>
            </a:ext>
          </a:extLst>
        </cdr:cNvPr>
        <cdr:cNvCxnSpPr/>
      </cdr:nvCxnSpPr>
      <cdr:spPr>
        <a:xfrm xmlns:a="http://schemas.openxmlformats.org/drawingml/2006/main">
          <a:off x="2846494" y="115942"/>
          <a:ext cx="0" cy="2621893"/>
        </a:xfrm>
        <a:prstGeom xmlns:a="http://schemas.openxmlformats.org/drawingml/2006/main" prst="line">
          <a:avLst/>
        </a:prstGeom>
        <a:ln xmlns:a="http://schemas.openxmlformats.org/drawingml/2006/main" w="34925" cmpd="sng">
          <a:solidFill>
            <a:schemeClr val="tx1">
              <a:lumMod val="95000"/>
              <a:lumOff val="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5cf487a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5cf487a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D2830-A3B5-330E-0329-713AB962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3692A4-ADD0-81CF-342C-89CF03BAD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EC18CAA-B9FB-5412-4A44-8B4C301A0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796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8221-8D96-A337-B42C-0D4CA0CE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17A72E-ABB2-027B-3218-93AED7757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5F3B91-3227-8A70-F11E-1FEEAB551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0438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E198B-6549-01F5-246F-13FE11CC0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097471-5539-35D0-9F47-479F14D27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D678F6-F1D3-A334-66FA-BA13F3E00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984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EE789-C3DC-836D-B6F7-A87B22F76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55606D-D9C8-5263-853D-F2049D715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D1D871E-8587-F633-E754-022BEA0D7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Mention that the research cannot evaluate firms in which all workers were affected by lockdown + briefly explain the distinction between partially and not affected firms.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857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71FEC-47A8-C8DA-2870-7AFEEBC23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9FF95F-6C0E-6A4A-CC88-E4BB91441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EE0AAB-9C4F-DAF6-1E18-5FA0D62E4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Mention that the research cannot evaluate firms in which all workers were affected by lockdown + briefly explain the distinction between partially and not affected firms. </a:t>
            </a:r>
            <a:endParaRPr lang="fr-BE" dirty="0"/>
          </a:p>
          <a:p>
            <a:pPr marL="15875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49674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6C413-0E8A-D5BF-EB3A-8EB9788BC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21DCC1-9C7C-5C55-2941-12BB92761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B986CD-F3CC-CABF-AED1-FC739CF15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68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21D78-AC3B-EE4C-E316-B0D541A54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C67C13-6217-3479-B0E9-AF8A1713A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4B4982-9935-F42D-2BBE-C1E584945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/>
              <a:t>Applied after one year: avoids discouraging firms facing short-term liquidity issues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082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A678-C012-E724-237F-74870386A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66C283-60E3-245F-2C69-293FB4D2C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2772D1-BA9A-7F59-CABF-56369199E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2377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with stronger reactions among high-wage workers: Those workers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502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777C6-6A08-9FB3-4F19-B4501DAAE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A72040-6BE4-DDB7-DA27-2059B1D4E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61A255-64E1-D4D2-503C-E60039850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113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75A0-A8D6-9B3A-0036-CD1D7842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5BF924-C3EE-7CE8-62F7-EAAAC8BD2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B4E701-807B-B765-EC49-99E213470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2540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43F0A-BC8C-DE4A-99A9-7F5A30168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E4BFD4-E93F-F602-F89F-50DC3B725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EFE4FC-2EC0-FF72-AFA0-8790754D6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415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235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0653-0A6F-3549-211A-3FD32759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8364BAC-84C6-E8E3-1E17-10A754618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0EE83E7-4748-5E55-171E-BEF998778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In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way</a:t>
            </a:r>
            <a:r>
              <a:rPr lang="fr-BE" dirty="0"/>
              <a:t> </a:t>
            </a:r>
            <a:r>
              <a:rPr lang="fr-BE" dirty="0" err="1"/>
              <a:t>traditional</a:t>
            </a:r>
            <a:r>
              <a:rPr lang="fr-BE" dirty="0"/>
              <a:t> </a:t>
            </a:r>
            <a:r>
              <a:rPr lang="fr-BE" dirty="0" err="1"/>
              <a:t>unemployment</a:t>
            </a:r>
            <a:r>
              <a:rPr lang="fr-BE" dirty="0"/>
              <a:t> </a:t>
            </a:r>
            <a:r>
              <a:rPr lang="fr-BE" dirty="0" err="1"/>
              <a:t>reinforces</a:t>
            </a:r>
            <a:r>
              <a:rPr lang="fr-BE" dirty="0"/>
              <a:t> </a:t>
            </a:r>
            <a:r>
              <a:rPr lang="fr-BE" dirty="0" err="1"/>
              <a:t>layoffs</a:t>
            </a:r>
            <a:r>
              <a:rPr lang="fr-BE" dirty="0"/>
              <a:t> -&gt; </a:t>
            </a:r>
            <a:r>
              <a:rPr lang="fr-BE" dirty="0" err="1"/>
              <a:t>especially</a:t>
            </a:r>
            <a:r>
              <a:rPr lang="fr-BE" dirty="0"/>
              <a:t> for </a:t>
            </a:r>
            <a:r>
              <a:rPr lang="fr-BE" dirty="0" err="1"/>
              <a:t>workers</a:t>
            </a:r>
            <a:r>
              <a:rPr lang="fr-BE" dirty="0"/>
              <a:t> </a:t>
            </a:r>
            <a:r>
              <a:rPr lang="fr-BE" dirty="0" err="1"/>
              <a:t>where</a:t>
            </a:r>
            <a:r>
              <a:rPr lang="fr-BE" dirty="0"/>
              <a:t> EPL are </a:t>
            </a:r>
            <a:r>
              <a:rPr lang="fr-BE" dirty="0" err="1"/>
              <a:t>weaker</a:t>
            </a:r>
            <a:r>
              <a:rPr lang="fr-BE" dirty="0"/>
              <a:t>, or have </a:t>
            </a:r>
            <a:r>
              <a:rPr lang="fr-BE" dirty="0" err="1"/>
              <a:t>low</a:t>
            </a:r>
            <a:r>
              <a:rPr lang="fr-BE" dirty="0"/>
              <a:t> attachement to </a:t>
            </a:r>
            <a:r>
              <a:rPr lang="fr-BE" dirty="0" err="1"/>
              <a:t>employers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56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B9643-4CD2-5683-6F64-4DEC0CC9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AEEB9F-D991-E3D9-8127-0F9777AEE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2580BA-0589-94D6-9FAD-82BDBF0DA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5828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9D706-037E-2DFB-3D47-CF16C0E57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D50C00-0EC2-7AB0-A3A4-29DCF9ECC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00EC7F-94FD-7EE2-55A3-0A3D1F5DF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543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326D9-4DE3-425D-9C95-F067037B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BB4CC7-A1C4-4A09-2E80-CBD7B65E8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D1920D-43F1-2259-3E41-5E1B844A5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As </a:t>
            </a:r>
            <a:r>
              <a:rPr lang="fr-BE" dirty="0" err="1"/>
              <a:t>reallocation</a:t>
            </a:r>
            <a:r>
              <a:rPr lang="fr-BE" dirty="0"/>
              <a:t> can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productivity</a:t>
            </a:r>
            <a:r>
              <a:rPr lang="fr-BE" dirty="0"/>
              <a:t> </a:t>
            </a:r>
            <a:r>
              <a:rPr lang="fr-BE" dirty="0" err="1"/>
              <a:t>enhancing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34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06647d75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06647d75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76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D00E8-BDDF-BD19-B963-78B2ED284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C7EF5B-7DE8-C449-B491-5A3113AE2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A2E3CB-5E3F-04A6-B454-1D0BD507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5701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;p2">
            <a:extLst>
              <a:ext uri="{FF2B5EF4-FFF2-40B4-BE49-F238E27FC236}">
                <a16:creationId xmlns:a16="http://schemas.microsoft.com/office/drawing/2014/main" id="{47BDA3CD-D9FE-483A-B233-898AC8B5EF43}"/>
              </a:ext>
            </a:extLst>
          </p:cNvPr>
          <p:cNvPicPr preferRelativeResize="0"/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94BC0C-BE83-4825-BB6C-D8644A06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B8E7C-DAFF-4BA0-B82D-9425307D1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9308B8-39BE-4732-9DBA-E363ED2ECE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5100" y="1119188"/>
            <a:ext cx="7713900" cy="34821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05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 userDrawn="1">
  <p:cSld name="1_Title only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86" name="Google Shape;86;p14"/>
          <p:cNvGrpSpPr/>
          <p:nvPr/>
        </p:nvGrpSpPr>
        <p:grpSpPr>
          <a:xfrm>
            <a:off x="-2" y="-11750"/>
            <a:ext cx="9164328" cy="5158026"/>
            <a:chOff x="-2" y="-11750"/>
            <a:chExt cx="9164328" cy="5158026"/>
          </a:xfrm>
        </p:grpSpPr>
        <p:pic>
          <p:nvPicPr>
            <p:cNvPr id="87" name="Google Shape;87;p14"/>
            <p:cNvPicPr preferRelativeResize="0"/>
            <p:nvPr/>
          </p:nvPicPr>
          <p:blipFill rotWithShape="1">
            <a:blip r:embed="rId3">
              <a:alphaModFix/>
            </a:blip>
            <a:srcRect l="49290" b="58310"/>
            <a:stretch/>
          </p:blipFill>
          <p:spPr>
            <a:xfrm flipH="1">
              <a:off x="7540574" y="3811376"/>
              <a:ext cx="1623752" cy="133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/>
            <p:cNvPicPr preferRelativeResize="0"/>
            <p:nvPr/>
          </p:nvPicPr>
          <p:blipFill rotWithShape="1">
            <a:blip r:embed="rId4">
              <a:alphaModFix/>
            </a:blip>
            <a:srcRect l="-990" t="49150" r="47426"/>
            <a:stretch/>
          </p:blipFill>
          <p:spPr>
            <a:xfrm>
              <a:off x="8319625" y="-11750"/>
              <a:ext cx="836123" cy="7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4"/>
            <p:cNvPicPr preferRelativeResize="0"/>
            <p:nvPr/>
          </p:nvPicPr>
          <p:blipFill rotWithShape="1">
            <a:blip r:embed="rId4">
              <a:alphaModFix/>
            </a:blip>
            <a:srcRect l="-990" t="49150" r="47426"/>
            <a:stretch/>
          </p:blipFill>
          <p:spPr>
            <a:xfrm rot="10800000">
              <a:off x="-2" y="4610202"/>
              <a:ext cx="564726" cy="536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14A4D-1F6C-4C9E-BABD-812C4BC9B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D09BF01-2025-4D03-870C-33A3E0996D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5100" y="1119188"/>
            <a:ext cx="7713900" cy="34821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93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662875"/>
            <a:ext cx="4367700" cy="23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03300" y="3192050"/>
            <a:ext cx="21795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l="49290" b="50406"/>
          <a:stretch/>
        </p:blipFill>
        <p:spPr>
          <a:xfrm>
            <a:off x="0" y="3884475"/>
            <a:ext cx="1287399" cy="12590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7AFBCB-14A5-419C-ABA4-03F2C4AC0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t="1329" r="45385" b="30149"/>
          <a:stretch/>
        </p:blipFill>
        <p:spPr>
          <a:xfrm>
            <a:off x="5042300" y="0"/>
            <a:ext cx="41016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5100" y="3060200"/>
            <a:ext cx="36843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5942325" y="3003950"/>
            <a:ext cx="2486700" cy="177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95792-9477-4180-897C-7F947BE1B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0" name="Google Shape;50;p8"/>
          <p:cNvGrpSpPr/>
          <p:nvPr/>
        </p:nvGrpSpPr>
        <p:grpSpPr>
          <a:xfrm>
            <a:off x="-25852" y="0"/>
            <a:ext cx="2564777" cy="5210526"/>
            <a:chOff x="-25852" y="0"/>
            <a:chExt cx="2564777" cy="5210526"/>
          </a:xfrm>
        </p:grpSpPr>
        <p:pic>
          <p:nvPicPr>
            <p:cNvPr id="51" name="Google Shape;51;p8"/>
            <p:cNvPicPr preferRelativeResize="0"/>
            <p:nvPr/>
          </p:nvPicPr>
          <p:blipFill rotWithShape="1">
            <a:blip r:embed="rId3">
              <a:alphaModFix/>
            </a:blip>
            <a:srcRect r="49879" b="49423"/>
            <a:stretch/>
          </p:blipFill>
          <p:spPr>
            <a:xfrm flipH="1">
              <a:off x="-25852" y="2623675"/>
              <a:ext cx="2564777" cy="258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8"/>
            <p:cNvPicPr preferRelativeResize="0"/>
            <p:nvPr/>
          </p:nvPicPr>
          <p:blipFill rotWithShape="1">
            <a:blip r:embed="rId4">
              <a:alphaModFix/>
            </a:blip>
            <a:srcRect l="49290"/>
            <a:stretch/>
          </p:blipFill>
          <p:spPr>
            <a:xfrm flipH="1">
              <a:off x="-25849" y="0"/>
              <a:ext cx="1465089" cy="2888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6EF32-E1B3-4147-B3FF-96FC1F85A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9"/>
          <p:cNvGrpSpPr/>
          <p:nvPr/>
        </p:nvGrpSpPr>
        <p:grpSpPr>
          <a:xfrm>
            <a:off x="7537075" y="3936375"/>
            <a:ext cx="3018824" cy="2169150"/>
            <a:chOff x="7537075" y="3936375"/>
            <a:chExt cx="3018824" cy="2169150"/>
          </a:xfrm>
        </p:grpSpPr>
        <p:pic>
          <p:nvPicPr>
            <p:cNvPr id="58" name="Google Shape;58;p9"/>
            <p:cNvPicPr preferRelativeResize="0"/>
            <p:nvPr/>
          </p:nvPicPr>
          <p:blipFill rotWithShape="1">
            <a:blip r:embed="rId3">
              <a:alphaModFix/>
            </a:blip>
            <a:srcRect l="980" r="990"/>
            <a:stretch/>
          </p:blipFill>
          <p:spPr>
            <a:xfrm>
              <a:off x="8429450" y="3936375"/>
              <a:ext cx="2126449" cy="216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9"/>
            <p:cNvPicPr preferRelativeResize="0"/>
            <p:nvPr/>
          </p:nvPicPr>
          <p:blipFill rotWithShape="1">
            <a:blip r:embed="rId4">
              <a:alphaModFix/>
            </a:blip>
            <a:srcRect l="-4606" r="49967"/>
            <a:stretch/>
          </p:blipFill>
          <p:spPr>
            <a:xfrm>
              <a:off x="7537075" y="3945900"/>
              <a:ext cx="892385" cy="163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4B1A8-2F3A-4B49-BA7D-A310C659E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CB196-F817-402F-9A80-DBAFA9CB3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86" name="Google Shape;86;p14"/>
          <p:cNvGrpSpPr/>
          <p:nvPr/>
        </p:nvGrpSpPr>
        <p:grpSpPr>
          <a:xfrm>
            <a:off x="-2" y="-11750"/>
            <a:ext cx="9164328" cy="5158026"/>
            <a:chOff x="-2" y="-11750"/>
            <a:chExt cx="9164328" cy="5158026"/>
          </a:xfrm>
        </p:grpSpPr>
        <p:pic>
          <p:nvPicPr>
            <p:cNvPr id="87" name="Google Shape;87;p14"/>
            <p:cNvPicPr preferRelativeResize="0"/>
            <p:nvPr/>
          </p:nvPicPr>
          <p:blipFill rotWithShape="1">
            <a:blip r:embed="rId3">
              <a:alphaModFix/>
            </a:blip>
            <a:srcRect l="49290" b="58310"/>
            <a:stretch/>
          </p:blipFill>
          <p:spPr>
            <a:xfrm flipH="1">
              <a:off x="7540574" y="3811376"/>
              <a:ext cx="1623752" cy="133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/>
            <p:cNvPicPr preferRelativeResize="0"/>
            <p:nvPr/>
          </p:nvPicPr>
          <p:blipFill rotWithShape="1">
            <a:blip r:embed="rId4">
              <a:alphaModFix/>
            </a:blip>
            <a:srcRect l="-990" t="49150" r="47426"/>
            <a:stretch/>
          </p:blipFill>
          <p:spPr>
            <a:xfrm>
              <a:off x="8319625" y="-11750"/>
              <a:ext cx="836123" cy="7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4"/>
            <p:cNvPicPr preferRelativeResize="0"/>
            <p:nvPr/>
          </p:nvPicPr>
          <p:blipFill rotWithShape="1">
            <a:blip r:embed="rId4">
              <a:alphaModFix/>
            </a:blip>
            <a:srcRect l="-990" t="49150" r="47426"/>
            <a:stretch/>
          </p:blipFill>
          <p:spPr>
            <a:xfrm rot="10800000">
              <a:off x="-2" y="4610202"/>
              <a:ext cx="564726" cy="536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14A4D-1F6C-4C9E-BABD-812C4BC9B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6"/>
          <p:cNvGrpSpPr/>
          <p:nvPr/>
        </p:nvGrpSpPr>
        <p:grpSpPr>
          <a:xfrm>
            <a:off x="-25852" y="0"/>
            <a:ext cx="2564777" cy="5210526"/>
            <a:chOff x="-25852" y="0"/>
            <a:chExt cx="2564777" cy="5210526"/>
          </a:xfrm>
        </p:grpSpPr>
        <p:pic>
          <p:nvPicPr>
            <p:cNvPr id="196" name="Google Shape;196;p26"/>
            <p:cNvPicPr preferRelativeResize="0"/>
            <p:nvPr/>
          </p:nvPicPr>
          <p:blipFill rotWithShape="1">
            <a:blip r:embed="rId3">
              <a:alphaModFix/>
            </a:blip>
            <a:srcRect r="49879" b="49423"/>
            <a:stretch/>
          </p:blipFill>
          <p:spPr>
            <a:xfrm flipH="1">
              <a:off x="-25852" y="2623675"/>
              <a:ext cx="2564777" cy="258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6"/>
            <p:cNvPicPr preferRelativeResize="0"/>
            <p:nvPr/>
          </p:nvPicPr>
          <p:blipFill rotWithShape="1">
            <a:blip r:embed="rId4">
              <a:alphaModFix/>
            </a:blip>
            <a:srcRect l="49290"/>
            <a:stretch/>
          </p:blipFill>
          <p:spPr>
            <a:xfrm flipH="1">
              <a:off x="-25849" y="0"/>
              <a:ext cx="1465089" cy="2888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69FB1-7C49-4B97-B01F-B512C7B10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F12FB-9F16-44A1-9CD5-8EFB127AA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946C3647-6A33-4FA0-BBA0-3D9D4844E36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48" r:id="rId3"/>
    <p:sldLayoutId id="2147483649" r:id="rId4"/>
    <p:sldLayoutId id="2147483654" r:id="rId5"/>
    <p:sldLayoutId id="2147483655" r:id="rId6"/>
    <p:sldLayoutId id="2147483658" r:id="rId7"/>
    <p:sldLayoutId id="2147483660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 r="45385"/>
          <a:stretch/>
        </p:blipFill>
        <p:spPr>
          <a:xfrm>
            <a:off x="6333541" y="0"/>
            <a:ext cx="281046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>
            <a:spLocks noGrp="1"/>
          </p:cNvSpPr>
          <p:nvPr>
            <p:ph type="ctrTitle"/>
          </p:nvPr>
        </p:nvSpPr>
        <p:spPr>
          <a:xfrm>
            <a:off x="0" y="707299"/>
            <a:ext cx="6333540" cy="8847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sz="2400" dirty="0"/>
              <a:t>Protecting Jobs in Times of Crisis: </a:t>
            </a:r>
            <a:br>
              <a:rPr lang="en-GB" sz="2400" dirty="0"/>
            </a:br>
            <a:r>
              <a:rPr lang="en-GB" sz="2000" dirty="0"/>
              <a:t>Evidence on Short-Time Work in Belgium</a:t>
            </a:r>
            <a:endParaRPr sz="2000" b="1" dirty="0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ubTitle" idx="1"/>
          </p:nvPr>
        </p:nvSpPr>
        <p:spPr>
          <a:xfrm>
            <a:off x="36741" y="1702737"/>
            <a:ext cx="6459539" cy="28126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-US" b="1" dirty="0">
                <a:latin typeface="Sora" panose="020B0604020202020204" charset="0"/>
                <a:cs typeface="Sora" panose="020B0604020202020204" charset="0"/>
              </a:rPr>
              <a:t>	</a:t>
            </a:r>
            <a:r>
              <a:rPr lang="en-US" dirty="0">
                <a:latin typeface="Sora" panose="020B0604020202020204" charset="0"/>
                <a:cs typeface="Sora" panose="020B0604020202020204" charset="0"/>
              </a:rPr>
              <a:t>D</a:t>
            </a:r>
            <a:r>
              <a:rPr lang="en-GB" dirty="0" err="1">
                <a:latin typeface="Sora" panose="020B0604020202020204" charset="0"/>
                <a:cs typeface="Sora" panose="020B0604020202020204" charset="0"/>
              </a:rPr>
              <a:t>ecember</a:t>
            </a:r>
            <a:r>
              <a:rPr lang="en-GB" dirty="0">
                <a:latin typeface="Sora" panose="020B0604020202020204" charset="0"/>
                <a:cs typeface="Sora" panose="020B0604020202020204" charset="0"/>
              </a:rPr>
              <a:t> 8, 2025 - </a:t>
            </a:r>
            <a:r>
              <a:rPr lang="en-US" dirty="0">
                <a:latin typeface="Sora" panose="020B0604020202020204" charset="0"/>
                <a:cs typeface="Sora" panose="020B0604020202020204" charset="0"/>
              </a:rPr>
              <a:t>Brussels, Belgium</a:t>
            </a:r>
          </a:p>
          <a:p>
            <a:pPr marL="0" indent="0" algn="l"/>
            <a:endParaRPr lang="en-US" b="1" i="1" dirty="0">
              <a:latin typeface="Sora" panose="020B0604020202020204" charset="0"/>
              <a:cs typeface="Sora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Sora" panose="020B0604020202020204" charset="0"/>
              <a:cs typeface="Sora" panose="020B0604020202020204" charset="0"/>
            </a:endParaRPr>
          </a:p>
          <a:p>
            <a:pPr algn="ctr"/>
            <a:r>
              <a:rPr lang="fr-BE" sz="1200" b="1" dirty="0">
                <a:latin typeface="Sora" panose="020B0604020202020204" charset="0"/>
                <a:cs typeface="Sora" panose="020B0604020202020204" charset="0"/>
              </a:rPr>
              <a:t>Natalia </a:t>
            </a:r>
            <a:r>
              <a:rPr lang="fr-BE" sz="1200" b="1" dirty="0" err="1">
                <a:latin typeface="Sora" panose="020B0604020202020204" charset="0"/>
                <a:cs typeface="Sora" panose="020B0604020202020204" charset="0"/>
              </a:rPr>
              <a:t>Bermúdez</a:t>
            </a:r>
            <a:r>
              <a:rPr lang="fr-BE" b="1" baseline="30000" dirty="0">
                <a:latin typeface="Sora" panose="020B0604020202020204" charset="0"/>
                <a:cs typeface="Sora" panose="020B0604020202020204" charset="0"/>
              </a:rPr>
              <a:t>*</a:t>
            </a:r>
            <a:r>
              <a:rPr lang="fr-BE" sz="1200" dirty="0">
                <a:latin typeface="Sora" panose="020B0604020202020204" charset="0"/>
                <a:cs typeface="Sora" panose="020B0604020202020204" charset="0"/>
              </a:rPr>
              <a:t>, </a:t>
            </a:r>
            <a:r>
              <a:rPr lang="fr-BE" sz="1200" b="1" dirty="0">
                <a:latin typeface="Sora" panose="020B0604020202020204" charset="0"/>
                <a:cs typeface="Sora" panose="020B0604020202020204" charset="0"/>
              </a:rPr>
              <a:t>Bart </a:t>
            </a:r>
            <a:r>
              <a:rPr lang="fr-BE" sz="1200" b="1" dirty="0" err="1">
                <a:latin typeface="Sora" panose="020B0604020202020204" charset="0"/>
                <a:cs typeface="Sora" panose="020B0604020202020204" charset="0"/>
              </a:rPr>
              <a:t>Cockx</a:t>
            </a:r>
            <a:r>
              <a:rPr lang="fr-BE" sz="2000" b="1" baseline="30000" dirty="0" err="1">
                <a:latin typeface="Sora" panose="020B0604020202020204" charset="0"/>
                <a:cs typeface="Sora" panose="020B0604020202020204" charset="0"/>
              </a:rPr>
              <a:t>ǂ</a:t>
            </a:r>
            <a:r>
              <a:rPr lang="fr-BE" sz="1200" dirty="0">
                <a:latin typeface="Sora" panose="020B0604020202020204" charset="0"/>
                <a:cs typeface="Sora" panose="020B0604020202020204" charset="0"/>
              </a:rPr>
              <a:t>, </a:t>
            </a:r>
            <a:r>
              <a:rPr lang="fr-BE" sz="1200" b="1" dirty="0">
                <a:latin typeface="Sora" panose="020B0604020202020204" charset="0"/>
                <a:cs typeface="Sora" panose="020B0604020202020204" charset="0"/>
              </a:rPr>
              <a:t>Muriel </a:t>
            </a:r>
            <a:r>
              <a:rPr lang="fr-BE" sz="1200" b="1" dirty="0" err="1">
                <a:latin typeface="Sora" panose="020B0604020202020204" charset="0"/>
                <a:cs typeface="Sora" panose="020B0604020202020204" charset="0"/>
              </a:rPr>
              <a:t>Dejemeppe</a:t>
            </a:r>
            <a:r>
              <a:rPr lang="fr-BE" sz="1800" b="1" baseline="30000" dirty="0" err="1">
                <a:latin typeface="Sora" panose="020B0604020202020204" charset="0"/>
                <a:cs typeface="Sora" panose="020B0604020202020204" charset="0"/>
              </a:rPr>
              <a:t>Ϯ</a:t>
            </a:r>
            <a:r>
              <a:rPr lang="fr-BE" sz="1200" dirty="0">
                <a:latin typeface="Sora" panose="020B0604020202020204" charset="0"/>
                <a:cs typeface="Sora" panose="020B0604020202020204" charset="0"/>
              </a:rPr>
              <a:t>, </a:t>
            </a:r>
            <a:r>
              <a:rPr lang="fr-BE" sz="1200" b="1" dirty="0">
                <a:latin typeface="Sora" panose="020B0604020202020204" charset="0"/>
                <a:cs typeface="Sora" panose="020B0604020202020204" charset="0"/>
              </a:rPr>
              <a:t>Giulia Tarullo</a:t>
            </a:r>
            <a:r>
              <a:rPr lang="fr-BE" sz="1800" b="1" baseline="30000" dirty="0">
                <a:latin typeface="Sora" panose="020B0604020202020204" charset="0"/>
                <a:cs typeface="Sora" panose="020B0604020202020204" charset="0"/>
              </a:rPr>
              <a:t>¶</a:t>
            </a:r>
          </a:p>
          <a:p>
            <a:pPr algn="l"/>
            <a:endParaRPr lang="fr-BE" sz="1200" dirty="0">
              <a:latin typeface="Sora" panose="020B0604020202020204" charset="0"/>
              <a:cs typeface="Sora" panose="020B0604020202020204" charset="0"/>
            </a:endParaRPr>
          </a:p>
          <a:p>
            <a:pPr algn="l"/>
            <a:endParaRPr lang="fr-BE" sz="1200" dirty="0">
              <a:latin typeface="Sora" panose="020B0604020202020204" charset="0"/>
              <a:cs typeface="Sora" panose="020B0604020202020204" charset="0"/>
            </a:endParaRPr>
          </a:p>
          <a:p>
            <a:pPr algn="l"/>
            <a:endParaRPr lang="fr-BE" sz="1200" dirty="0">
              <a:latin typeface="Sora" panose="020B0604020202020204" charset="0"/>
              <a:cs typeface="Sora" panose="020B0604020202020204" charset="0"/>
            </a:endParaRPr>
          </a:p>
          <a:p>
            <a:pPr algn="l"/>
            <a:r>
              <a:rPr lang="fr-BE" sz="1200" dirty="0">
                <a:latin typeface="Sora" panose="020B0604020202020204" charset="0"/>
                <a:cs typeface="Sora" panose="020B0604020202020204" charset="0"/>
              </a:rPr>
              <a:t>	* IRES/LIDAM, UCLouvain; Department of Economics, UGent</a:t>
            </a:r>
            <a:br>
              <a:rPr lang="fr-BE" sz="1200" dirty="0">
                <a:latin typeface="Sora" panose="020B0604020202020204" charset="0"/>
                <a:cs typeface="Sora" panose="020B0604020202020204" charset="0"/>
              </a:rPr>
            </a:br>
            <a:r>
              <a:rPr lang="fr-BE" sz="1200" dirty="0">
                <a:latin typeface="Sora" panose="020B0604020202020204" charset="0"/>
                <a:cs typeface="Sora" panose="020B0604020202020204" charset="0"/>
              </a:rPr>
              <a:t>ǂ  </a:t>
            </a:r>
            <a:r>
              <a:rPr lang="fr-BE" sz="1200" dirty="0" err="1">
                <a:latin typeface="Sora" panose="020B0604020202020204" charset="0"/>
                <a:cs typeface="Sora" panose="020B0604020202020204" charset="0"/>
              </a:rPr>
              <a:t>Department</a:t>
            </a:r>
            <a:r>
              <a:rPr lang="fr-BE" sz="1200" dirty="0">
                <a:latin typeface="Sora" panose="020B0604020202020204" charset="0"/>
                <a:cs typeface="Sora" panose="020B0604020202020204" charset="0"/>
              </a:rPr>
              <a:t> of Economics, UGent; IRES/LIDAM, UCLouvain</a:t>
            </a:r>
            <a:br>
              <a:rPr lang="fr-BE" sz="1200" dirty="0">
                <a:latin typeface="Sora" panose="020B0604020202020204" charset="0"/>
                <a:cs typeface="Sora" panose="020B0604020202020204" charset="0"/>
              </a:rPr>
            </a:br>
            <a:r>
              <a:rPr lang="fr-BE" sz="1200" dirty="0">
                <a:latin typeface="Sora" panose="020B0604020202020204" charset="0"/>
                <a:cs typeface="Sora" panose="020B0604020202020204" charset="0"/>
              </a:rPr>
              <a:t>Ϯ IRES/LIDAM, UCLouvain</a:t>
            </a:r>
            <a:br>
              <a:rPr lang="fr-BE" sz="1200" dirty="0">
                <a:latin typeface="Sora" panose="020B0604020202020204" charset="0"/>
                <a:cs typeface="Sora" panose="020B0604020202020204" charset="0"/>
              </a:rPr>
            </a:br>
            <a:r>
              <a:rPr lang="fr-BE" sz="1200" dirty="0">
                <a:latin typeface="Sora" panose="020B0604020202020204" charset="0"/>
                <a:cs typeface="Sora" panose="020B0604020202020204" charset="0"/>
              </a:rPr>
              <a:t>¶ RWI – Leibniz Institute for Economic </a:t>
            </a:r>
            <a:r>
              <a:rPr lang="fr-BE" sz="1200" dirty="0" err="1">
                <a:latin typeface="Sora" panose="020B0604020202020204" charset="0"/>
                <a:cs typeface="Sora" panose="020B0604020202020204" charset="0"/>
              </a:rPr>
              <a:t>Research</a:t>
            </a:r>
            <a:r>
              <a:rPr lang="fr-BE" sz="1200" dirty="0">
                <a:latin typeface="Sora" panose="020B0604020202020204" charset="0"/>
                <a:cs typeface="Sora" panose="020B0604020202020204" charset="0"/>
              </a:rPr>
              <a:t> (Germany); IRES/LIDAM, UCLouvain; Department of Economics, UGent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Sora" panose="020B0604020202020204" charset="0"/>
              <a:cs typeface="Sora" panose="020B0604020202020204" charset="0"/>
            </a:endParaRPr>
          </a:p>
        </p:txBody>
      </p:sp>
      <p:pic>
        <p:nvPicPr>
          <p:cNvPr id="7" name="Picture 8" descr="File:KU Leuven logo.svg - Wikipedia">
            <a:extLst>
              <a:ext uri="{FF2B5EF4-FFF2-40B4-BE49-F238E27FC236}">
                <a16:creationId xmlns:a16="http://schemas.microsoft.com/office/drawing/2014/main" id="{3ACD65E6-B83D-4332-9B52-A8E34F2F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24" y="3379826"/>
            <a:ext cx="1152806" cy="4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elgian Polar Platform - Research and ...">
            <a:extLst>
              <a:ext uri="{FF2B5EF4-FFF2-40B4-BE49-F238E27FC236}">
                <a16:creationId xmlns:a16="http://schemas.microsoft.com/office/drawing/2014/main" id="{C5EC2E87-D242-49AD-823F-718E5F48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42" y="3979396"/>
            <a:ext cx="944175" cy="7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8A18-4BAB-420C-9F53-9E0B5BDA0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0135" y="2427572"/>
            <a:ext cx="1227218" cy="981981"/>
          </a:xfrm>
          <a:prstGeom prst="rect">
            <a:avLst/>
          </a:prstGeom>
        </p:spPr>
      </p:pic>
      <p:pic>
        <p:nvPicPr>
          <p:cNvPr id="1026" name="Picture 2" descr="https://www.uclouvain.be/fr/system/files/uclouvain_assetmanager/groups/cms-editors-arec/charte-graphique-uclouvain/UCLouvain_Logo_Pos_RVB.png">
            <a:extLst>
              <a:ext uri="{FF2B5EF4-FFF2-40B4-BE49-F238E27FC236}">
                <a16:creationId xmlns:a16="http://schemas.microsoft.com/office/drawing/2014/main" id="{727522A5-5F25-4A02-AB50-D046160F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47" y="1076488"/>
            <a:ext cx="1736180" cy="4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ent University Economic Insights">
            <a:extLst>
              <a:ext uri="{FF2B5EF4-FFF2-40B4-BE49-F238E27FC236}">
                <a16:creationId xmlns:a16="http://schemas.microsoft.com/office/drawing/2014/main" id="{EAFF7DF1-FD49-4DB5-BDA2-B00B1F00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32" y="2490004"/>
            <a:ext cx="1227217" cy="33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chives | Regards économiques">
            <a:extLst>
              <a:ext uri="{FF2B5EF4-FFF2-40B4-BE49-F238E27FC236}">
                <a16:creationId xmlns:a16="http://schemas.microsoft.com/office/drawing/2014/main" id="{DF2A9E3F-DCBC-4F6D-BE8D-F976FEE0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59" y="216945"/>
            <a:ext cx="1428841" cy="7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BFA4D7-D99F-430B-8758-CE693B133A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7927" y="1592068"/>
            <a:ext cx="1292800" cy="4614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849C-2D37-DB75-6F8F-F092B862B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D768D-84A9-1EC1-016B-F09D7356BE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A7711F1D-4E0C-05B7-8B05-927AFE918E71}"/>
              </a:ext>
            </a:extLst>
          </p:cNvPr>
          <p:cNvSpPr txBox="1">
            <a:spLocks/>
          </p:cNvSpPr>
          <p:nvPr/>
        </p:nvSpPr>
        <p:spPr>
          <a:xfrm>
            <a:off x="786674" y="2310482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7FEA00-AB20-50A6-1FB4-9B9578D6C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8106" y="837410"/>
            <a:ext cx="8362044" cy="4167605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700" b="1" dirty="0"/>
              <a:t>Challenge: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Firms </a:t>
            </a:r>
            <a:r>
              <a:rPr lang="en-US" sz="1700" b="1" dirty="0"/>
              <a:t>self-select</a:t>
            </a:r>
            <a:r>
              <a:rPr lang="en-US" sz="1700" dirty="0"/>
              <a:t> into STW → differ in size, sector, financial health…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Simple comparisons </a:t>
            </a:r>
            <a:r>
              <a:rPr lang="en-US" sz="1700" b="1" dirty="0"/>
              <a:t>confound STW effects </a:t>
            </a:r>
            <a:r>
              <a:rPr lang="fr-BE" sz="1700" dirty="0" err="1"/>
              <a:t>with</a:t>
            </a:r>
            <a:r>
              <a:rPr lang="fr-BE" sz="1700" dirty="0"/>
              <a:t> </a:t>
            </a:r>
            <a:r>
              <a:rPr lang="fr-BE" sz="1700" dirty="0" err="1"/>
              <a:t>firm</a:t>
            </a:r>
            <a:r>
              <a:rPr lang="fr-BE" sz="1700" dirty="0"/>
              <a:t> </a:t>
            </a:r>
            <a:r>
              <a:rPr lang="fr-BE" sz="1700" dirty="0" err="1"/>
              <a:t>characteristics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700" dirty="0"/>
              <a:t>Cannot observe </a:t>
            </a:r>
            <a:r>
              <a:rPr lang="en-US" sz="1700" b="1" dirty="0"/>
              <a:t>what would have happened without STW</a:t>
            </a:r>
            <a:endParaRPr lang="en-US" sz="1700" dirty="0"/>
          </a:p>
          <a:p>
            <a:pPr marL="152400" indent="0">
              <a:lnSpc>
                <a:spcPct val="150000"/>
              </a:lnSpc>
              <a:buNone/>
            </a:pPr>
            <a:r>
              <a:rPr lang="en-US" sz="1700" b="1" dirty="0"/>
              <a:t>Solution: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700" dirty="0"/>
              <a:t>Use </a:t>
            </a:r>
            <a:r>
              <a:rPr lang="en-US" sz="1700" b="1" dirty="0"/>
              <a:t>quasi-experimental methods</a:t>
            </a:r>
            <a:r>
              <a:rPr lang="en-US" sz="1700" dirty="0"/>
              <a:t> → find a </a:t>
            </a:r>
            <a:r>
              <a:rPr lang="en-US" sz="1700" b="1" dirty="0"/>
              <a:t>“perfect clone”</a:t>
            </a:r>
            <a:r>
              <a:rPr lang="fr-BE" sz="1700" b="1" dirty="0"/>
              <a:t> </a:t>
            </a:r>
            <a:r>
              <a:rPr lang="fr-BE" sz="1700" dirty="0"/>
              <a:t>→</a:t>
            </a:r>
            <a:r>
              <a:rPr lang="en-US" sz="1700" dirty="0"/>
              <a:t> a similar firm that did not use STW (or used it less)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Provides a </a:t>
            </a:r>
            <a:r>
              <a:rPr lang="en-US" sz="1700" b="1" dirty="0"/>
              <a:t>credible comparison to estimate STW’s real impact</a:t>
            </a:r>
            <a:endParaRPr lang="en-US" sz="1700" dirty="0"/>
          </a:p>
          <a:p>
            <a:pPr marL="152400" indent="0">
              <a:lnSpc>
                <a:spcPct val="150000"/>
              </a:lnSpc>
              <a:buNone/>
            </a:pPr>
            <a:r>
              <a:rPr lang="en-US" sz="1700" b="1" dirty="0"/>
              <a:t>Takeaway: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700" b="1" dirty="0"/>
              <a:t>Rigorous methods are essential</a:t>
            </a:r>
            <a:r>
              <a:rPr lang="en-US" sz="1700" dirty="0"/>
              <a:t> to measure the real effect of STW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CB0C8420-A7E7-E3C6-78ED-419B6CC0A230}"/>
              </a:ext>
            </a:extLst>
          </p:cNvPr>
          <p:cNvSpPr txBox="1">
            <a:spLocks/>
          </p:cNvSpPr>
          <p:nvPr/>
        </p:nvSpPr>
        <p:spPr>
          <a:xfrm>
            <a:off x="458106" y="257058"/>
            <a:ext cx="8566987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Evaluating STW:  Challenge &amp; Solution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B8B30-F2E1-ADDD-E4AC-C24E8A19D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287FC-0699-0F54-6EE8-EBF502B1B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F82B8D49-C625-D7F9-69E1-0DE8DDEC3C0F}"/>
              </a:ext>
            </a:extLst>
          </p:cNvPr>
          <p:cNvSpPr txBox="1">
            <a:spLocks/>
          </p:cNvSpPr>
          <p:nvPr/>
        </p:nvSpPr>
        <p:spPr>
          <a:xfrm>
            <a:off x="806552" y="2310483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8D090A-1935-1396-D1C5-0165F28C96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1845" y="882547"/>
            <a:ext cx="8254582" cy="4022034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700" b="1" dirty="0"/>
              <a:t>Objective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Estimate the </a:t>
            </a:r>
            <a:r>
              <a:rPr lang="en-US" sz="1700" b="1" dirty="0"/>
              <a:t>causal effect of STW on employment</a:t>
            </a:r>
            <a:r>
              <a:rPr lang="en-US" sz="1700" dirty="0"/>
              <a:t> during the 2008–2009 crisis in Belgium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700" b="1" dirty="0"/>
              <a:t>Context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700" dirty="0"/>
              <a:t>Demand shock; </a:t>
            </a:r>
            <a:r>
              <a:rPr lang="en-US" sz="1700" b="1" dirty="0"/>
              <a:t>manufacturing most exposed</a:t>
            </a:r>
            <a:r>
              <a:rPr lang="en-US" sz="1700" dirty="0"/>
              <a:t> via global trade links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Focus on </a:t>
            </a:r>
            <a:r>
              <a:rPr lang="en-US" sz="1700" b="1" dirty="0"/>
              <a:t>small firms (5–49 employees)</a:t>
            </a:r>
            <a:r>
              <a:rPr lang="en-US" sz="1700" dirty="0"/>
              <a:t> and </a:t>
            </a:r>
            <a:r>
              <a:rPr lang="en-US" sz="1700" b="1" dirty="0"/>
              <a:t>blue-collar workers</a:t>
            </a:r>
            <a:endParaRPr lang="en-US" sz="1700" dirty="0"/>
          </a:p>
          <a:p>
            <a:pPr marL="152400" indent="0">
              <a:lnSpc>
                <a:spcPct val="150000"/>
              </a:lnSpc>
              <a:buNone/>
            </a:pPr>
            <a:r>
              <a:rPr lang="en-US" sz="1700" b="1" dirty="0"/>
              <a:t>Data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700" dirty="0"/>
              <a:t>Micro-aggregated firm-level data (2004–2012): employment, STW use, VAT data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6CF4C6D0-DA2C-3DBA-708C-355674E91CCC}"/>
              </a:ext>
            </a:extLst>
          </p:cNvPr>
          <p:cNvSpPr txBox="1">
            <a:spLocks/>
          </p:cNvSpPr>
          <p:nvPr/>
        </p:nvSpPr>
        <p:spPr>
          <a:xfrm>
            <a:off x="391845" y="238919"/>
            <a:ext cx="8566987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Study 1: STW During the Great Recession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1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48D4-860A-4FC9-9447-83FCC67E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Study 1: Method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81C9-53AF-4E8F-B220-EB8D4C2BDD8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0850" y="1068388"/>
            <a:ext cx="8413750" cy="3482120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700" b="1" dirty="0"/>
              <a:t>Approach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700" b="1" dirty="0"/>
              <a:t>Instrumental Variable (IV) strategy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700" dirty="0"/>
              <a:t>Exploit </a:t>
            </a:r>
            <a:r>
              <a:rPr lang="en-US" sz="1700" b="1" dirty="0"/>
              <a:t>variation in STW eligibility</a:t>
            </a:r>
            <a:r>
              <a:rPr lang="en-US" sz="1700" dirty="0"/>
              <a:t> between blue- and white-collar workers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Firms with more blue-collar employees </a:t>
            </a:r>
            <a:r>
              <a:rPr lang="en-US" sz="1500" b="1" dirty="0"/>
              <a:t>use STW more for the same shock </a:t>
            </a:r>
            <a:r>
              <a:rPr lang="en-US" sz="1500" dirty="0">
                <a:hlinkClick r:id="rId2" action="ppaction://hlinksldjump"/>
              </a:rPr>
              <a:t>[graph] </a:t>
            </a:r>
            <a:endParaRPr lang="en-US" sz="1500" dirty="0"/>
          </a:p>
          <a:p>
            <a:pPr marL="152400" indent="0">
              <a:lnSpc>
                <a:spcPct val="150000"/>
              </a:lnSpc>
              <a:buNone/>
            </a:pPr>
            <a:endParaRPr lang="en-US" sz="1700" b="1" dirty="0"/>
          </a:p>
          <a:p>
            <a:pPr marL="152400" indent="0">
              <a:lnSpc>
                <a:spcPct val="150000"/>
              </a:lnSpc>
              <a:buNone/>
            </a:pP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“Perfect Clone” analogy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/>
              <a:t>For a similar negative shock </a:t>
            </a:r>
            <a:r>
              <a:rPr lang="en-US" sz="1700" dirty="0">
                <a:sym typeface="Wingdings" panose="05000000000000000000" pitchFamily="2" charset="2"/>
              </a:rPr>
              <a:t> </a:t>
            </a:r>
            <a:r>
              <a:rPr lang="en-US" sz="1500" i="1" dirty="0"/>
              <a:t>Compare firms </a:t>
            </a:r>
            <a:r>
              <a:rPr lang="en-US" sz="1500" b="1" i="1" dirty="0"/>
              <a:t>that use STW to similar firms that use it less </a:t>
            </a:r>
            <a:r>
              <a:rPr lang="en-US" sz="1500" b="1" i="1" u="sng" dirty="0"/>
              <a:t>because they have fewer blue-collar workers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Provides a </a:t>
            </a:r>
            <a:r>
              <a:rPr lang="en-US" sz="1700" b="1" dirty="0"/>
              <a:t>credible estimate </a:t>
            </a:r>
            <a:r>
              <a:rPr lang="en-US" sz="1700" dirty="0"/>
              <a:t>of the STW’s causal effect on employment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23768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857A6-B9C0-F6BE-EAC4-8769029A5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EAD03-B4E8-7A45-D2E5-E3FF748D9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2A0B118B-74CA-36B0-A47C-282EAD4CDA09}"/>
              </a:ext>
            </a:extLst>
          </p:cNvPr>
          <p:cNvSpPr txBox="1">
            <a:spLocks/>
          </p:cNvSpPr>
          <p:nvPr/>
        </p:nvSpPr>
        <p:spPr>
          <a:xfrm>
            <a:off x="806552" y="2310483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187E9B-2724-F7FA-FA67-5A3CFD732F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6283" y="466414"/>
            <a:ext cx="7606748" cy="4210672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Short-term effects</a:t>
            </a:r>
          </a:p>
          <a:p>
            <a:pPr>
              <a:lnSpc>
                <a:spcPct val="150000"/>
              </a:lnSpc>
            </a:pPr>
            <a:r>
              <a:rPr lang="en-US" sz="1700" b="1" dirty="0"/>
              <a:t>Manufacturing</a:t>
            </a:r>
            <a:r>
              <a:rPr lang="en-US" sz="1700" dirty="0"/>
              <a:t>: 1-FTE increase in STW → ~0.5 jobs saved</a:t>
            </a:r>
          </a:p>
          <a:p>
            <a:pPr>
              <a:lnSpc>
                <a:spcPct val="150000"/>
              </a:lnSpc>
            </a:pPr>
            <a:r>
              <a:rPr lang="en-US" sz="1700" b="1" dirty="0"/>
              <a:t>Non-manufacturing</a:t>
            </a:r>
            <a:r>
              <a:rPr lang="en-US" sz="1700" dirty="0"/>
              <a:t>: STW used extensively, but </a:t>
            </a:r>
            <a:r>
              <a:rPr lang="en-US" sz="1700" b="1" dirty="0"/>
              <a:t>for jobs not at risk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→ deadweight effects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Medium-term effects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Employment gains </a:t>
            </a:r>
            <a:r>
              <a:rPr lang="en-US" sz="1700" b="1" dirty="0"/>
              <a:t>fade after the first year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Structural adjustments (downsizing, automation, etc.) limit STW’s impact and can delay—but not prevent—necessary restructuring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Takeaway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STW is effective where jobs are </a:t>
            </a:r>
            <a:r>
              <a:rPr lang="en-US" sz="1700" b="1" dirty="0"/>
              <a:t>genuinely at risk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Effects are </a:t>
            </a:r>
            <a:r>
              <a:rPr lang="en-US" sz="1700" b="1" dirty="0"/>
              <a:t>heterogeneous across sectors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9F397398-B055-3C42-588B-EC6833C98F74}"/>
              </a:ext>
            </a:extLst>
          </p:cNvPr>
          <p:cNvSpPr txBox="1">
            <a:spLocks/>
          </p:cNvSpPr>
          <p:nvPr/>
        </p:nvSpPr>
        <p:spPr>
          <a:xfrm>
            <a:off x="288506" y="126844"/>
            <a:ext cx="8566987" cy="6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Study 1: Key findings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44E5C-AE24-FD2D-1E93-16B81CDB0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A374AC-E147-1C16-F28D-FFAE50B8E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14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C428C62C-B7AB-2AC2-7807-167AE64C2963}"/>
              </a:ext>
            </a:extLst>
          </p:cNvPr>
          <p:cNvSpPr txBox="1">
            <a:spLocks/>
          </p:cNvSpPr>
          <p:nvPr/>
        </p:nvSpPr>
        <p:spPr>
          <a:xfrm>
            <a:off x="806552" y="2310483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20ACBF-7462-D168-14B0-FF11B4D075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8506" y="745229"/>
            <a:ext cx="8731060" cy="4022034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800" b="1" dirty="0"/>
              <a:t>Objective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Estimate the </a:t>
            </a:r>
            <a:r>
              <a:rPr lang="en-US" sz="1800" b="1" dirty="0"/>
              <a:t>causal effect of STW on employment</a:t>
            </a:r>
            <a:r>
              <a:rPr lang="en-US" sz="1800" dirty="0"/>
              <a:t> during the COVID-19 pandemic in Belgium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800" b="1" dirty="0"/>
              <a:t>Context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Major </a:t>
            </a:r>
            <a:r>
              <a:rPr lang="en-US" sz="1800" b="1" dirty="0"/>
              <a:t>demand and supply shock </a:t>
            </a:r>
            <a:r>
              <a:rPr lang="en-US" sz="1800" dirty="0"/>
              <a:t>due to lockdowns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Exceptionally </a:t>
            </a:r>
            <a:r>
              <a:rPr lang="en-US" sz="1800" b="1" dirty="0"/>
              <a:t>high STW take-up</a:t>
            </a:r>
            <a:r>
              <a:rPr lang="en-US" sz="1800" dirty="0"/>
              <a:t>, especially in contact-intensive sectors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800" b="1" dirty="0"/>
              <a:t>Data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High-frequency firm-level data (2018–2022): employment and STW use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Covers </a:t>
            </a:r>
            <a:r>
              <a:rPr lang="en-US" sz="1800" b="1" dirty="0"/>
              <a:t>all workers </a:t>
            </a:r>
            <a:r>
              <a:rPr lang="en-US" sz="1800" dirty="0"/>
              <a:t>(blue- and white-collar).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5043B547-44A3-7B85-46BB-AA0BD24F5DF4}"/>
              </a:ext>
            </a:extLst>
          </p:cNvPr>
          <p:cNvSpPr txBox="1">
            <a:spLocks/>
          </p:cNvSpPr>
          <p:nvPr/>
        </p:nvSpPr>
        <p:spPr>
          <a:xfrm>
            <a:off x="288506" y="164876"/>
            <a:ext cx="8566987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Study 2: STW During the COVID-19 Crisis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2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B1BA-4401-EEF8-8634-F0A869ACD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D29B5-0B27-6D4C-F0F2-55D6A875D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15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1427B3C6-7BFF-B444-51E5-64B5F62E9D94}"/>
              </a:ext>
            </a:extLst>
          </p:cNvPr>
          <p:cNvSpPr txBox="1">
            <a:spLocks/>
          </p:cNvSpPr>
          <p:nvPr/>
        </p:nvSpPr>
        <p:spPr>
          <a:xfrm>
            <a:off x="806552" y="2310483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93EC2A-2B11-F0EE-0318-956136967A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8506" y="678811"/>
            <a:ext cx="8652295" cy="3785877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800" b="1" dirty="0"/>
              <a:t>Approach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700" b="1" dirty="0"/>
              <a:t>Fuzzy Regression Discontinuity Design (RDD)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Exploit </a:t>
            </a:r>
            <a:r>
              <a:rPr lang="en-US" sz="1700" b="1" dirty="0"/>
              <a:t>policy rule </a:t>
            </a:r>
            <a:r>
              <a:rPr lang="en-US" sz="1700" dirty="0"/>
              <a:t>limiting access to the simplified STW program (“force majeure”)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800" b="1" dirty="0"/>
              <a:t>Institutional rule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700" dirty="0"/>
              <a:t>September 2020: firms eligible for </a:t>
            </a:r>
            <a:r>
              <a:rPr lang="en-US" sz="1700" b="1" dirty="0"/>
              <a:t>simplified STW</a:t>
            </a:r>
            <a:r>
              <a:rPr lang="en-US" sz="1700" dirty="0"/>
              <a:t> </a:t>
            </a:r>
            <a:r>
              <a:rPr lang="en-US" sz="1700" u="sng" dirty="0"/>
              <a:t>only if</a:t>
            </a:r>
            <a:r>
              <a:rPr lang="en-US" sz="1700" dirty="0"/>
              <a:t> </a:t>
            </a:r>
            <a:r>
              <a:rPr lang="en-US" sz="1700" b="1" dirty="0"/>
              <a:t>≥20% of workdays were in STW in Q2-2020</a:t>
            </a:r>
            <a:r>
              <a:rPr lang="en-US" sz="1700" dirty="0"/>
              <a:t>, </a:t>
            </a:r>
            <a:r>
              <a:rPr lang="en-US" sz="1700" u="sng" dirty="0"/>
              <a:t>except for firms fully affected by the lockdown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800" b="1" dirty="0"/>
              <a:t>“Perfect Clone” analogy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700" dirty="0"/>
              <a:t>Compare </a:t>
            </a:r>
            <a:r>
              <a:rPr lang="en-US" sz="1700" b="1" dirty="0"/>
              <a:t>similar firms just above and below the 20% threshold </a:t>
            </a:r>
            <a:r>
              <a:rPr lang="en-US" sz="1700" b="1" dirty="0">
                <a:hlinkClick r:id="rId3" action="ppaction://hlinksldjump"/>
              </a:rPr>
              <a:t>[graph]</a:t>
            </a:r>
            <a:endParaRPr lang="en-US" sz="1700" b="1" dirty="0"/>
          </a:p>
          <a:p>
            <a:pPr>
              <a:lnSpc>
                <a:spcPct val="150000"/>
              </a:lnSpc>
            </a:pPr>
            <a:r>
              <a:rPr lang="en-US" sz="1700" dirty="0"/>
              <a:t>They differ </a:t>
            </a:r>
            <a:r>
              <a:rPr lang="en-US" sz="1700" b="1" dirty="0"/>
              <a:t>only in STW intensity</a:t>
            </a:r>
            <a:r>
              <a:rPr lang="en-US" sz="1700" dirty="0"/>
              <a:t>, mimicking an experiment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4F7703FE-F258-583C-4299-94F4AF63ABE3}"/>
              </a:ext>
            </a:extLst>
          </p:cNvPr>
          <p:cNvSpPr txBox="1">
            <a:spLocks/>
          </p:cNvSpPr>
          <p:nvPr/>
        </p:nvSpPr>
        <p:spPr>
          <a:xfrm>
            <a:off x="288506" y="144772"/>
            <a:ext cx="8566987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Study 2: Method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CE9B9-E089-EEBD-F9C0-F8D8D353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AE131B-7ED2-735C-3501-9BE84743B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16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FBDFFF66-F193-5F36-A1C0-E8C72D6A5345}"/>
              </a:ext>
            </a:extLst>
          </p:cNvPr>
          <p:cNvSpPr txBox="1">
            <a:spLocks/>
          </p:cNvSpPr>
          <p:nvPr/>
        </p:nvSpPr>
        <p:spPr>
          <a:xfrm>
            <a:off x="806552" y="2310483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2D62E-356D-BAEA-94CC-B7CDB2A2D7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5193" y="415614"/>
            <a:ext cx="8872330" cy="4210672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Short- and medium-term effects</a:t>
            </a:r>
          </a:p>
          <a:p>
            <a:pPr>
              <a:lnSpc>
                <a:spcPct val="150000"/>
              </a:lnSpc>
            </a:pPr>
            <a:r>
              <a:rPr lang="en-US" sz="1700" b="1" dirty="0"/>
              <a:t>Partially-locked down firms</a:t>
            </a:r>
            <a:r>
              <a:rPr lang="en-US" sz="1700" dirty="0"/>
              <a:t>: persistent STW use → lasting employment gains (until 2022Q4)</a:t>
            </a:r>
          </a:p>
          <a:p>
            <a:pPr>
              <a:lnSpc>
                <a:spcPct val="150000"/>
              </a:lnSpc>
            </a:pPr>
            <a:r>
              <a:rPr lang="en-US" sz="1700" b="1" dirty="0"/>
              <a:t>Lockdown-unaffected firms</a:t>
            </a:r>
            <a:r>
              <a:rPr lang="en-US" sz="1700" dirty="0"/>
              <a:t>: STW use did not increase employment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→ deadweight effects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Heterogeneous effects by workforce composition</a:t>
            </a:r>
          </a:p>
          <a:p>
            <a:pPr>
              <a:lnSpc>
                <a:spcPct val="150000"/>
              </a:lnSpc>
            </a:pPr>
            <a:r>
              <a:rPr lang="en-US" sz="1700" b="1" dirty="0"/>
              <a:t>White-collar-intensive firms</a:t>
            </a:r>
            <a:r>
              <a:rPr lang="en-US" sz="1700" dirty="0"/>
              <a:t>: larger short- and medium-term employment gains </a:t>
            </a:r>
          </a:p>
          <a:p>
            <a:pPr>
              <a:lnSpc>
                <a:spcPct val="150000"/>
              </a:lnSpc>
            </a:pPr>
            <a:r>
              <a:rPr lang="en-US" sz="1700" b="1" dirty="0"/>
              <a:t>Blue-collar-intensive firms</a:t>
            </a:r>
            <a:r>
              <a:rPr lang="en-US" sz="1700" dirty="0"/>
              <a:t>: high STW use but smaller employment gains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Takeaway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Simplified STW access </a:t>
            </a:r>
            <a:r>
              <a:rPr lang="en-US" sz="1700" b="1" dirty="0"/>
              <a:t>helped firms constrained by lockdowns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Effects are </a:t>
            </a:r>
            <a:r>
              <a:rPr lang="en-US" sz="1700" b="1" dirty="0"/>
              <a:t>heterogeneous across sectors and workforce types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C8186AAF-FD22-D690-0493-16AF510EACA3}"/>
              </a:ext>
            </a:extLst>
          </p:cNvPr>
          <p:cNvSpPr txBox="1">
            <a:spLocks/>
          </p:cNvSpPr>
          <p:nvPr/>
        </p:nvSpPr>
        <p:spPr>
          <a:xfrm>
            <a:off x="291820" y="63500"/>
            <a:ext cx="8566987" cy="6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Study 2: Key findings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AA130-6787-45F8-773B-F3166058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441D1-9D90-61FD-1CF8-49EAE5D4BD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17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DF64E15C-A62D-1AA8-0A3D-B30A1699C579}"/>
              </a:ext>
            </a:extLst>
          </p:cNvPr>
          <p:cNvSpPr txBox="1">
            <a:spLocks/>
          </p:cNvSpPr>
          <p:nvPr/>
        </p:nvSpPr>
        <p:spPr>
          <a:xfrm>
            <a:off x="806552" y="2310483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53D68-F333-CAD3-0FC3-88FF9659E2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595" y="682601"/>
            <a:ext cx="8965094" cy="3926335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Objective: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Evaluate firms’ reactions to the “responsibility contribution” (2005 &amp; 2012)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Impact on STW use, coverage, productivity, and liquidity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fr-BE" b="1" dirty="0" err="1"/>
              <a:t>Institutional</a:t>
            </a:r>
            <a:r>
              <a:rPr lang="fr-BE" b="1" dirty="0"/>
              <a:t> </a:t>
            </a:r>
            <a:r>
              <a:rPr lang="fr-BE" b="1" dirty="0" err="1"/>
              <a:t>rule</a:t>
            </a:r>
            <a:r>
              <a:rPr lang="fr-BE" b="1" dirty="0"/>
              <a:t> (</a:t>
            </a:r>
            <a:r>
              <a:rPr lang="fr-BE" b="1" dirty="0" err="1"/>
              <a:t>blue-collar</a:t>
            </a:r>
            <a:r>
              <a:rPr lang="fr-BE" b="1" dirty="0"/>
              <a:t> </a:t>
            </a:r>
            <a:r>
              <a:rPr lang="fr-BE" b="1" dirty="0" err="1"/>
              <a:t>workers</a:t>
            </a:r>
            <a:r>
              <a:rPr lang="fr-BE" b="1" dirty="0"/>
              <a:t>)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sz="1800" dirty="0"/>
              <a:t>Penalty when </a:t>
            </a:r>
            <a:r>
              <a:rPr lang="en-US" sz="1800" b="1" dirty="0"/>
              <a:t>&gt;110 STW days/worker/year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Applied</a:t>
            </a:r>
            <a:r>
              <a:rPr lang="en-US" sz="1800" b="1" dirty="0"/>
              <a:t> after one year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Contribution based on </a:t>
            </a:r>
            <a:r>
              <a:rPr lang="en-US" sz="1800" b="1" dirty="0"/>
              <a:t>intensity per worker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Firm </a:t>
            </a:r>
            <a:r>
              <a:rPr lang="en-US" b="1" dirty="0" err="1"/>
              <a:t>behaviours</a:t>
            </a:r>
            <a:endParaRPr lang="en-US" dirty="0"/>
          </a:p>
          <a:p>
            <a:pPr marL="609600" indent="-457200">
              <a:lnSpc>
                <a:spcPct val="150000"/>
              </a:lnSpc>
              <a:buAutoNum type="arabicPeriod"/>
            </a:pPr>
            <a:r>
              <a:rPr lang="en-US" sz="1800" b="1" dirty="0"/>
              <a:t>Bunching</a:t>
            </a:r>
            <a:r>
              <a:rPr lang="en-US" sz="1800" dirty="0"/>
              <a:t> just below 110 days</a:t>
            </a:r>
          </a:p>
          <a:p>
            <a:pPr marL="609600" indent="-457200">
              <a:lnSpc>
                <a:spcPct val="150000"/>
              </a:lnSpc>
              <a:buAutoNum type="arabicPeriod"/>
            </a:pPr>
            <a:r>
              <a:rPr lang="en-US" sz="1800" b="1" dirty="0"/>
              <a:t>Non-bunching</a:t>
            </a:r>
            <a:r>
              <a:rPr lang="en-US" sz="1800" dirty="0"/>
              <a:t> → pay penalty and adjust elsewhere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BB1EA4FA-D6C7-38CA-CFB5-4CB01F83AE1F}"/>
              </a:ext>
            </a:extLst>
          </p:cNvPr>
          <p:cNvSpPr txBox="1">
            <a:spLocks/>
          </p:cNvSpPr>
          <p:nvPr/>
        </p:nvSpPr>
        <p:spPr>
          <a:xfrm>
            <a:off x="53010" y="257574"/>
            <a:ext cx="9090990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500" dirty="0"/>
              <a:t>Study 3: Financial Contributions to Limit STW Overuse</a:t>
            </a:r>
            <a:endParaRPr lang="en-US" sz="25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E6A1C0-9487-9B4F-FAD4-0FEF4CE9F3BC}"/>
              </a:ext>
            </a:extLst>
          </p:cNvPr>
          <p:cNvSpPr txBox="1"/>
          <p:nvPr/>
        </p:nvSpPr>
        <p:spPr>
          <a:xfrm>
            <a:off x="5855186" y="2463859"/>
            <a:ext cx="317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M Sans" pitchFamily="2" charset="0"/>
              </a:rPr>
              <a:t>≈ €46/day (construction, 2005)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M Sans" pitchFamily="2" charset="0"/>
              </a:rPr>
              <a:t>≈ €20/day (other sectors, 2012)</a:t>
            </a:r>
            <a:endParaRPr lang="fr-BE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CEB6-0687-A021-D9F8-00DF3947C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01126-ACC3-ACA8-9D99-732EAE9DD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18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DCA4859C-5562-3706-3D8C-163E9A234721}"/>
              </a:ext>
            </a:extLst>
          </p:cNvPr>
          <p:cNvSpPr txBox="1">
            <a:spLocks/>
          </p:cNvSpPr>
          <p:nvPr/>
        </p:nvSpPr>
        <p:spPr>
          <a:xfrm>
            <a:off x="793300" y="2329809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EAF2D6-C1D1-2155-BCE7-52EFD5EFA5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8417" y="662609"/>
            <a:ext cx="8627166" cy="4104654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Approach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Bunching design, </a:t>
            </a:r>
            <a:r>
              <a:rPr lang="en-US" dirty="0"/>
              <a:t>exploiting firms’ strategic </a:t>
            </a:r>
            <a:r>
              <a:rPr lang="en-US" dirty="0" err="1"/>
              <a:t>behaviour</a:t>
            </a:r>
            <a:r>
              <a:rPr lang="en-US" dirty="0"/>
              <a:t> around the 110-day threshold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Intuition</a:t>
            </a:r>
          </a:p>
          <a:p>
            <a:pPr>
              <a:lnSpc>
                <a:spcPct val="150000"/>
              </a:lnSpc>
            </a:pPr>
            <a:r>
              <a:rPr lang="en-US" dirty="0"/>
              <a:t>Compare the </a:t>
            </a:r>
            <a:r>
              <a:rPr lang="en-US" b="1" dirty="0"/>
              <a:t>observed distribution </a:t>
            </a:r>
            <a:r>
              <a:rPr lang="en-US" dirty="0"/>
              <a:t>of STW days/worker around 110 days</a:t>
            </a:r>
          </a:p>
          <a:p>
            <a:pPr>
              <a:lnSpc>
                <a:spcPct val="150000"/>
              </a:lnSpc>
            </a:pPr>
            <a:r>
              <a:rPr lang="en-US" dirty="0"/>
              <a:t>To a </a:t>
            </a:r>
            <a:r>
              <a:rPr lang="en-US" b="1" dirty="0"/>
              <a:t>“clone” distribution” </a:t>
            </a:r>
            <a:r>
              <a:rPr lang="en-US" dirty="0"/>
              <a:t>expected </a:t>
            </a:r>
            <a:r>
              <a:rPr lang="en-US" i="1" dirty="0"/>
              <a:t>without</a:t>
            </a:r>
            <a:r>
              <a:rPr lang="en-US" dirty="0"/>
              <a:t> financial contributions</a:t>
            </a:r>
          </a:p>
          <a:p>
            <a:pPr>
              <a:lnSpc>
                <a:spcPct val="150000"/>
              </a:lnSpc>
            </a:pPr>
            <a:r>
              <a:rPr lang="en-US" dirty="0"/>
              <a:t>Differences directly reflect firms’ responses to the penalty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800" dirty="0">
                <a:hlinkClick r:id="rId3" action="ppaction://hlinksldjump"/>
              </a:rPr>
              <a:t>[graph]</a:t>
            </a:r>
            <a:endParaRPr lang="en-US" sz="1800" dirty="0"/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79998295-C2C3-A7BB-585B-5FC040AD34E1}"/>
              </a:ext>
            </a:extLst>
          </p:cNvPr>
          <p:cNvSpPr txBox="1">
            <a:spLocks/>
          </p:cNvSpPr>
          <p:nvPr/>
        </p:nvSpPr>
        <p:spPr>
          <a:xfrm>
            <a:off x="418074" y="185530"/>
            <a:ext cx="8566987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Study 3: Method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AAFE984-7A29-4B75-8D0A-A521B643F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46C3647-6A33-4FA0-BBA0-3D9D4844E36A}" type="slidenum">
              <a:rPr lang="en-GB" smtClean="0"/>
              <a:t>19</a:t>
            </a:fld>
            <a:endParaRPr lang="en-GB" dirty="0"/>
          </a:p>
        </p:txBody>
      </p:sp>
      <p:sp>
        <p:nvSpPr>
          <p:cNvPr id="9" name="Google Shape;247;p34">
            <a:extLst>
              <a:ext uri="{FF2B5EF4-FFF2-40B4-BE49-F238E27FC236}">
                <a16:creationId xmlns:a16="http://schemas.microsoft.com/office/drawing/2014/main" id="{1DDA802A-8971-4C80-B020-BFD061DC5483}"/>
              </a:ext>
            </a:extLst>
          </p:cNvPr>
          <p:cNvSpPr txBox="1">
            <a:spLocks/>
          </p:cNvSpPr>
          <p:nvPr/>
        </p:nvSpPr>
        <p:spPr>
          <a:xfrm>
            <a:off x="806552" y="2310483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1ED70C-3906-42DD-9BB8-BFE4F0A884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363" y="556591"/>
            <a:ext cx="8966382" cy="4210672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Effectiveness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Financial contributions </a:t>
            </a:r>
            <a:r>
              <a:rPr lang="en-US" sz="1700" b="1" dirty="0"/>
              <a:t>curbed overuse</a:t>
            </a:r>
            <a:r>
              <a:rPr lang="en-US" sz="1700" dirty="0"/>
              <a:t>, but the high threshold limited impact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Only </a:t>
            </a:r>
            <a:r>
              <a:rPr lang="en-US" sz="1700" b="1" dirty="0"/>
              <a:t>~13% of STW users </a:t>
            </a:r>
            <a:r>
              <a:rPr lang="en-US" sz="1700" dirty="0"/>
              <a:t>were affected → marginal overall reduction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Behavioral responses</a:t>
            </a:r>
          </a:p>
          <a:p>
            <a:pPr>
              <a:lnSpc>
                <a:spcPct val="150000"/>
              </a:lnSpc>
            </a:pPr>
            <a:r>
              <a:rPr lang="en-US" sz="1700" b="1" dirty="0"/>
              <a:t>STW days above threshold ↓ </a:t>
            </a:r>
            <a:r>
              <a:rPr lang="en-US" sz="1700" dirty="0"/>
              <a:t>(~5 days/worker), stronger for </a:t>
            </a:r>
            <a:r>
              <a:rPr lang="en-US" sz="1700" b="1" dirty="0"/>
              <a:t>high-wage workers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Firms </a:t>
            </a:r>
            <a:r>
              <a:rPr lang="en-US" sz="1700" b="1" dirty="0"/>
              <a:t>spread reductions across more workers </a:t>
            </a:r>
            <a:r>
              <a:rPr lang="en-US" sz="1700" dirty="0"/>
              <a:t>(full-time, men, aged 30–55)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Unintended effects (limited)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For firms paying the penalty, employment, wages, and liquidity remain stable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Takeaway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Penalties work, but threshold too high → limited effect on aggregate overuse</a:t>
            </a:r>
          </a:p>
        </p:txBody>
      </p:sp>
      <p:sp>
        <p:nvSpPr>
          <p:cNvPr id="11" name="Google Shape;246;p34">
            <a:extLst>
              <a:ext uri="{FF2B5EF4-FFF2-40B4-BE49-F238E27FC236}">
                <a16:creationId xmlns:a16="http://schemas.microsoft.com/office/drawing/2014/main" id="{405CE1CD-D08A-49E1-8571-1969470B0C93}"/>
              </a:ext>
            </a:extLst>
          </p:cNvPr>
          <p:cNvSpPr txBox="1">
            <a:spLocks/>
          </p:cNvSpPr>
          <p:nvPr/>
        </p:nvSpPr>
        <p:spPr>
          <a:xfrm>
            <a:off x="272060" y="101600"/>
            <a:ext cx="8566987" cy="6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Study 3: Key findings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BD1A1-5926-85E1-52FD-CB14842C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198461-BDB4-AA3C-AED4-0E7F7B511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Google Shape;246;p34">
            <a:extLst>
              <a:ext uri="{FF2B5EF4-FFF2-40B4-BE49-F238E27FC236}">
                <a16:creationId xmlns:a16="http://schemas.microsoft.com/office/drawing/2014/main" id="{58559187-0C1B-D225-40CD-9F2154F0A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90" y="184099"/>
            <a:ext cx="7670430" cy="1160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BE" sz="2800" dirty="0"/>
              <a:t>Table of Contents</a:t>
            </a:r>
            <a:br>
              <a:rPr lang="en-US" sz="2800" dirty="0"/>
            </a:br>
            <a:endParaRPr sz="2400" i="1" dirty="0">
              <a:solidFill>
                <a:schemeClr val="tx1">
                  <a:lumMod val="50000"/>
                  <a:lumOff val="50000"/>
                </a:schemeClr>
              </a:solidFill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1A01C1CE-170C-AF39-140E-69A3291E7C79}"/>
              </a:ext>
            </a:extLst>
          </p:cNvPr>
          <p:cNvSpPr txBox="1">
            <a:spLocks/>
          </p:cNvSpPr>
          <p:nvPr/>
        </p:nvSpPr>
        <p:spPr>
          <a:xfrm>
            <a:off x="786674" y="2310482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34A620-875F-ECC6-B7DE-D6505AE24E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1090" y="1157846"/>
            <a:ext cx="6722072" cy="3884053"/>
          </a:xfrm>
        </p:spPr>
        <p:txBody>
          <a:bodyPr/>
          <a:lstStyle/>
          <a:p>
            <a:pPr marL="495300" indent="-342900">
              <a:lnSpc>
                <a:spcPct val="150000"/>
              </a:lnSpc>
              <a:buSzPct val="90000"/>
              <a:buAutoNum type="arabicPeriod"/>
            </a:pPr>
            <a:r>
              <a:rPr lang="en-US" b="1" dirty="0">
                <a:latin typeface="DM Sans" panose="020B0604020202020204" charset="0"/>
              </a:rPr>
              <a:t>Motivation &amp; Context</a:t>
            </a:r>
          </a:p>
          <a:p>
            <a:pPr marL="495300" indent="-342900">
              <a:lnSpc>
                <a:spcPct val="150000"/>
              </a:lnSpc>
              <a:buSzPct val="90000"/>
              <a:buAutoNum type="arabicPeriod"/>
            </a:pPr>
            <a:r>
              <a:rPr lang="en-US" b="1" dirty="0">
                <a:latin typeface="DM Sans" panose="020B0604020202020204" charset="0"/>
              </a:rPr>
              <a:t>Research Objective &amp; Key Questions</a:t>
            </a:r>
          </a:p>
          <a:p>
            <a:pPr marL="495300" indent="-342900">
              <a:lnSpc>
                <a:spcPct val="150000"/>
              </a:lnSpc>
              <a:buSzPct val="90000"/>
              <a:buAutoNum type="arabicPeriod"/>
            </a:pPr>
            <a:r>
              <a:rPr lang="en-US" b="1" dirty="0">
                <a:latin typeface="DM Sans" panose="020B0604020202020204" charset="0"/>
              </a:rPr>
              <a:t>Evaluating STW: Challenge &amp; Solution</a:t>
            </a:r>
          </a:p>
          <a:p>
            <a:pPr marL="495300" indent="-342900">
              <a:lnSpc>
                <a:spcPct val="150000"/>
              </a:lnSpc>
              <a:buSzPct val="90000"/>
              <a:buAutoNum type="arabicPeriod"/>
            </a:pPr>
            <a:r>
              <a:rPr lang="en-US" b="1" dirty="0">
                <a:latin typeface="DM Sans" panose="020B0604020202020204" charset="0"/>
              </a:rPr>
              <a:t>Study 1: Great Recession</a:t>
            </a:r>
          </a:p>
          <a:p>
            <a:pPr marL="495300" indent="-342900">
              <a:lnSpc>
                <a:spcPct val="150000"/>
              </a:lnSpc>
              <a:buSzPct val="90000"/>
              <a:buAutoNum type="arabicPeriod"/>
            </a:pPr>
            <a:r>
              <a:rPr lang="en-US" b="1" dirty="0">
                <a:latin typeface="DM Sans" panose="020B0604020202020204" charset="0"/>
              </a:rPr>
              <a:t>Study 2: COVID-19 Crisis</a:t>
            </a:r>
          </a:p>
          <a:p>
            <a:pPr marL="495300" indent="-342900">
              <a:lnSpc>
                <a:spcPct val="150000"/>
              </a:lnSpc>
              <a:buSzPct val="90000"/>
              <a:buAutoNum type="arabicPeriod"/>
            </a:pPr>
            <a:r>
              <a:rPr lang="en-US" b="1" dirty="0">
                <a:latin typeface="DM Sans" panose="020B0604020202020204" charset="0"/>
              </a:rPr>
              <a:t>Study 3: Financial Contributions &amp; Overuse</a:t>
            </a:r>
          </a:p>
          <a:p>
            <a:pPr marL="495300" indent="-342900">
              <a:lnSpc>
                <a:spcPct val="150000"/>
              </a:lnSpc>
              <a:buSzPct val="90000"/>
              <a:buAutoNum type="arabicPeriod"/>
            </a:pPr>
            <a:r>
              <a:rPr lang="en-US" b="1" dirty="0">
                <a:latin typeface="DM Sans" panose="020B0604020202020204" charset="0"/>
              </a:rPr>
              <a:t>Conclusion</a:t>
            </a:r>
            <a:endParaRPr lang="en-US" dirty="0"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1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AED95-6B21-B38E-C292-5E4763F5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B1A95-56D2-F630-3418-B8D387167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20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C44C5251-CEB9-B936-D699-51866A918791}"/>
              </a:ext>
            </a:extLst>
          </p:cNvPr>
          <p:cNvSpPr txBox="1">
            <a:spLocks/>
          </p:cNvSpPr>
          <p:nvPr/>
        </p:nvSpPr>
        <p:spPr>
          <a:xfrm>
            <a:off x="806552" y="2310483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99CCBA-5F29-51E4-0602-A1C07A3431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4990" y="760522"/>
            <a:ext cx="8566987" cy="4210672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STW is effective when shocks are large and temporary</a:t>
            </a:r>
            <a:br>
              <a:rPr lang="en-US" dirty="0"/>
            </a:br>
            <a:r>
              <a:rPr lang="en-US" sz="1700" dirty="0"/>
              <a:t>• During both the Great Recession and COVID-19, STW prevented substantial job losses in crisis-exposed sectors</a:t>
            </a:r>
            <a:br>
              <a:rPr lang="en-US" sz="1700" dirty="0"/>
            </a:br>
            <a:r>
              <a:rPr lang="en-US" sz="1700" dirty="0"/>
              <a:t>• Firms buffered shocks while preserving valuable human capital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Effectiveness depends on context and design</a:t>
            </a:r>
            <a:br>
              <a:rPr lang="en-US" dirty="0"/>
            </a:br>
            <a:r>
              <a:rPr lang="en-US" sz="1700" dirty="0"/>
              <a:t>• When firms are genuinely hit (e.g., manufacturing in 2008–09, contact-intensive sectors during COVID-19), STW generates clear employment gains</a:t>
            </a:r>
            <a:br>
              <a:rPr lang="en-US" sz="1700" dirty="0"/>
            </a:br>
            <a:r>
              <a:rPr lang="en-US" sz="1700" dirty="0"/>
              <a:t>• When firms are less affected, STW mainly protects jobs not at risk → deadweight effects</a:t>
            </a:r>
            <a:br>
              <a:rPr lang="en-US" sz="1800" dirty="0"/>
            </a:br>
            <a:r>
              <a:rPr lang="en-US" sz="1700" dirty="0"/>
              <a:t>• For structurally declining firms, STW mainly delays necessary adjustments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EEAC7C8E-4D71-605A-ED1E-D9D963CA92ED}"/>
              </a:ext>
            </a:extLst>
          </p:cNvPr>
          <p:cNvSpPr txBox="1">
            <a:spLocks/>
          </p:cNvSpPr>
          <p:nvPr/>
        </p:nvSpPr>
        <p:spPr>
          <a:xfrm>
            <a:off x="288506" y="0"/>
            <a:ext cx="8566987" cy="6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Overall Conclusions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6131E-EB9F-F5FD-EF31-FB3BDE9DF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20D0B3-8DC9-81ED-EBD6-7B91A9EAE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21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F69064AE-8820-AA29-8BAE-E5B768F5FC68}"/>
              </a:ext>
            </a:extLst>
          </p:cNvPr>
          <p:cNvSpPr txBox="1">
            <a:spLocks/>
          </p:cNvSpPr>
          <p:nvPr/>
        </p:nvSpPr>
        <p:spPr>
          <a:xfrm>
            <a:off x="806552" y="2310483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C0311C-20DD-B4A1-3914-30501FBF43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4990" y="760522"/>
            <a:ext cx="8879310" cy="4382978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Access rules shape both targeting and efficiency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Easy access in non-exposed sectors (GR) and simplified access for not-affected firms (COVID-19) amplified inefficiencies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Evaluation of simplified access during COVID-19 shows - more flexible access for white-collar workers could further strengthen the system’s effectiveness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Overuse exists in and outside crises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Generous access in good times reduces the system’s role as an automatic stabilizer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Financial contributions curb overuse only mildly, as few firms reach the high penalty threshold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89E5EC82-25BA-6CFA-4963-0B0D8DD5D860}"/>
              </a:ext>
            </a:extLst>
          </p:cNvPr>
          <p:cNvSpPr txBox="1">
            <a:spLocks/>
          </p:cNvSpPr>
          <p:nvPr/>
        </p:nvSpPr>
        <p:spPr>
          <a:xfrm>
            <a:off x="288506" y="0"/>
            <a:ext cx="8566987" cy="6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pPr>
              <a:lnSpc>
                <a:spcPct val="150000"/>
              </a:lnSpc>
            </a:pPr>
            <a:r>
              <a:rPr lang="fr-BE" sz="2800" dirty="0"/>
              <a:t>Key Cross-</a:t>
            </a:r>
            <a:r>
              <a:rPr lang="fr-BE" sz="2800" dirty="0" err="1"/>
              <a:t>Study</a:t>
            </a:r>
            <a:r>
              <a:rPr lang="fr-BE" sz="2800" dirty="0"/>
              <a:t> Insights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E83B-4C67-49DA-B3CE-108C2669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9" y="1083931"/>
            <a:ext cx="3684300" cy="1544700"/>
          </a:xfrm>
        </p:spPr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4" name="Picture 8" descr="File:KU Leuven logo.svg - Wikipedia">
            <a:extLst>
              <a:ext uri="{FF2B5EF4-FFF2-40B4-BE49-F238E27FC236}">
                <a16:creationId xmlns:a16="http://schemas.microsoft.com/office/drawing/2014/main" id="{95D22858-C212-484B-A0CB-7A4D5FB7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88" y="3761774"/>
            <a:ext cx="1520135" cy="5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0C739-66DB-4B24-AD59-22F44B0FB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321" y="2059437"/>
            <a:ext cx="1739282" cy="1391718"/>
          </a:xfrm>
          <a:prstGeom prst="rect">
            <a:avLst/>
          </a:prstGeom>
        </p:spPr>
      </p:pic>
      <p:pic>
        <p:nvPicPr>
          <p:cNvPr id="6" name="Picture 2" descr="https://www.uclouvain.be/fr/system/files/uclouvain_assetmanager/groups/cms-editors-arec/charte-graphique-uclouvain/UCLouvain_Logo_Pos_RVB.png">
            <a:extLst>
              <a:ext uri="{FF2B5EF4-FFF2-40B4-BE49-F238E27FC236}">
                <a16:creationId xmlns:a16="http://schemas.microsoft.com/office/drawing/2014/main" id="{B76B6B9C-5643-47E4-BC37-DA716F715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05" y="1214878"/>
            <a:ext cx="2346797" cy="5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hent University Economic Insights">
            <a:extLst>
              <a:ext uri="{FF2B5EF4-FFF2-40B4-BE49-F238E27FC236}">
                <a16:creationId xmlns:a16="http://schemas.microsoft.com/office/drawing/2014/main" id="{E7968EE7-E3A3-4FA3-B649-39AE8BE0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11" y="2924917"/>
            <a:ext cx="1739282" cy="4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Archives | Regards économiques">
            <a:extLst>
              <a:ext uri="{FF2B5EF4-FFF2-40B4-BE49-F238E27FC236}">
                <a16:creationId xmlns:a16="http://schemas.microsoft.com/office/drawing/2014/main" id="{3B6FAA56-014F-4747-B836-90FDE595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03" y="186427"/>
            <a:ext cx="1816898" cy="8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459;p49">
            <a:extLst>
              <a:ext uri="{FF2B5EF4-FFF2-40B4-BE49-F238E27FC236}">
                <a16:creationId xmlns:a16="http://schemas.microsoft.com/office/drawing/2014/main" id="{3B3797D7-AC88-47A5-A1F4-492916B9915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50196"/>
          <a:stretch/>
        </p:blipFill>
        <p:spPr>
          <a:xfrm flipH="1">
            <a:off x="5045323" y="3910595"/>
            <a:ext cx="2553278" cy="123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 descr="Belgian Polar Platform - Research and ...">
            <a:extLst>
              <a:ext uri="{FF2B5EF4-FFF2-40B4-BE49-F238E27FC236}">
                <a16:creationId xmlns:a16="http://schemas.microsoft.com/office/drawing/2014/main" id="{8AFA4FF1-2CC4-4D88-AD83-887D350B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20" y="4235845"/>
            <a:ext cx="944175" cy="7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391CB3-3EFD-42F6-B35C-D5E999AD54F0}"/>
              </a:ext>
            </a:extLst>
          </p:cNvPr>
          <p:cNvSpPr txBox="1"/>
          <p:nvPr/>
        </p:nvSpPr>
        <p:spPr>
          <a:xfrm>
            <a:off x="833909" y="1905548"/>
            <a:ext cx="3645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M Sans" panose="020B0604020202020204" charset="0"/>
              </a:rPr>
              <a:t>Contact: natalia.bermudez@uclouvain.be </a:t>
            </a:r>
            <a:endParaRPr lang="en-GB" sz="1100" b="1" dirty="0">
              <a:latin typeface="DM Sans" panose="020B060402020202020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1FF7AE-A024-4F6A-AFDD-B2D9D96D4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1089" y="1825150"/>
            <a:ext cx="1735020" cy="61925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5E922F-0922-48C0-ABF1-A660594DC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6493F4-0655-42A0-A02F-DC3812B896F6}"/>
              </a:ext>
            </a:extLst>
          </p:cNvPr>
          <p:cNvSpPr/>
          <p:nvPr/>
        </p:nvSpPr>
        <p:spPr>
          <a:xfrm>
            <a:off x="765319" y="3560758"/>
            <a:ext cx="4019117" cy="116955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DM Sans" panose="020B0604020202020204" charset="0"/>
              </a:rPr>
              <a:t>(*) A non-technical summary of the research findings is published in two academic reviews:</a:t>
            </a:r>
          </a:p>
          <a:p>
            <a:pPr algn="ctr"/>
            <a:endParaRPr lang="en-GB" i="1" dirty="0">
              <a:latin typeface="DM Sans" panose="020B0604020202020204" charset="0"/>
            </a:endParaRPr>
          </a:p>
          <a:p>
            <a:pPr algn="ctr"/>
            <a:r>
              <a:rPr lang="en-GB" b="1" i="1" dirty="0">
                <a:latin typeface="DM Sans" panose="020B0604020202020204" charset="0"/>
              </a:rPr>
              <a:t>- </a:t>
            </a:r>
            <a:r>
              <a:rPr lang="en-GB" b="1" i="1" dirty="0" err="1">
                <a:latin typeface="DM Sans" panose="020B0604020202020204" charset="0"/>
              </a:rPr>
              <a:t>Gentse</a:t>
            </a:r>
            <a:r>
              <a:rPr lang="en-GB" b="1" i="1" dirty="0">
                <a:latin typeface="DM Sans" panose="020B0604020202020204" charset="0"/>
              </a:rPr>
              <a:t> </a:t>
            </a:r>
            <a:r>
              <a:rPr lang="en-GB" b="1" i="1" dirty="0" err="1">
                <a:latin typeface="DM Sans" panose="020B0604020202020204" charset="0"/>
              </a:rPr>
              <a:t>Economisch</a:t>
            </a:r>
            <a:r>
              <a:rPr lang="en-GB" b="1" i="1" dirty="0">
                <a:latin typeface="DM Sans" panose="020B0604020202020204" charset="0"/>
              </a:rPr>
              <a:t> </a:t>
            </a:r>
            <a:r>
              <a:rPr lang="en-GB" b="1" i="1" dirty="0" err="1">
                <a:latin typeface="DM Sans" panose="020B0604020202020204" charset="0"/>
              </a:rPr>
              <a:t>Inzichten</a:t>
            </a:r>
            <a:r>
              <a:rPr lang="en-GB" b="1" i="1" dirty="0">
                <a:latin typeface="DM Sans" panose="020B0604020202020204" charset="0"/>
              </a:rPr>
              <a:t> (in Dutch)</a:t>
            </a:r>
          </a:p>
          <a:p>
            <a:pPr algn="ctr"/>
            <a:r>
              <a:rPr lang="en-GB" b="1" i="1" dirty="0">
                <a:latin typeface="DM Sans" panose="020B0604020202020204" charset="0"/>
              </a:rPr>
              <a:t>- Regards </a:t>
            </a:r>
            <a:r>
              <a:rPr lang="en-GB" b="1" i="1" dirty="0" err="1">
                <a:latin typeface="DM Sans" panose="020B0604020202020204" charset="0"/>
              </a:rPr>
              <a:t>économiques</a:t>
            </a:r>
            <a:r>
              <a:rPr lang="en-GB" b="1" i="1" dirty="0">
                <a:latin typeface="DM Sans" panose="020B0604020202020204" charset="0"/>
              </a:rPr>
              <a:t> (in French)</a:t>
            </a:r>
          </a:p>
        </p:txBody>
      </p:sp>
    </p:spTree>
    <p:extLst>
      <p:ext uri="{BB962C8B-B14F-4D97-AF65-F5344CB8AC3E}">
        <p14:creationId xmlns:p14="http://schemas.microsoft.com/office/powerpoint/2010/main" val="4122268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C2FC-0B9E-448B-896C-525AD3F1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Method</a:t>
            </a:r>
            <a:endParaRPr lang="en-GB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67A02C6-59FA-4FD7-BEB3-A62436BEC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123094"/>
              </p:ext>
            </p:extLst>
          </p:nvPr>
        </p:nvGraphicFramePr>
        <p:xfrm>
          <a:off x="512872" y="1139269"/>
          <a:ext cx="5603638" cy="368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Google Shape;336;p42">
            <a:extLst>
              <a:ext uri="{FF2B5EF4-FFF2-40B4-BE49-F238E27FC236}">
                <a16:creationId xmlns:a16="http://schemas.microsoft.com/office/drawing/2014/main" id="{C4CD9583-F22F-4CC9-8392-FDF56CD5FB44}"/>
              </a:ext>
            </a:extLst>
          </p:cNvPr>
          <p:cNvSpPr txBox="1"/>
          <p:nvPr/>
        </p:nvSpPr>
        <p:spPr>
          <a:xfrm>
            <a:off x="6304222" y="1237624"/>
            <a:ext cx="2581869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" panose="020B0604020202020204" charset="0"/>
                <a:ea typeface="Sora"/>
                <a:cs typeface="Sora"/>
                <a:sym typeface="Sora"/>
              </a:rPr>
              <a:t>I</a:t>
            </a: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" panose="020B0604020202020204" charset="0"/>
                <a:ea typeface="Sora"/>
                <a:cs typeface="Sora"/>
                <a:sym typeface="Sora"/>
              </a:rPr>
              <a:t>nstrumental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" panose="020B0604020202020204" charset="0"/>
                <a:ea typeface="Sora"/>
                <a:cs typeface="Sora"/>
                <a:sym typeface="Sora"/>
              </a:rPr>
              <a:t> variable intuition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DM Sans" panose="020B0604020202020204" charset="0"/>
              <a:ea typeface="Sora"/>
              <a:cs typeface="Sora"/>
              <a:sym typeface="Sora"/>
            </a:endParaRPr>
          </a:p>
        </p:txBody>
      </p:sp>
      <p:sp>
        <p:nvSpPr>
          <p:cNvPr id="24" name="Google Shape;337;p42">
            <a:extLst>
              <a:ext uri="{FF2B5EF4-FFF2-40B4-BE49-F238E27FC236}">
                <a16:creationId xmlns:a16="http://schemas.microsoft.com/office/drawing/2014/main" id="{4C722939-BDB0-418A-A7A4-C450F8C80E00}"/>
              </a:ext>
            </a:extLst>
          </p:cNvPr>
          <p:cNvSpPr txBox="1"/>
          <p:nvPr/>
        </p:nvSpPr>
        <p:spPr>
          <a:xfrm>
            <a:off x="6368698" y="1789304"/>
            <a:ext cx="2452915" cy="290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/>
            <a:r>
              <a:rPr lang="en-GB" b="1" i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Institutional feature</a:t>
            </a:r>
            <a:r>
              <a:rPr lang="en-GB" i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Much more lenient STW eligibility for blue-collar than for white-collar workers</a:t>
            </a:r>
            <a:endParaRPr lang="en-GB" i="1" dirty="0">
              <a:solidFill>
                <a:schemeClr val="dk1"/>
              </a:solidFill>
              <a:latin typeface="DM Sans"/>
              <a:ea typeface="DM Sans"/>
              <a:cs typeface="DM Sans"/>
            </a:endParaRPr>
          </a:p>
          <a:p>
            <a:pPr lvl="0" algn="ctr"/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lvl="0" algn="ctr"/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Firms with high blue-collar shares increase STW use more strongly for a given shock in demand</a:t>
            </a: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08621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C2FC-0B9E-448B-896C-525AD3F1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435401"/>
            <a:ext cx="7713900" cy="572700"/>
          </a:xfrm>
        </p:spPr>
        <p:txBody>
          <a:bodyPr/>
          <a:lstStyle/>
          <a:p>
            <a:r>
              <a:rPr lang="en-US" dirty="0"/>
              <a:t>Study 2: Method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8C8BC-214C-4DDD-AC06-443D1912F4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5050" y="1075285"/>
            <a:ext cx="7713900" cy="3482120"/>
          </a:xfrm>
        </p:spPr>
        <p:txBody>
          <a:bodyPr/>
          <a:lstStyle/>
          <a:p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5B1FE-7253-42BC-9A4C-520BE7E15A53}"/>
              </a:ext>
            </a:extLst>
          </p:cNvPr>
          <p:cNvSpPr txBox="1"/>
          <p:nvPr/>
        </p:nvSpPr>
        <p:spPr>
          <a:xfrm>
            <a:off x="1685925" y="1202539"/>
            <a:ext cx="309562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Partially lockdown-affected firms (*)</a:t>
            </a:r>
            <a:endParaRPr lang="en-GB" dirty="0"/>
          </a:p>
        </p:txBody>
      </p:sp>
      <p:sp>
        <p:nvSpPr>
          <p:cNvPr id="12" name="Google Shape;336;p42">
            <a:extLst>
              <a:ext uri="{FF2B5EF4-FFF2-40B4-BE49-F238E27FC236}">
                <a16:creationId xmlns:a16="http://schemas.microsoft.com/office/drawing/2014/main" id="{7A57CD17-BEB5-4E10-BDB7-937E346C87DC}"/>
              </a:ext>
            </a:extLst>
          </p:cNvPr>
          <p:cNvSpPr txBox="1"/>
          <p:nvPr/>
        </p:nvSpPr>
        <p:spPr>
          <a:xfrm>
            <a:off x="5705362" y="1737200"/>
            <a:ext cx="3219675" cy="4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"/>
                <a:ea typeface="Sora"/>
                <a:cs typeface="Sora"/>
                <a:sym typeface="Sora"/>
              </a:rPr>
              <a:t>Fuzzy Regression Discontinuity Design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" panose="020B0604020202020204" charset="0"/>
                <a:ea typeface="Sora"/>
                <a:cs typeface="Sora"/>
                <a:sym typeface="Sora"/>
              </a:rPr>
              <a:t>intuition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DM Sans" panose="020B0604020202020204" charset="0"/>
              <a:ea typeface="Sora"/>
              <a:cs typeface="Sora"/>
              <a:sym typeface="Sora"/>
            </a:endParaRPr>
          </a:p>
        </p:txBody>
      </p:sp>
      <p:sp>
        <p:nvSpPr>
          <p:cNvPr id="13" name="Google Shape;337;p42">
            <a:extLst>
              <a:ext uri="{FF2B5EF4-FFF2-40B4-BE49-F238E27FC236}">
                <a16:creationId xmlns:a16="http://schemas.microsoft.com/office/drawing/2014/main" id="{B54D896F-95FE-481B-98B8-B387311FB64E}"/>
              </a:ext>
            </a:extLst>
          </p:cNvPr>
          <p:cNvSpPr txBox="1"/>
          <p:nvPr/>
        </p:nvSpPr>
        <p:spPr>
          <a:xfrm>
            <a:off x="5823957" y="2232780"/>
            <a:ext cx="2922302" cy="237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latin typeface="DM Sans"/>
                <a:ea typeface="DM Sans"/>
                <a:cs typeface="DM Sans"/>
                <a:sym typeface="DM Sans"/>
              </a:rPr>
              <a:t>We exploit a policy rule to mimic an experiment: </a:t>
            </a:r>
          </a:p>
          <a:p>
            <a:pPr algn="ctr"/>
            <a:endParaRPr lang="en-GB" dirty="0">
              <a:latin typeface="DM Sans"/>
              <a:ea typeface="DM Sans"/>
              <a:cs typeface="DM Sans"/>
              <a:sym typeface="DM Sans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GB" sz="1200" dirty="0">
                <a:latin typeface="DM Sans"/>
                <a:ea typeface="DM Sans"/>
                <a:cs typeface="DM Sans"/>
                <a:sym typeface="DM Sans"/>
              </a:rPr>
              <a:t>Compare similar firms above and below the 20%-</a:t>
            </a:r>
            <a:r>
              <a:rPr lang="en-GB" sz="1200" b="1" dirty="0">
                <a:latin typeface="DM Sans"/>
                <a:ea typeface="DM Sans"/>
                <a:cs typeface="DM Sans"/>
                <a:sym typeface="DM Sans"/>
              </a:rPr>
              <a:t>threshold to measure STW’s impact </a:t>
            </a:r>
          </a:p>
          <a:p>
            <a:pPr algn="ctr"/>
            <a:endParaRPr lang="en-GB" sz="1200" b="1" dirty="0">
              <a:latin typeface="DM Sans"/>
              <a:ea typeface="DM Sans"/>
              <a:cs typeface="DM Sans"/>
              <a:sym typeface="DM Sans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GB" sz="1200" b="1" i="1" dirty="0">
                <a:latin typeface="DM Sans"/>
                <a:ea typeface="DM Sans"/>
                <a:cs typeface="DM Sans"/>
                <a:sym typeface="DM Sans"/>
              </a:rPr>
              <a:t>They only differ in the intensity of STW use in 2020Q2): firms to the left-hand side use the program in less intensity</a:t>
            </a:r>
            <a:endParaRPr lang="en-GB" sz="1200" i="1" dirty="0"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4B6AA3F-9FB1-4A6C-B7C0-E9ED0FE86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134115"/>
              </p:ext>
            </p:extLst>
          </p:nvPr>
        </p:nvGraphicFramePr>
        <p:xfrm>
          <a:off x="571500" y="1510316"/>
          <a:ext cx="4935148" cy="319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14A9356-AA14-461F-9DD8-49FFD7233940}"/>
              </a:ext>
            </a:extLst>
          </p:cNvPr>
          <p:cNvSpPr txBox="1"/>
          <p:nvPr/>
        </p:nvSpPr>
        <p:spPr>
          <a:xfrm>
            <a:off x="254191" y="4658833"/>
            <a:ext cx="6156133" cy="415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i="1" dirty="0"/>
              <a:t>(*) Firms that had joint committees (“commission </a:t>
            </a:r>
            <a:r>
              <a:rPr lang="en-US" sz="1050" i="1" dirty="0" err="1"/>
              <a:t>paritaire</a:t>
            </a:r>
            <a:r>
              <a:rPr lang="en-US" sz="1050" i="1" dirty="0"/>
              <a:t>” in </a:t>
            </a:r>
            <a:r>
              <a:rPr lang="en-US" sz="1050" i="1" dirty="0" err="1"/>
              <a:t>french</a:t>
            </a:r>
            <a:r>
              <a:rPr lang="en-US" sz="1050" i="1" dirty="0"/>
              <a:t>) that were in the list of hardest hit sectors.</a:t>
            </a:r>
            <a:endParaRPr lang="en-GB" sz="105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9AB9CA-08FD-4205-BDBC-F64E669CAC6E}"/>
              </a:ext>
            </a:extLst>
          </p:cNvPr>
          <p:cNvSpPr txBox="1"/>
          <p:nvPr/>
        </p:nvSpPr>
        <p:spPr>
          <a:xfrm>
            <a:off x="5029257" y="414604"/>
            <a:ext cx="1829682" cy="995422"/>
          </a:xfrm>
          <a:prstGeom prst="wedgeEllipseCallout">
            <a:avLst>
              <a:gd name="adj1" fmla="val -62882"/>
              <a:gd name="adj2" fmla="val 271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Firms that could not operate at full capacity because of lockdowns</a:t>
            </a:r>
          </a:p>
        </p:txBody>
      </p:sp>
    </p:spTree>
    <p:extLst>
      <p:ext uri="{BB962C8B-B14F-4D97-AF65-F5344CB8AC3E}">
        <p14:creationId xmlns:p14="http://schemas.microsoft.com/office/powerpoint/2010/main" val="2293398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C2FC-0B9E-448B-896C-525AD3F1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175855"/>
            <a:ext cx="7713900" cy="572700"/>
          </a:xfrm>
        </p:spPr>
        <p:txBody>
          <a:bodyPr/>
          <a:lstStyle/>
          <a:p>
            <a:r>
              <a:rPr lang="en-US" dirty="0"/>
              <a:t>Study 3: Method </a:t>
            </a:r>
            <a:endParaRPr lang="en-GB" dirty="0"/>
          </a:p>
        </p:txBody>
      </p:sp>
      <p:sp>
        <p:nvSpPr>
          <p:cNvPr id="7" name="Google Shape;337;p42">
            <a:extLst>
              <a:ext uri="{FF2B5EF4-FFF2-40B4-BE49-F238E27FC236}">
                <a16:creationId xmlns:a16="http://schemas.microsoft.com/office/drawing/2014/main" id="{C78E2C69-5AD7-4F32-ACC7-8131ED414BEB}"/>
              </a:ext>
            </a:extLst>
          </p:cNvPr>
          <p:cNvSpPr txBox="1"/>
          <p:nvPr/>
        </p:nvSpPr>
        <p:spPr>
          <a:xfrm>
            <a:off x="6351767" y="1574364"/>
            <a:ext cx="2452915" cy="290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" name="Google Shape;336;p42">
            <a:extLst>
              <a:ext uri="{FF2B5EF4-FFF2-40B4-BE49-F238E27FC236}">
                <a16:creationId xmlns:a16="http://schemas.microsoft.com/office/drawing/2014/main" id="{B05992A3-9979-4E68-9E5D-1A85ECACA8CB}"/>
              </a:ext>
            </a:extLst>
          </p:cNvPr>
          <p:cNvSpPr txBox="1"/>
          <p:nvPr/>
        </p:nvSpPr>
        <p:spPr>
          <a:xfrm>
            <a:off x="6254567" y="1183024"/>
            <a:ext cx="2581869" cy="4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" panose="020B0604020202020204" charset="0"/>
                <a:ea typeface="Sora"/>
                <a:cs typeface="Sora"/>
                <a:sym typeface="Sora"/>
              </a:rPr>
              <a:t>Bunching design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" panose="020B0604020202020204" charset="0"/>
                <a:ea typeface="Sora"/>
                <a:cs typeface="Sora"/>
                <a:sym typeface="Sora"/>
              </a:rPr>
              <a:t>intuition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DM Sans" panose="020B0604020202020204" charset="0"/>
              <a:ea typeface="Sora"/>
              <a:cs typeface="Sora"/>
              <a:sym typeface="Sora"/>
            </a:endParaRPr>
          </a:p>
        </p:txBody>
      </p:sp>
      <p:sp>
        <p:nvSpPr>
          <p:cNvPr id="9" name="Google Shape;337;p42">
            <a:extLst>
              <a:ext uri="{FF2B5EF4-FFF2-40B4-BE49-F238E27FC236}">
                <a16:creationId xmlns:a16="http://schemas.microsoft.com/office/drawing/2014/main" id="{59739A71-8069-4AA8-9E47-75C755DE5FCB}"/>
              </a:ext>
            </a:extLst>
          </p:cNvPr>
          <p:cNvSpPr txBox="1"/>
          <p:nvPr/>
        </p:nvSpPr>
        <p:spPr>
          <a:xfrm>
            <a:off x="5882380" y="1406646"/>
            <a:ext cx="2922302" cy="105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DM Sans" panose="020B0604020202020204" charset="0"/>
              <a:ea typeface="DM Sans"/>
              <a:cs typeface="DM Sans"/>
              <a:sym typeface="DM Sans"/>
            </a:endParaRPr>
          </a:p>
          <a:p>
            <a:pPr lvl="0" algn="just"/>
            <a:r>
              <a:rPr lang="en-GB" sz="1050" i="1" dirty="0">
                <a:solidFill>
                  <a:schemeClr val="tx1">
                    <a:lumMod val="90000"/>
                    <a:lumOff val="10000"/>
                  </a:schemeClr>
                </a:solidFill>
                <a:latin typeface="DM Sans" panose="020B0604020202020204" charset="0"/>
                <a:ea typeface="DM Sans"/>
                <a:cs typeface="DM Sans"/>
                <a:sym typeface="DM Sans"/>
              </a:rPr>
              <a:t>Compare distribution of STW days per worker around the 110-day threshold, </a:t>
            </a:r>
            <a:r>
              <a:rPr lang="en-GB" sz="105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DM Sans" panose="020B0604020202020204" charset="0"/>
                <a:ea typeface="DM Sans"/>
                <a:cs typeface="DM Sans"/>
                <a:sym typeface="DM Sans"/>
              </a:rPr>
              <a:t>after the reform</a:t>
            </a:r>
            <a:r>
              <a:rPr lang="en-GB" sz="1050" i="1" dirty="0">
                <a:solidFill>
                  <a:schemeClr val="tx1">
                    <a:lumMod val="90000"/>
                    <a:lumOff val="10000"/>
                  </a:schemeClr>
                </a:solidFill>
                <a:latin typeface="DM Sans" panose="020B0604020202020204" charset="0"/>
                <a:ea typeface="DM Sans"/>
                <a:cs typeface="DM Sans"/>
                <a:sym typeface="DM Sans"/>
              </a:rPr>
              <a:t>, relative to the </a:t>
            </a:r>
            <a:r>
              <a:rPr lang="en-GB" sz="105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DM Sans" panose="020B0604020202020204" charset="0"/>
                <a:ea typeface="DM Sans"/>
                <a:cs typeface="DM Sans"/>
                <a:sym typeface="DM Sans"/>
              </a:rPr>
              <a:t>‘clone’ distribution absent the reform</a:t>
            </a:r>
          </a:p>
          <a:p>
            <a:pPr lvl="0" algn="just"/>
            <a:endParaRPr lang="en-GB" sz="1050" b="1" i="1" dirty="0">
              <a:solidFill>
                <a:schemeClr val="tx1">
                  <a:lumMod val="90000"/>
                  <a:lumOff val="10000"/>
                </a:schemeClr>
              </a:solidFill>
              <a:highlight>
                <a:srgbClr val="FFFF00"/>
              </a:highlight>
              <a:latin typeface="DM Sans" panose="020B0604020202020204" charset="0"/>
              <a:ea typeface="DM Sans"/>
              <a:cs typeface="DM Sans"/>
              <a:sym typeface="DM Sans"/>
            </a:endParaRPr>
          </a:p>
          <a:p>
            <a:pPr lvl="0" algn="ctr"/>
            <a:endParaRPr lang="en-GB" i="1" dirty="0">
              <a:solidFill>
                <a:schemeClr val="tx1">
                  <a:lumMod val="90000"/>
                  <a:lumOff val="10000"/>
                </a:schemeClr>
              </a:solidFill>
              <a:latin typeface="DM Sans" panose="020B0604020202020204" charset="0"/>
              <a:ea typeface="DM Sans"/>
              <a:cs typeface="DM Sans"/>
              <a:sym typeface="DM Sans"/>
            </a:endParaRPr>
          </a:p>
          <a:p>
            <a:pPr lvl="0" algn="ctr"/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DM Sans" panose="020B0604020202020204" charset="0"/>
              <a:ea typeface="DM Sans"/>
              <a:cs typeface="DM Sans"/>
              <a:sym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3CB6C-D749-71AA-5C4C-EA75FA4F4320}"/>
              </a:ext>
            </a:extLst>
          </p:cNvPr>
          <p:cNvSpPr txBox="1"/>
          <p:nvPr/>
        </p:nvSpPr>
        <p:spPr>
          <a:xfrm>
            <a:off x="5970488" y="2788221"/>
            <a:ext cx="2834194" cy="93871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GB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DM Sans" panose="020B0604020202020204" charset="0"/>
                <a:ea typeface="DM Sans"/>
                <a:cs typeface="DM Sans"/>
                <a:sym typeface="DM Sans"/>
              </a:rPr>
              <a:t>Pre- and post-reform distributions </a:t>
            </a:r>
            <a:r>
              <a:rPr lang="en-GB" sz="11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DM Sans" panose="020B0604020202020204" charset="0"/>
                <a:ea typeface="DM Sans"/>
                <a:cs typeface="DM Sans"/>
                <a:sym typeface="DM Sans"/>
              </a:rPr>
              <a:t>differ only because of financial contributions at the 110-day </a:t>
            </a:r>
            <a:r>
              <a:rPr lang="en-GB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DM Sans" panose="020B0604020202020204" charset="0"/>
                <a:ea typeface="DM Sans"/>
                <a:cs typeface="DM Sans"/>
                <a:sym typeface="DM Sans"/>
              </a:rPr>
              <a:t>threshold and </a:t>
            </a:r>
            <a:r>
              <a:rPr lang="en-GB" sz="11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DM Sans" panose="020B0604020202020204" charset="0"/>
                <a:ea typeface="DM Sans"/>
                <a:cs typeface="DM Sans"/>
                <a:sym typeface="DM Sans"/>
              </a:rPr>
              <a:t>firms’ strategic adjustments </a:t>
            </a:r>
            <a:r>
              <a:rPr lang="en-GB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DM Sans" panose="020B0604020202020204" charset="0"/>
                <a:ea typeface="DM Sans"/>
                <a:cs typeface="DM Sans"/>
                <a:sym typeface="DM Sans"/>
              </a:rPr>
              <a:t>to them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D4FDD-8828-496B-AE5F-D0F8DA67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8" y="784109"/>
            <a:ext cx="5511308" cy="40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0E8DC4-4A43-3E91-9E5B-41EE438B46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2335" y="1157846"/>
            <a:ext cx="8444192" cy="3884053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800" b="1" dirty="0"/>
              <a:t>A tool allowing temporary reductions in working hours instead of layoffs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600" dirty="0"/>
              <a:t>Firms </a:t>
            </a:r>
            <a:r>
              <a:rPr lang="en-US" sz="1600" b="1" dirty="0"/>
              <a:t>temporarily reduce working hours</a:t>
            </a:r>
            <a:r>
              <a:rPr lang="en-US" sz="1600" dirty="0"/>
              <a:t> (partially or fully)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Employers pay wages for hours worked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Government </a:t>
            </a:r>
            <a:r>
              <a:rPr lang="en-US" sz="1600" b="1" dirty="0"/>
              <a:t>partially compensates workers</a:t>
            </a:r>
            <a:r>
              <a:rPr lang="en-US" sz="1600" dirty="0"/>
              <a:t> for hours not worked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Employment relationships are </a:t>
            </a:r>
            <a:r>
              <a:rPr lang="en-US" sz="1600" b="1" dirty="0"/>
              <a:t>maintained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800" b="1" dirty="0"/>
              <a:t>Belgian features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600" dirty="0"/>
              <a:t>Mainly used for </a:t>
            </a:r>
            <a:r>
              <a:rPr lang="en-US" sz="1600" b="1" dirty="0"/>
              <a:t>economic reasons</a:t>
            </a:r>
            <a:r>
              <a:rPr lang="en-US" sz="1600" dirty="0"/>
              <a:t> (~70% of applications)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Rules differ for blue-collar (more flexible) vs white-collar workers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Other reasons: bad weather, force majeure (e.g. COVID)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“Responsibility contribution” </a:t>
            </a:r>
            <a:r>
              <a:rPr lang="fr-BE" sz="1600" dirty="0" err="1"/>
              <a:t>introduced</a:t>
            </a:r>
            <a:r>
              <a:rPr lang="fr-BE" sz="1600" dirty="0"/>
              <a:t> to </a:t>
            </a:r>
            <a:r>
              <a:rPr lang="fr-BE" sz="1600" dirty="0" err="1"/>
              <a:t>curb</a:t>
            </a:r>
            <a:r>
              <a:rPr lang="fr-BE" sz="1600" dirty="0"/>
              <a:t> </a:t>
            </a:r>
            <a:r>
              <a:rPr lang="fr-BE" sz="1600" dirty="0" err="1"/>
              <a:t>overuse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19CA6-4E23-48B8-8123-BE50AA606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Google Shape;246;p34">
            <a:extLst>
              <a:ext uri="{FF2B5EF4-FFF2-40B4-BE49-F238E27FC236}">
                <a16:creationId xmlns:a16="http://schemas.microsoft.com/office/drawing/2014/main" id="{191974DC-DD33-49F3-A7D7-C537430FC4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90" y="184099"/>
            <a:ext cx="7670430" cy="1160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What is Short-Time Work? </a:t>
            </a:r>
            <a:br>
              <a:rPr lang="en-US" sz="2800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ora" panose="020B0604020202020204" charset="0"/>
                <a:cs typeface="Sora" panose="020B0604020202020204" charset="0"/>
              </a:rPr>
              <a:t>(Belgium: “Temporary Unemployment”)</a:t>
            </a:r>
            <a:endParaRPr sz="2400" i="1" dirty="0">
              <a:solidFill>
                <a:schemeClr val="tx1">
                  <a:lumMod val="50000"/>
                  <a:lumOff val="50000"/>
                </a:schemeClr>
              </a:solidFill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D6849EC6-6D11-47F2-AF6F-50CC64E4E39C}"/>
              </a:ext>
            </a:extLst>
          </p:cNvPr>
          <p:cNvSpPr txBox="1">
            <a:spLocks/>
          </p:cNvSpPr>
          <p:nvPr/>
        </p:nvSpPr>
        <p:spPr>
          <a:xfrm>
            <a:off x="786674" y="2310482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4F3E78-59A5-4F18-A8B4-676CABACC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961" r="93164">
                        <a14:foregroundMark x1="35156" y1="24707" x2="35156" y2="24707"/>
                        <a14:foregroundMark x1="35156" y1="30273" x2="35156" y2="30273"/>
                        <a14:foregroundMark x1="52051" y1="40137" x2="52051" y2="40137"/>
                        <a14:foregroundMark x1="50586" y1="50586" x2="50781" y2="48730"/>
                        <a14:foregroundMark x1="50488" y1="38281" x2="49414" y2="39746"/>
                        <a14:foregroundMark x1="80859" y1="50098" x2="72559" y2="55273"/>
                        <a14:foregroundMark x1="72559" y1="55273" x2="81055" y2="61719"/>
                        <a14:foregroundMark x1="81055" y1="61719" x2="90234" y2="63379"/>
                        <a14:foregroundMark x1="90234" y1="63379" x2="89355" y2="54004"/>
                        <a14:foregroundMark x1="89355" y1="54004" x2="81348" y2="50293"/>
                        <a14:foregroundMark x1="91699" y1="48730" x2="93164" y2="58691"/>
                        <a14:foregroundMark x1="93164" y1="58691" x2="92188" y2="62598"/>
                        <a14:foregroundMark x1="35254" y1="24121" x2="28906" y2="16602"/>
                        <a14:foregroundMark x1="28906" y1="16602" x2="20996" y2="21875"/>
                        <a14:foregroundMark x1="20996" y1="21875" x2="24316" y2="23926"/>
                        <a14:foregroundMark x1="36914" y1="58887" x2="39063" y2="62305"/>
                        <a14:foregroundMark x1="28320" y1="53809" x2="18262" y2="54980"/>
                        <a14:foregroundMark x1="18262" y1="54980" x2="10059" y2="59961"/>
                        <a14:foregroundMark x1="10059" y1="59961" x2="19824" y2="63672"/>
                        <a14:foregroundMark x1="19824" y1="63672" x2="29395" y2="63770"/>
                        <a14:foregroundMark x1="29395" y1="63770" x2="30078" y2="55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1667" y="2225393"/>
            <a:ext cx="1369998" cy="13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CF2AB-41FC-4F27-FA4A-796AD8378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636916-EB1F-CA08-D565-7DBD90F82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Google Shape;246;p34">
            <a:extLst>
              <a:ext uri="{FF2B5EF4-FFF2-40B4-BE49-F238E27FC236}">
                <a16:creationId xmlns:a16="http://schemas.microsoft.com/office/drawing/2014/main" id="{7098C7FF-E059-C847-AD54-9A9499D90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851" y="389839"/>
            <a:ext cx="7670430" cy="1160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BE" sz="2800" dirty="0" err="1">
                <a:latin typeface="Sora ExtraBold" panose="020B0604020202020204" charset="0"/>
                <a:cs typeface="Sora ExtraBold" panose="020B0604020202020204" charset="0"/>
              </a:rPr>
              <a:t>Why</a:t>
            </a:r>
            <a:r>
              <a:rPr lang="fr-BE" sz="2800" dirty="0">
                <a:latin typeface="Sora ExtraBold" panose="020B0604020202020204" charset="0"/>
                <a:cs typeface="Sora ExtraBold" panose="020B0604020202020204" charset="0"/>
              </a:rPr>
              <a:t> </a:t>
            </a:r>
            <a:r>
              <a:rPr lang="fr-BE" sz="2800" dirty="0" err="1">
                <a:latin typeface="Sora ExtraBold" panose="020B0604020202020204" charset="0"/>
                <a:cs typeface="Sora ExtraBold" panose="020B0604020202020204" charset="0"/>
              </a:rPr>
              <a:t>does</a:t>
            </a:r>
            <a:r>
              <a:rPr lang="fr-BE" sz="2800" dirty="0">
                <a:latin typeface="Sora ExtraBold" panose="020B0604020202020204" charset="0"/>
                <a:cs typeface="Sora ExtraBold" panose="020B0604020202020204" charset="0"/>
              </a:rPr>
              <a:t> STW </a:t>
            </a:r>
            <a:r>
              <a:rPr lang="fr-BE" sz="2800" dirty="0" err="1">
                <a:latin typeface="Sora ExtraBold" panose="020B0604020202020204" charset="0"/>
                <a:cs typeface="Sora ExtraBold" panose="020B0604020202020204" charset="0"/>
              </a:rPr>
              <a:t>exist</a:t>
            </a:r>
            <a:r>
              <a:rPr lang="fr-BE" sz="2800" dirty="0">
                <a:latin typeface="Sora ExtraBold" panose="020B0604020202020204" charset="0"/>
                <a:cs typeface="Sora ExtraBold" panose="020B0604020202020204" charset="0"/>
              </a:rPr>
              <a:t>? </a:t>
            </a:r>
            <a:r>
              <a:rPr lang="en-US" sz="2800" dirty="0">
                <a:latin typeface="Sora ExtraBold" panose="020B0604020202020204" charset="0"/>
                <a:cs typeface="Sora ExtraBold" panose="020B0604020202020204" charset="0"/>
              </a:rPr>
              <a:t>(The Problem)</a:t>
            </a:r>
            <a:endParaRPr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A49B1D1C-0CDE-8839-D1EF-82C5C01964E6}"/>
              </a:ext>
            </a:extLst>
          </p:cNvPr>
          <p:cNvSpPr txBox="1">
            <a:spLocks/>
          </p:cNvSpPr>
          <p:nvPr/>
        </p:nvSpPr>
        <p:spPr>
          <a:xfrm>
            <a:off x="786674" y="2310482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1B710D-5C88-26AA-B2CD-917B0BB26E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6429" y="1259446"/>
            <a:ext cx="7909852" cy="3884053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STW addresses inefficiencies during economic shocks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During downturns, layoffs can become </a:t>
            </a:r>
            <a:r>
              <a:rPr lang="en-US" sz="1800" b="1" dirty="0"/>
              <a:t>inefficiently high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Firms have </a:t>
            </a:r>
            <a:r>
              <a:rPr lang="en-US" sz="1800" b="1" dirty="0"/>
              <a:t>limited ability to hoard labor </a:t>
            </a:r>
            <a:r>
              <a:rPr lang="en-US" sz="1800" dirty="0"/>
              <a:t>due to: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Liquidity constraints </a:t>
            </a:r>
            <a:r>
              <a:rPr lang="en-US" dirty="0"/>
              <a:t>(imperfect financial markets)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Rigid wages and working hours </a:t>
            </a:r>
            <a:r>
              <a:rPr lang="en-US" dirty="0"/>
              <a:t>(limited bargaining flexibility)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Traditional unemployment insurance </a:t>
            </a:r>
            <a:r>
              <a:rPr lang="en-US" b="1" dirty="0"/>
              <a:t>protects workers only after separation</a:t>
            </a:r>
            <a:r>
              <a:rPr lang="en-US" dirty="0"/>
              <a:t>, not employment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0831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A74EF-4091-93DE-CF30-50AA4894A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B243E-CBAE-BCC3-07F2-2A90A4E0BD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0FEEC6FA-5B63-A161-7A36-A5A7D883A6DD}"/>
              </a:ext>
            </a:extLst>
          </p:cNvPr>
          <p:cNvSpPr txBox="1">
            <a:spLocks/>
          </p:cNvSpPr>
          <p:nvPr/>
        </p:nvSpPr>
        <p:spPr>
          <a:xfrm>
            <a:off x="786674" y="2310482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C645CB-1791-3690-3B40-2DDDC14D04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45805"/>
            <a:ext cx="8353627" cy="3782452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STW provides temporary insurance for firms, workers, and the economy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Avoids</a:t>
            </a:r>
            <a:r>
              <a:rPr lang="en-US" sz="1800" b="1" dirty="0"/>
              <a:t> excessive layoffs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Preserves firm-specific skills </a:t>
            </a:r>
            <a:r>
              <a:rPr lang="en-US" sz="1800" dirty="0"/>
              <a:t>and reduces firing/rehiring costs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Limits workers’ income losses </a:t>
            </a:r>
            <a:r>
              <a:rPr lang="en-US" sz="1800" dirty="0"/>
              <a:t>and long-term scarring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Stabilizes aggregate demand </a:t>
            </a:r>
            <a:r>
              <a:rPr lang="en-US" sz="1800" dirty="0"/>
              <a:t>and reduces fiscal costs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1800" b="1" u="sng" dirty="0"/>
              <a:t>In essence, STW allows firms to hoard labor temporarily while maintaining jobs</a:t>
            </a:r>
          </a:p>
          <a:p>
            <a:pPr marL="15240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592EAC32-47BF-A9E4-939B-ED0FCD4FB621}"/>
              </a:ext>
            </a:extLst>
          </p:cNvPr>
          <p:cNvSpPr txBox="1">
            <a:spLocks/>
          </p:cNvSpPr>
          <p:nvPr/>
        </p:nvSpPr>
        <p:spPr>
          <a:xfrm>
            <a:off x="565850" y="389839"/>
            <a:ext cx="7949499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>
                <a:latin typeface="Sora ExtraBold" panose="020B0604020202020204" charset="0"/>
                <a:cs typeface="Sora ExtraBold" panose="020B0604020202020204" charset="0"/>
              </a:rPr>
              <a:t>Why does STW exist? (The Benefits)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439A-B402-A601-D6C7-01391FF20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6A597-F83D-E839-AC32-F2EA2A59A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270AF9D8-1995-BCE1-D40C-5A7C162B5687}"/>
              </a:ext>
            </a:extLst>
          </p:cNvPr>
          <p:cNvSpPr txBox="1">
            <a:spLocks/>
          </p:cNvSpPr>
          <p:nvPr/>
        </p:nvSpPr>
        <p:spPr>
          <a:xfrm>
            <a:off x="786674" y="2310482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29174F-1F5B-5087-56E5-53671A2F49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111811"/>
            <a:ext cx="8353627" cy="3655452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Poorly targeted STW can create inefficiencies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Cause: Limited government information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Cannot observe whether the shock is </a:t>
            </a:r>
            <a:r>
              <a:rPr lang="en-US" sz="1800" b="1" dirty="0"/>
              <a:t>sufficiently strong to justify STW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Cannot observe whether the shock is </a:t>
            </a:r>
            <a:r>
              <a:rPr lang="en-US" sz="1800" b="1" dirty="0"/>
              <a:t>temporary or structural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Cannot know whether firms could </a:t>
            </a:r>
            <a:r>
              <a:rPr lang="en-US" sz="1800" b="1" dirty="0"/>
              <a:t>absorb the shock internally</a:t>
            </a:r>
            <a:endParaRPr lang="en-US" sz="1800" dirty="0"/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Consequence:</a:t>
            </a:r>
            <a:r>
              <a:rPr lang="en-US" dirty="0"/>
              <a:t> Firms may use STW </a:t>
            </a:r>
            <a:r>
              <a:rPr lang="en-US" b="1" dirty="0"/>
              <a:t>even when jobs are not at risk</a:t>
            </a:r>
            <a:br>
              <a:rPr lang="en-US" dirty="0"/>
            </a:br>
            <a:r>
              <a:rPr lang="en-US" b="1" dirty="0"/>
              <a:t>Result:</a:t>
            </a:r>
            <a:r>
              <a:rPr lang="en-US" dirty="0"/>
              <a:t> Public resources are used </a:t>
            </a:r>
            <a:r>
              <a:rPr lang="en-US" b="1" dirty="0"/>
              <a:t>without employment gains</a:t>
            </a:r>
            <a:endParaRPr lang="en-US" dirty="0"/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A4DEC2E9-8BAC-A4DE-25C9-1125922C430B}"/>
              </a:ext>
            </a:extLst>
          </p:cNvPr>
          <p:cNvSpPr txBox="1">
            <a:spLocks/>
          </p:cNvSpPr>
          <p:nvPr/>
        </p:nvSpPr>
        <p:spPr>
          <a:xfrm>
            <a:off x="484776" y="376237"/>
            <a:ext cx="8513647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>
                <a:latin typeface="Sora ExtraBold" panose="020B0604020202020204" charset="0"/>
                <a:cs typeface="Sora ExtraBold" panose="020B0604020202020204" charset="0"/>
              </a:rPr>
              <a:t>STW Trade-Offs:  Deadweight Effects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E4DE8-C0E9-1877-6C66-2C55C8A3A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0BDAC3-362B-E063-D33D-7C446C69FB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2A9CDA57-EB3E-8D1F-80A7-0A951291E71A}"/>
              </a:ext>
            </a:extLst>
          </p:cNvPr>
          <p:cNvSpPr txBox="1">
            <a:spLocks/>
          </p:cNvSpPr>
          <p:nvPr/>
        </p:nvSpPr>
        <p:spPr>
          <a:xfrm>
            <a:off x="786674" y="2310482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BD3A3-BD1E-E020-130C-5FCBEF77B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961" r="93164">
                        <a14:foregroundMark x1="35156" y1="24707" x2="35156" y2="24707"/>
                        <a14:foregroundMark x1="35156" y1="30273" x2="35156" y2="30273"/>
                        <a14:foregroundMark x1="52051" y1="40137" x2="52051" y2="40137"/>
                        <a14:foregroundMark x1="50586" y1="50586" x2="50781" y2="48730"/>
                        <a14:foregroundMark x1="50488" y1="38281" x2="49414" y2="39746"/>
                        <a14:foregroundMark x1="80859" y1="50098" x2="72559" y2="55273"/>
                        <a14:foregroundMark x1="72559" y1="55273" x2="81055" y2="61719"/>
                        <a14:foregroundMark x1="81055" y1="61719" x2="90234" y2="63379"/>
                        <a14:foregroundMark x1="90234" y1="63379" x2="89355" y2="54004"/>
                        <a14:foregroundMark x1="89355" y1="54004" x2="81348" y2="50293"/>
                        <a14:foregroundMark x1="91699" y1="48730" x2="93164" y2="58691"/>
                        <a14:foregroundMark x1="93164" y1="58691" x2="92188" y2="62598"/>
                        <a14:foregroundMark x1="35254" y1="24121" x2="28906" y2="16602"/>
                        <a14:foregroundMark x1="28906" y1="16602" x2="20996" y2="21875"/>
                        <a14:foregroundMark x1="20996" y1="21875" x2="24316" y2="23926"/>
                        <a14:foregroundMark x1="36914" y1="58887" x2="39063" y2="62305"/>
                        <a14:foregroundMark x1="28320" y1="53809" x2="18262" y2="54980"/>
                        <a14:foregroundMark x1="18262" y1="54980" x2="10059" y2="59961"/>
                        <a14:foregroundMark x1="10059" y1="59961" x2="19824" y2="63672"/>
                        <a14:foregroundMark x1="19824" y1="63672" x2="29395" y2="63770"/>
                        <a14:foregroundMark x1="29395" y1="63770" x2="30078" y2="55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1913" y="3963579"/>
            <a:ext cx="1369998" cy="136999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812BED-4892-ABE2-C9DE-9C13AF9A52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386447"/>
            <a:ext cx="8353627" cy="3655452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STW may slow down the natural movement of workers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1800" dirty="0"/>
              <a:t>Workers may remain in jobs or sectors that are </a:t>
            </a:r>
            <a:r>
              <a:rPr lang="en-US" sz="1800" b="1" dirty="0"/>
              <a:t>no longer viable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Delays movement toward </a:t>
            </a:r>
            <a:r>
              <a:rPr lang="en-US" sz="1800" b="1" dirty="0"/>
              <a:t>more productive firms/sectors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Effects are more pronounced during </a:t>
            </a:r>
            <a:r>
              <a:rPr lang="en-US" sz="1800" b="1" dirty="0"/>
              <a:t>long or structural crises</a:t>
            </a:r>
            <a:endParaRPr lang="en-US" sz="1800" dirty="0"/>
          </a:p>
          <a:p>
            <a:pPr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b="1" dirty="0"/>
              <a:t>Careful policy design is needed to balance job protection with efficient labor allocation</a:t>
            </a:r>
          </a:p>
          <a:p>
            <a:pPr marL="15240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B6D5A655-77AB-76E3-B85C-4BEBB711C6A5}"/>
              </a:ext>
            </a:extLst>
          </p:cNvPr>
          <p:cNvSpPr txBox="1">
            <a:spLocks/>
          </p:cNvSpPr>
          <p:nvPr/>
        </p:nvSpPr>
        <p:spPr>
          <a:xfrm>
            <a:off x="182880" y="389839"/>
            <a:ext cx="8513647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STW Trade-Offs: Slower Labor Reallocation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 title="Chart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374801"/>
              </p:ext>
            </p:extLst>
          </p:nvPr>
        </p:nvGraphicFramePr>
        <p:xfrm>
          <a:off x="445398" y="1231328"/>
          <a:ext cx="7471782" cy="334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5" name="Google Shape;395;p46"/>
          <p:cNvSpPr txBox="1">
            <a:spLocks noGrp="1"/>
          </p:cNvSpPr>
          <p:nvPr>
            <p:ph type="title"/>
          </p:nvPr>
        </p:nvSpPr>
        <p:spPr>
          <a:xfrm>
            <a:off x="308994" y="230370"/>
            <a:ext cx="82743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STW Uptake in Selected OECD Countries</a:t>
            </a:r>
            <a:endParaRPr dirty="0"/>
          </a:p>
        </p:txBody>
      </p:sp>
      <p:sp>
        <p:nvSpPr>
          <p:cNvPr id="396" name="Google Shape;396;p46"/>
          <p:cNvSpPr txBox="1"/>
          <p:nvPr/>
        </p:nvSpPr>
        <p:spPr>
          <a:xfrm>
            <a:off x="19353" y="935196"/>
            <a:ext cx="4152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600" b="1" dirty="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STW uptake (% of eligible workers)</a:t>
            </a:r>
            <a:endParaRPr sz="1600" b="1" dirty="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05" name="Google Shape;405;p46"/>
          <p:cNvSpPr txBox="1"/>
          <p:nvPr/>
        </p:nvSpPr>
        <p:spPr>
          <a:xfrm>
            <a:off x="113944" y="4038278"/>
            <a:ext cx="8229281" cy="92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800" b="1" dirty="0">
                <a:solidFill>
                  <a:schemeClr val="dk1"/>
                </a:solidFill>
                <a:latin typeface="DM Sans" pitchFamily="2" charset="0"/>
                <a:ea typeface="Sora"/>
                <a:cs typeface="Sora"/>
                <a:sym typeface="Sora"/>
              </a:rPr>
              <a:t>Belgium relies heavily on STW, not only during downturns but also in stable periods </a:t>
            </a:r>
            <a:r>
              <a:rPr lang="fr-BE" sz="1800" dirty="0"/>
              <a:t>⇒</a:t>
            </a:r>
            <a:r>
              <a:rPr lang="en-US" sz="1800" dirty="0">
                <a:solidFill>
                  <a:schemeClr val="dk1"/>
                </a:solidFill>
                <a:latin typeface="DM Sans" pitchFamily="2" charset="0"/>
                <a:ea typeface="Sora"/>
                <a:cs typeface="Sora"/>
                <a:sym typeface="Sora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DM Sans" pitchFamily="2" charset="0"/>
                <a:ea typeface="Sora"/>
                <a:cs typeface="Sora"/>
                <a:sym typeface="Sora"/>
              </a:rPr>
              <a:t>risk of deadweight effects and misallocation of labor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3D410-E0CB-457A-B6E3-7AD64551B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8</a:t>
            </a:fld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8257D0-9912-41D4-9BCC-30E50928066A}"/>
              </a:ext>
            </a:extLst>
          </p:cNvPr>
          <p:cNvCxnSpPr>
            <a:cxnSpLocks/>
          </p:cNvCxnSpPr>
          <p:nvPr/>
        </p:nvCxnSpPr>
        <p:spPr>
          <a:xfrm flipH="1">
            <a:off x="3864007" y="2431249"/>
            <a:ext cx="7937" cy="990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DEB2F6F-64B0-4476-AE99-5AE9364D8FA1}"/>
              </a:ext>
            </a:extLst>
          </p:cNvPr>
          <p:cNvSpPr txBox="1"/>
          <p:nvPr/>
        </p:nvSpPr>
        <p:spPr>
          <a:xfrm>
            <a:off x="3116580" y="2031619"/>
            <a:ext cx="1828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Great Recession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A27120-0128-4208-B5E6-E4364A1AB958}"/>
              </a:ext>
            </a:extLst>
          </p:cNvPr>
          <p:cNvCxnSpPr>
            <a:cxnSpLocks/>
          </p:cNvCxnSpPr>
          <p:nvPr/>
        </p:nvCxnSpPr>
        <p:spPr>
          <a:xfrm flipH="1">
            <a:off x="7148851" y="1554519"/>
            <a:ext cx="675598" cy="47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6E73DD-1E61-4084-83C7-5C1358CA562F}"/>
              </a:ext>
            </a:extLst>
          </p:cNvPr>
          <p:cNvSpPr txBox="1"/>
          <p:nvPr/>
        </p:nvSpPr>
        <p:spPr>
          <a:xfrm>
            <a:off x="7824449" y="1344734"/>
            <a:ext cx="1037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COVID-19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396" grpId="0"/>
      <p:bldP spid="405" grpId="0"/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B1336-C2FC-FEF2-9B97-4267058FB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704C9-2DDD-60BF-43D9-E81B0D757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3647-6A33-4FA0-BBA0-3D9D4844E36A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Google Shape;247;p34">
            <a:extLst>
              <a:ext uri="{FF2B5EF4-FFF2-40B4-BE49-F238E27FC236}">
                <a16:creationId xmlns:a16="http://schemas.microsoft.com/office/drawing/2014/main" id="{0FF1FD32-6259-4773-E3F8-18ECA6BB62D0}"/>
              </a:ext>
            </a:extLst>
          </p:cNvPr>
          <p:cNvSpPr txBox="1">
            <a:spLocks/>
          </p:cNvSpPr>
          <p:nvPr/>
        </p:nvSpPr>
        <p:spPr>
          <a:xfrm>
            <a:off x="786674" y="2310482"/>
            <a:ext cx="7909853" cy="273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DM Sans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75C0A5-0CEC-35B1-D4DC-E1BDD2C0E4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81952"/>
            <a:ext cx="7378267" cy="4336097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Objective: Evaluate STW’s economic impact in Belgium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b="1" dirty="0"/>
              <a:t>Key questions: </a:t>
            </a:r>
            <a:endParaRPr lang="en-US" sz="1800" b="1" dirty="0"/>
          </a:p>
          <a:p>
            <a:pPr marL="152400" indent="0">
              <a:lnSpc>
                <a:spcPct val="150000"/>
              </a:lnSpc>
              <a:buNone/>
            </a:pPr>
            <a:r>
              <a:rPr lang="en-US" sz="1800" dirty="0"/>
              <a:t>1. What is the </a:t>
            </a:r>
            <a:r>
              <a:rPr lang="en-US" sz="1800" b="1" dirty="0"/>
              <a:t>impact of STW on firm-level employment</a:t>
            </a:r>
            <a:r>
              <a:rPr lang="en-US" sz="1800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During the </a:t>
            </a:r>
            <a:r>
              <a:rPr lang="en-US" sz="1600" b="1" dirty="0"/>
              <a:t>Great Recession (GR) </a:t>
            </a:r>
            <a:r>
              <a:rPr lang="en-US" sz="1600" dirty="0"/>
              <a:t>and </a:t>
            </a:r>
            <a:r>
              <a:rPr lang="en-US" sz="1600" b="1" dirty="0"/>
              <a:t>COVID-19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In the </a:t>
            </a:r>
            <a:r>
              <a:rPr lang="en-US" sz="1600" b="1" dirty="0"/>
              <a:t>short and medium term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800" dirty="0"/>
              <a:t>2. Do effects differ across: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Sectors</a:t>
            </a:r>
            <a:r>
              <a:rPr lang="en-US" sz="1600" dirty="0"/>
              <a:t> more exposed to economic shocks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Job types </a:t>
            </a:r>
            <a:r>
              <a:rPr lang="en-US" sz="1600" dirty="0"/>
              <a:t>(blue-collar vs white-collar)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800" dirty="0"/>
              <a:t>3. Can the “</a:t>
            </a:r>
            <a:r>
              <a:rPr lang="en-US" sz="1800" b="1" dirty="0"/>
              <a:t>responsibility contribution</a:t>
            </a:r>
            <a:r>
              <a:rPr lang="en-US" sz="1800" dirty="0"/>
              <a:t>” curb excessive STW use </a:t>
            </a:r>
            <a:r>
              <a:rPr lang="en-US" sz="1800" b="1" dirty="0"/>
              <a:t>while still protecting jobs</a:t>
            </a:r>
            <a:r>
              <a:rPr lang="en-US" sz="1800" dirty="0"/>
              <a:t>?</a:t>
            </a:r>
          </a:p>
        </p:txBody>
      </p:sp>
      <p:sp>
        <p:nvSpPr>
          <p:cNvPr id="6" name="Google Shape;246;p34">
            <a:extLst>
              <a:ext uri="{FF2B5EF4-FFF2-40B4-BE49-F238E27FC236}">
                <a16:creationId xmlns:a16="http://schemas.microsoft.com/office/drawing/2014/main" id="{4FD1FD43-344F-E067-D2A7-C4070F220A5A}"/>
              </a:ext>
            </a:extLst>
          </p:cNvPr>
          <p:cNvSpPr txBox="1">
            <a:spLocks/>
          </p:cNvSpPr>
          <p:nvPr/>
        </p:nvSpPr>
        <p:spPr>
          <a:xfrm>
            <a:off x="609600" y="101600"/>
            <a:ext cx="8086927" cy="116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-US" sz="2800" dirty="0"/>
              <a:t>Research Objective and Key Questions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Sora ExtraBold" panose="020B0604020202020204" charset="0"/>
              <a:cs typeface="Sora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atomy &amp; Physiology Medical Center by Slidesgo">
  <a:themeElements>
    <a:clrScheme name="Simple Light">
      <a:dk1>
        <a:srgbClr val="17204E"/>
      </a:dk1>
      <a:lt1>
        <a:srgbClr val="FFFFFF"/>
      </a:lt1>
      <a:dk2>
        <a:srgbClr val="EFEBE9"/>
      </a:dk2>
      <a:lt2>
        <a:srgbClr val="EEEEEE"/>
      </a:lt2>
      <a:accent1>
        <a:srgbClr val="CAD0DE"/>
      </a:accent1>
      <a:accent2>
        <a:srgbClr val="ADB5CF"/>
      </a:accent2>
      <a:accent3>
        <a:srgbClr val="92A1DC"/>
      </a:accent3>
      <a:accent4>
        <a:srgbClr val="738BDE"/>
      </a:accent4>
      <a:accent5>
        <a:srgbClr val="A7CCD9"/>
      </a:accent5>
      <a:accent6>
        <a:srgbClr val="FFFFFF"/>
      </a:accent6>
      <a:hlink>
        <a:srgbClr val="1720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6d33d3-658c-438c-a5e6-beeaa89b5d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6196F447CC04B87C796660E498C29" ma:contentTypeVersion="18" ma:contentTypeDescription="Crée un document." ma:contentTypeScope="" ma:versionID="a84d7e0108eb1eb091298e85b2b5eacb">
  <xsd:schema xmlns:xsd="http://www.w3.org/2001/XMLSchema" xmlns:xs="http://www.w3.org/2001/XMLSchema" xmlns:p="http://schemas.microsoft.com/office/2006/metadata/properties" xmlns:ns3="bbc76fa7-be66-4b1e-a8da-84320bf8b7e7" xmlns:ns4="1e6d33d3-658c-438c-a5e6-beeaa89b5d58" targetNamespace="http://schemas.microsoft.com/office/2006/metadata/properties" ma:root="true" ma:fieldsID="b140cf9bb9247deb95e0f5f49ea0cee5" ns3:_="" ns4:_="">
    <xsd:import namespace="bbc76fa7-be66-4b1e-a8da-84320bf8b7e7"/>
    <xsd:import namespace="1e6d33d3-658c-438c-a5e6-beeaa89b5d58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6fa7-be66-4b1e-a8da-84320bf8b7e7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d33d3-658c-438c-a5e6-beeaa89b5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4A1FC-75D6-421E-953E-8DACF76D0EA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bbc76fa7-be66-4b1e-a8da-84320bf8b7e7"/>
    <ds:schemaRef ds:uri="http://purl.org/dc/terms/"/>
    <ds:schemaRef ds:uri="http://purl.org/dc/dcmitype/"/>
    <ds:schemaRef ds:uri="1e6d33d3-658c-438c-a5e6-beeaa89b5d5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E87C87-45CB-4D06-8F7E-E1BA52751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c76fa7-be66-4b1e-a8da-84320bf8b7e7"/>
    <ds:schemaRef ds:uri="1e6d33d3-658c-438c-a5e6-beeaa89b5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029DE5-C48C-478B-8907-0179971F1A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5279</TotalTime>
  <Words>1946</Words>
  <Application>Microsoft Office PowerPoint</Application>
  <PresentationFormat>On-screen Show (16:9)</PresentationFormat>
  <Paragraphs>239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Symbol</vt:lpstr>
      <vt:lpstr>Sora</vt:lpstr>
      <vt:lpstr>DM Sans</vt:lpstr>
      <vt:lpstr>Wingdings</vt:lpstr>
      <vt:lpstr>Sora ExtraBold</vt:lpstr>
      <vt:lpstr>Roboto</vt:lpstr>
      <vt:lpstr>Anatomy &amp; Physiology Medical Center by Slidesgo</vt:lpstr>
      <vt:lpstr>Protecting Jobs in Times of Crisis:  Evidence on Short-Time Work in Belgium</vt:lpstr>
      <vt:lpstr>Table of Contents </vt:lpstr>
      <vt:lpstr>What is Short-Time Work?  (Belgium: “Temporary Unemployment”)</vt:lpstr>
      <vt:lpstr>Why does STW exist? (The Problem)</vt:lpstr>
      <vt:lpstr>PowerPoint Presentation</vt:lpstr>
      <vt:lpstr>PowerPoint Presentation</vt:lpstr>
      <vt:lpstr>PowerPoint Presentation</vt:lpstr>
      <vt:lpstr>STW Uptake in Selected OECD Countries</vt:lpstr>
      <vt:lpstr>PowerPoint Presentation</vt:lpstr>
      <vt:lpstr>PowerPoint Presentation</vt:lpstr>
      <vt:lpstr>PowerPoint Presentation</vt:lpstr>
      <vt:lpstr>Study 1: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Study 1: Method</vt:lpstr>
      <vt:lpstr>Study 2: Method </vt:lpstr>
      <vt:lpstr>Study 3: Method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Belgian  Short-Time Work Scheme: Economic Impacts</dc:title>
  <dc:creator>Natalia Bermudez Barrezueta</dc:creator>
  <cp:lastModifiedBy>Natalia Bermudez Barrezueta</cp:lastModifiedBy>
  <cp:revision>174</cp:revision>
  <dcterms:modified xsi:type="dcterms:W3CDTF">2025-12-06T16:03:36Z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0x010100F2C6196F447CC04B87C796660E498C29</vt:lpwstr>
  </property>
  <property fmtid="{D5CDD505-2E9C-101B-9397-08002B2CF9AE}" pid="3" name="MSIP_Label_3854b9cd-2ce7-4de9-b239-edf358d6fc2e_Enabled">
    <vt:lpwstr>true</vt:lpwstr>
  </property>
  <property fmtid="{D5CDD505-2E9C-101B-9397-08002B2CF9AE}" pid="4" name="MSIP_Label_3854b9cd-2ce7-4de9-b239-edf358d6fc2e_SetDate">
    <vt:lpwstr>2025-11-27T15:47:56Z</vt:lpwstr>
  </property>
  <property fmtid="{D5CDD505-2E9C-101B-9397-08002B2CF9AE}" pid="5" name="MSIP_Label_3854b9cd-2ce7-4de9-b239-edf358d6fc2e_Method">
    <vt:lpwstr>Standard</vt:lpwstr>
  </property>
  <property fmtid="{D5CDD505-2E9C-101B-9397-08002B2CF9AE}" pid="6" name="MSIP_Label_3854b9cd-2ce7-4de9-b239-edf358d6fc2e_Name">
    <vt:lpwstr>defa4170-0d19-0005-0004-bc88714345d2</vt:lpwstr>
  </property>
  <property fmtid="{D5CDD505-2E9C-101B-9397-08002B2CF9AE}" pid="7" name="MSIP_Label_3854b9cd-2ce7-4de9-b239-edf358d6fc2e_SiteId">
    <vt:lpwstr>e2d2f81b-8f0e-457b-8c0f-16d7308ff6d9</vt:lpwstr>
  </property>
  <property fmtid="{D5CDD505-2E9C-101B-9397-08002B2CF9AE}" pid="8" name="MSIP_Label_3854b9cd-2ce7-4de9-b239-edf358d6fc2e_ActionId">
    <vt:lpwstr>a0df68bf-e774-4c0f-91c5-ed10f0dd9a95</vt:lpwstr>
  </property>
  <property fmtid="{D5CDD505-2E9C-101B-9397-08002B2CF9AE}" pid="9" name="MSIP_Label_3854b9cd-2ce7-4de9-b239-edf358d6fc2e_ContentBits">
    <vt:lpwstr>0</vt:lpwstr>
  </property>
  <property fmtid="{D5CDD505-2E9C-101B-9397-08002B2CF9AE}" pid="10" name="MSIP_Label_3854b9cd-2ce7-4de9-b239-edf358d6fc2e_Tag">
    <vt:lpwstr>10, 3, 0, 1</vt:lpwstr>
  </property>
</Properties>
</file>