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31"/>
  </p:notesMasterIdLst>
  <p:sldIdLst>
    <p:sldId id="256" r:id="rId5"/>
    <p:sldId id="298" r:id="rId6"/>
    <p:sldId id="261" r:id="rId7"/>
    <p:sldId id="299" r:id="rId8"/>
    <p:sldId id="270" r:id="rId9"/>
    <p:sldId id="262" r:id="rId10"/>
    <p:sldId id="302" r:id="rId11"/>
    <p:sldId id="265" r:id="rId12"/>
    <p:sldId id="303" r:id="rId13"/>
    <p:sldId id="304" r:id="rId14"/>
    <p:sldId id="306" r:id="rId15"/>
    <p:sldId id="305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96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tamaran Light" panose="020B0604020202020204" charset="0"/>
      <p:regular r:id="rId37"/>
      <p:bold r:id="rId38"/>
    </p:embeddedFont>
    <p:embeddedFont>
      <p:font typeface="Centaur" panose="02030504050205020304" pitchFamily="18" charset="0"/>
      <p:regular r:id="rId39"/>
    </p:embeddedFont>
    <p:embeddedFont>
      <p:font typeface="DM Sans" panose="020B0604020202020204" charset="0"/>
      <p:regular r:id="rId40"/>
      <p:bold r:id="rId41"/>
      <p:italic r:id="rId42"/>
      <p:boldItalic r:id="rId43"/>
    </p:embeddedFont>
    <p:embeddedFont>
      <p:font typeface="Fira Sans Extra Condensed Medium" panose="020B0604020202020204" charset="0"/>
      <p:regular r:id="rId44"/>
      <p:bold r:id="rId45"/>
      <p:italic r:id="rId46"/>
      <p:boldItalic r:id="rId47"/>
    </p:embeddedFont>
    <p:embeddedFont>
      <p:font typeface="Funnel Display" panose="020B0604020202020204" charset="0"/>
      <p:regular r:id="rId48"/>
      <p:bold r:id="rId49"/>
    </p:embeddedFont>
    <p:embeddedFont>
      <p:font typeface="Manrope ExtraBold" panose="020B0604020202020204" charset="0"/>
      <p:bold r:id="rId50"/>
    </p:embeddedFont>
    <p:embeddedFont>
      <p:font typeface="Poppins" panose="020B0604020202020204" charset="0"/>
      <p:regular r:id="rId51"/>
      <p:bold r:id="rId52"/>
      <p:italic r:id="rId53"/>
      <p:boldItalic r:id="rId54"/>
    </p:embeddedFont>
    <p:embeddedFont>
      <p:font typeface="Raleway" panose="020B0604020202020204" charset="0"/>
      <p:regular r:id="rId55"/>
      <p:bold r:id="rId56"/>
      <p:italic r:id="rId57"/>
      <p:boldItalic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Saira SemiBold" panose="020B0604020202020204" charset="0"/>
      <p:regular r:id="rId63"/>
      <p:bold r:id="rId64"/>
      <p:italic r:id="rId65"/>
      <p:boldItalic r:id="rId66"/>
    </p:embeddedFont>
    <p:embeddedFont>
      <p:font typeface="Sora" panose="020B0604020202020204" charset="0"/>
      <p:regular r:id="rId67"/>
      <p:bold r:id="rId68"/>
    </p:embeddedFont>
    <p:embeddedFont>
      <p:font typeface="Sora ExtraBold" panose="020B0604020202020204" charset="0"/>
      <p:bold r:id="rId69"/>
    </p:embeddedFont>
    <p:embeddedFont>
      <p:font typeface="Syne" panose="020B0604020202020204" charset="0"/>
      <p:regular r:id="rId70"/>
      <p:bold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7B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2908A9-86BE-4406-A8D2-A2A0475215DF}">
  <a:tblStyle styleId="{952908A9-86BE-4406-A8D2-A2A047521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2" autoAdjust="0"/>
  </p:normalViewPr>
  <p:slideViewPr>
    <p:cSldViewPr snapToGrid="0">
      <p:cViewPr varScale="1">
        <p:scale>
          <a:sx n="88" d="100"/>
          <a:sy n="88" d="100"/>
        </p:scale>
        <p:origin x="67" y="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font" Target="fonts/font32.fntdata"/><Relationship Id="rId68" Type="http://schemas.openxmlformats.org/officeDocument/2006/relationships/font" Target="fonts/font37.fntdata"/><Relationship Id="rId7" Type="http://schemas.openxmlformats.org/officeDocument/2006/relationships/slide" Target="slides/slide3.xml"/><Relationship Id="rId71" Type="http://schemas.openxmlformats.org/officeDocument/2006/relationships/font" Target="fonts/font4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font" Target="fonts/font35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font" Target="fonts/font3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font" Target="fonts/font38.fntdata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font" Target="fonts/font36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font" Target="fonts/font39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cf487a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5cf487a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25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53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61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588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10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887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326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252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88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37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71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022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79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01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5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2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31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662875"/>
            <a:ext cx="4367700" cy="23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03300" y="3192050"/>
            <a:ext cx="21795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49290" b="50406"/>
          <a:stretch/>
        </p:blipFill>
        <p:spPr>
          <a:xfrm>
            <a:off x="0" y="3884475"/>
            <a:ext cx="1287399" cy="12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AFBCB-14A5-419C-ABA4-03F2C4AC0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title" hasCustomPrompt="1"/>
          </p:nvPr>
        </p:nvSpPr>
        <p:spPr>
          <a:xfrm>
            <a:off x="996612" y="1905178"/>
            <a:ext cx="3211200" cy="7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996601" y="2625226"/>
            <a:ext cx="321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2" hasCustomPrompt="1"/>
          </p:nvPr>
        </p:nvSpPr>
        <p:spPr>
          <a:xfrm>
            <a:off x="996612" y="3275356"/>
            <a:ext cx="3211200" cy="7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3"/>
          </p:nvPr>
        </p:nvSpPr>
        <p:spPr>
          <a:xfrm>
            <a:off x="996601" y="3995400"/>
            <a:ext cx="321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4" hasCustomPrompt="1"/>
          </p:nvPr>
        </p:nvSpPr>
        <p:spPr>
          <a:xfrm>
            <a:off x="996612" y="535000"/>
            <a:ext cx="3211200" cy="7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5"/>
          </p:nvPr>
        </p:nvSpPr>
        <p:spPr>
          <a:xfrm>
            <a:off x="996601" y="1255052"/>
            <a:ext cx="321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>
            <a:spLocks noGrp="1"/>
          </p:cNvSpPr>
          <p:nvPr>
            <p:ph type="pic" idx="6"/>
          </p:nvPr>
        </p:nvSpPr>
        <p:spPr>
          <a:xfrm>
            <a:off x="5879239" y="0"/>
            <a:ext cx="3274200" cy="3275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19"/>
          <p:cNvSpPr>
            <a:spLocks noGrp="1"/>
          </p:cNvSpPr>
          <p:nvPr>
            <p:ph type="pic" idx="7"/>
          </p:nvPr>
        </p:nvSpPr>
        <p:spPr>
          <a:xfrm>
            <a:off x="4519981" y="2673100"/>
            <a:ext cx="2469600" cy="24705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47678" r="26" b="50879"/>
          <a:stretch/>
        </p:blipFill>
        <p:spPr>
          <a:xfrm rot="10800000" flipH="1">
            <a:off x="-6625" y="2250"/>
            <a:ext cx="949598" cy="8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81C13-00F5-48B5-BB6E-3371A7FD6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0"/>
          <p:cNvGrpSpPr/>
          <p:nvPr/>
        </p:nvGrpSpPr>
        <p:grpSpPr>
          <a:xfrm>
            <a:off x="-3448" y="0"/>
            <a:ext cx="9161546" cy="5146950"/>
            <a:chOff x="-3448" y="0"/>
            <a:chExt cx="9161546" cy="5146950"/>
          </a:xfrm>
        </p:grpSpPr>
        <p:pic>
          <p:nvPicPr>
            <p:cNvPr id="128" name="Google Shape;128;p20"/>
            <p:cNvPicPr preferRelativeResize="0"/>
            <p:nvPr/>
          </p:nvPicPr>
          <p:blipFill rotWithShape="1">
            <a:blip r:embed="rId3">
              <a:alphaModFix/>
            </a:blip>
            <a:srcRect l="-3633" r="49879" b="49989"/>
            <a:stretch/>
          </p:blipFill>
          <p:spPr>
            <a:xfrm flipH="1">
              <a:off x="-3448" y="4144049"/>
              <a:ext cx="1078548" cy="100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/>
            <p:cNvPicPr preferRelativeResize="0"/>
            <p:nvPr/>
          </p:nvPicPr>
          <p:blipFill rotWithShape="1">
            <a:blip r:embed="rId3">
              <a:alphaModFix/>
            </a:blip>
            <a:srcRect r="49879" b="49989"/>
            <a:stretch/>
          </p:blipFill>
          <p:spPr>
            <a:xfrm rot="10800000" flipH="1">
              <a:off x="7630925" y="0"/>
              <a:ext cx="1527173" cy="1523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04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2376900" y="1551173"/>
            <a:ext cx="43902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2"/>
          </p:nvPr>
        </p:nvSpPr>
        <p:spPr>
          <a:xfrm>
            <a:off x="2376900" y="2757687"/>
            <a:ext cx="43902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2376900" y="3964400"/>
            <a:ext cx="43902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4"/>
          </p:nvPr>
        </p:nvSpPr>
        <p:spPr>
          <a:xfrm>
            <a:off x="2376900" y="1182474"/>
            <a:ext cx="43902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5"/>
          </p:nvPr>
        </p:nvSpPr>
        <p:spPr>
          <a:xfrm>
            <a:off x="2376900" y="2389089"/>
            <a:ext cx="43902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6"/>
          </p:nvPr>
        </p:nvSpPr>
        <p:spPr>
          <a:xfrm>
            <a:off x="2376900" y="3595700"/>
            <a:ext cx="43902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1FAED-5F67-4E15-90D3-B5C552CD6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5"/>
          <p:cNvGrpSpPr/>
          <p:nvPr/>
        </p:nvGrpSpPr>
        <p:grpSpPr>
          <a:xfrm>
            <a:off x="-3450" y="-185750"/>
            <a:ext cx="9151849" cy="5332698"/>
            <a:chOff x="-3450" y="-185750"/>
            <a:chExt cx="9151849" cy="5332698"/>
          </a:xfrm>
        </p:grpSpPr>
        <p:pic>
          <p:nvPicPr>
            <p:cNvPr id="190" name="Google Shape;190;p25"/>
            <p:cNvPicPr preferRelativeResize="0"/>
            <p:nvPr/>
          </p:nvPicPr>
          <p:blipFill rotWithShape="1">
            <a:blip r:embed="rId3">
              <a:alphaModFix/>
            </a:blip>
            <a:srcRect l="-3633" r="49879" b="49989"/>
            <a:stretch/>
          </p:blipFill>
          <p:spPr>
            <a:xfrm flipH="1">
              <a:off x="-3450" y="4608500"/>
              <a:ext cx="579067" cy="538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5"/>
            <p:cNvPicPr preferRelativeResize="0"/>
            <p:nvPr/>
          </p:nvPicPr>
          <p:blipFill rotWithShape="1">
            <a:blip r:embed="rId4">
              <a:alphaModFix/>
            </a:blip>
            <a:srcRect r="34967" b="42035"/>
            <a:stretch/>
          </p:blipFill>
          <p:spPr>
            <a:xfrm>
              <a:off x="7995488" y="4105900"/>
              <a:ext cx="1148510" cy="1023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5"/>
            <p:cNvPicPr preferRelativeResize="0"/>
            <p:nvPr/>
          </p:nvPicPr>
          <p:blipFill rotWithShape="1">
            <a:blip r:embed="rId5">
              <a:alphaModFix/>
            </a:blip>
            <a:srcRect l="69570"/>
            <a:stretch/>
          </p:blipFill>
          <p:spPr>
            <a:xfrm flipH="1">
              <a:off x="7775451" y="-185750"/>
              <a:ext cx="1372948" cy="4511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5B60C-3DD6-408C-8B61-8FD97FD3D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6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196" name="Google Shape;196;p26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6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69FB1-7C49-4B97-B01F-B512C7B10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t="1329" r="45385" b="30149"/>
          <a:stretch/>
        </p:blipFill>
        <p:spPr>
          <a:xfrm>
            <a:off x="5042300" y="0"/>
            <a:ext cx="41016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060200"/>
            <a:ext cx="36843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95792-9477-4180-897C-7F947BE1B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5"/>
          <p:cNvGrpSpPr/>
          <p:nvPr/>
        </p:nvGrpSpPr>
        <p:grpSpPr>
          <a:xfrm>
            <a:off x="0" y="-40651"/>
            <a:ext cx="9144000" cy="5184153"/>
            <a:chOff x="0" y="-40651"/>
            <a:chExt cx="9144000" cy="5184153"/>
          </a:xfrm>
        </p:grpSpPr>
        <p:pic>
          <p:nvPicPr>
            <p:cNvPr id="25" name="Google Shape;25;p5"/>
            <p:cNvPicPr preferRelativeResize="0"/>
            <p:nvPr/>
          </p:nvPicPr>
          <p:blipFill rotWithShape="1">
            <a:blip r:embed="rId3">
              <a:alphaModFix/>
            </a:blip>
            <a:srcRect l="49290" b="50406"/>
            <a:stretch/>
          </p:blipFill>
          <p:spPr>
            <a:xfrm>
              <a:off x="0" y="4492075"/>
              <a:ext cx="666125" cy="651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"/>
            <p:cNvPicPr preferRelativeResize="0"/>
            <p:nvPr/>
          </p:nvPicPr>
          <p:blipFill rotWithShape="1">
            <a:blip r:embed="rId3">
              <a:alphaModFix/>
            </a:blip>
            <a:srcRect l="49290" b="58310"/>
            <a:stretch/>
          </p:blipFill>
          <p:spPr>
            <a:xfrm rot="10800000">
              <a:off x="7856601" y="-40651"/>
              <a:ext cx="1287399" cy="1058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532849" y="2421750"/>
            <a:ext cx="25056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324975" y="2421750"/>
            <a:ext cx="25056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324975" y="1876312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532850" y="1876312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3CAC2-AFF6-4117-AC82-2FCAC7746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7"/>
          <p:cNvGrpSpPr/>
          <p:nvPr/>
        </p:nvGrpSpPr>
        <p:grpSpPr>
          <a:xfrm>
            <a:off x="-1034975" y="-205550"/>
            <a:ext cx="10530776" cy="6692800"/>
            <a:chOff x="-1034975" y="-205550"/>
            <a:chExt cx="10530776" cy="6692800"/>
          </a:xfrm>
        </p:grpSpPr>
        <p:pic>
          <p:nvPicPr>
            <p:cNvPr id="41" name="Google Shape;41;p7"/>
            <p:cNvPicPr preferRelativeResize="0"/>
            <p:nvPr/>
          </p:nvPicPr>
          <p:blipFill rotWithShape="1">
            <a:blip r:embed="rId3">
              <a:alphaModFix/>
            </a:blip>
            <a:srcRect l="980" r="990"/>
            <a:stretch/>
          </p:blipFill>
          <p:spPr>
            <a:xfrm>
              <a:off x="-1034975" y="4318100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7"/>
            <p:cNvPicPr preferRelativeResize="0"/>
            <p:nvPr/>
          </p:nvPicPr>
          <p:blipFill rotWithShape="1">
            <a:blip r:embed="rId4">
              <a:alphaModFix/>
            </a:blip>
            <a:srcRect r="59441"/>
            <a:stretch/>
          </p:blipFill>
          <p:spPr>
            <a:xfrm>
              <a:off x="7242975" y="-205550"/>
              <a:ext cx="2252826" cy="5554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0000" y="1840400"/>
            <a:ext cx="3298800" cy="1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4733262" y="2560500"/>
            <a:ext cx="2728800" cy="258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7"/>
          <p:cNvSpPr>
            <a:spLocks noGrp="1"/>
          </p:cNvSpPr>
          <p:nvPr>
            <p:ph type="pic" idx="3"/>
          </p:nvPr>
        </p:nvSpPr>
        <p:spPr>
          <a:xfrm>
            <a:off x="4733262" y="-22500"/>
            <a:ext cx="2728800" cy="258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F1AED-77B3-42C5-BE42-5D6B65A23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51" name="Google Shape;51;p8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8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6EF32-E1B3-4147-B3FF-96FC1F85A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537075" y="3936375"/>
            <a:ext cx="3018824" cy="2169150"/>
            <a:chOff x="7537075" y="3936375"/>
            <a:chExt cx="3018824" cy="2169150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3">
              <a:alphaModFix/>
            </a:blip>
            <a:srcRect l="980" r="990"/>
            <a:stretch/>
          </p:blipFill>
          <p:spPr>
            <a:xfrm>
              <a:off x="8429450" y="3936375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9"/>
            <p:cNvPicPr preferRelativeResize="0"/>
            <p:nvPr/>
          </p:nvPicPr>
          <p:blipFill rotWithShape="1">
            <a:blip r:embed="rId4">
              <a:alphaModFix/>
            </a:blip>
            <a:srcRect l="-4606" r="49967"/>
            <a:stretch/>
          </p:blipFill>
          <p:spPr>
            <a:xfrm>
              <a:off x="7537075" y="3945900"/>
              <a:ext cx="892385" cy="163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4B1A8-2F3A-4B49-BA7D-A310C659E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CB196-F817-402F-9A80-DBAFA9CB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-2" y="-11750"/>
            <a:ext cx="9164328" cy="5158026"/>
            <a:chOff x="-2" y="-11750"/>
            <a:chExt cx="9164328" cy="5158026"/>
          </a:xfrm>
        </p:grpSpPr>
        <p:pic>
          <p:nvPicPr>
            <p:cNvPr id="87" name="Google Shape;87;p14"/>
            <p:cNvPicPr preferRelativeResize="0"/>
            <p:nvPr/>
          </p:nvPicPr>
          <p:blipFill rotWithShape="1">
            <a:blip r:embed="rId3">
              <a:alphaModFix/>
            </a:blip>
            <a:srcRect l="49290" b="58310"/>
            <a:stretch/>
          </p:blipFill>
          <p:spPr>
            <a:xfrm flipH="1">
              <a:off x="7540574" y="3811376"/>
              <a:ext cx="1623752" cy="13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>
              <a:off x="8319625" y="-11750"/>
              <a:ext cx="836123" cy="7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 rot="10800000">
              <a:off x="-2" y="4610202"/>
              <a:ext cx="564726" cy="53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14A4D-1F6C-4C9E-BABD-812C4BC9B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-69770" y="-15743"/>
            <a:ext cx="9234702" cy="5163130"/>
            <a:chOff x="-67178" y="-19631"/>
            <a:chExt cx="9234702" cy="5163130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3">
              <a:alphaModFix/>
            </a:blip>
            <a:srcRect l="-1400" t="16199" r="88621" b="16192"/>
            <a:stretch/>
          </p:blipFill>
          <p:spPr>
            <a:xfrm>
              <a:off x="8557225" y="1916450"/>
              <a:ext cx="610299" cy="3227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4">
              <a:alphaModFix/>
            </a:blip>
            <a:srcRect r="59716"/>
            <a:stretch/>
          </p:blipFill>
          <p:spPr>
            <a:xfrm flipH="1">
              <a:off x="8" y="-19631"/>
              <a:ext cx="480748" cy="1193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l="-3637" r="289" b="62228"/>
            <a:stretch/>
          </p:blipFill>
          <p:spPr>
            <a:xfrm rot="10800000" flipH="1">
              <a:off x="-67178" y="-10168"/>
              <a:ext cx="1346852" cy="4920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FA7F3-4151-4609-9D4F-7E2896A78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F12FB-9F16-44A1-9CD5-8EFB127A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2" r:id="rId9"/>
    <p:sldLayoutId id="2147483665" r:id="rId10"/>
    <p:sldLayoutId id="2147483666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r="45385"/>
          <a:stretch/>
        </p:blipFill>
        <p:spPr>
          <a:xfrm>
            <a:off x="6333541" y="0"/>
            <a:ext cx="281046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>
            <a:spLocks noGrp="1"/>
          </p:cNvSpPr>
          <p:nvPr>
            <p:ph type="ctrTitle"/>
          </p:nvPr>
        </p:nvSpPr>
        <p:spPr>
          <a:xfrm>
            <a:off x="731545" y="647406"/>
            <a:ext cx="5419693" cy="2812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dirty="0"/>
              <a:t>The Bright and Dark Sides of STW: A Psychological Perspective on Well-being and Employability</a:t>
            </a:r>
            <a:endParaRPr lang="en-US" sz="3000" b="1" dirty="0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ubTitle" idx="1"/>
          </p:nvPr>
        </p:nvSpPr>
        <p:spPr>
          <a:xfrm>
            <a:off x="731545" y="3184064"/>
            <a:ext cx="21795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</a:t>
            </a:r>
            <a:r>
              <a:rPr lang="en-GB" b="1" dirty="0"/>
              <a:t>ecember 8, 2025</a:t>
            </a:r>
            <a:endParaRPr b="1" dirty="0"/>
          </a:p>
        </p:txBody>
      </p:sp>
      <p:pic>
        <p:nvPicPr>
          <p:cNvPr id="7" name="Picture 8" descr="File:KU Leuven logo.svg - Wikipedia">
            <a:extLst>
              <a:ext uri="{FF2B5EF4-FFF2-40B4-BE49-F238E27FC236}">
                <a16:creationId xmlns:a16="http://schemas.microsoft.com/office/drawing/2014/main" id="{3ACD65E6-B83D-4332-9B52-A8E34F2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34" y="3184064"/>
            <a:ext cx="1152806" cy="4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elgian Polar Platform - Research and ...">
            <a:extLst>
              <a:ext uri="{FF2B5EF4-FFF2-40B4-BE49-F238E27FC236}">
                <a16:creationId xmlns:a16="http://schemas.microsoft.com/office/drawing/2014/main" id="{C5EC2E87-D242-49AD-823F-718E5F48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52" y="3783634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8A18-4BAB-420C-9F53-9E0B5BDA0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445" y="2231810"/>
            <a:ext cx="1227218" cy="981981"/>
          </a:xfrm>
          <a:prstGeom prst="rect">
            <a:avLst/>
          </a:prstGeom>
        </p:spPr>
      </p:pic>
      <p:pic>
        <p:nvPicPr>
          <p:cNvPr id="102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727522A5-5F25-4A02-AB50-D046160F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47" y="1076488"/>
            <a:ext cx="1736180" cy="4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ent University Economic Insights">
            <a:extLst>
              <a:ext uri="{FF2B5EF4-FFF2-40B4-BE49-F238E27FC236}">
                <a16:creationId xmlns:a16="http://schemas.microsoft.com/office/drawing/2014/main" id="{EAFF7DF1-FD49-4DB5-BDA2-B00B1F00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42" y="2294242"/>
            <a:ext cx="1227217" cy="3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chives | Regards économiques">
            <a:extLst>
              <a:ext uri="{FF2B5EF4-FFF2-40B4-BE49-F238E27FC236}">
                <a16:creationId xmlns:a16="http://schemas.microsoft.com/office/drawing/2014/main" id="{DF2A9E3F-DCBC-4F6D-BE8D-F976FEE0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59" y="216945"/>
            <a:ext cx="1428841" cy="7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6F3589-E3B6-4315-B3C7-23650A849985}"/>
              </a:ext>
            </a:extLst>
          </p:cNvPr>
          <p:cNvSpPr/>
          <p:nvPr/>
        </p:nvSpPr>
        <p:spPr>
          <a:xfrm>
            <a:off x="1342797" y="4581581"/>
            <a:ext cx="6600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Charlotte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Rodriguez Conde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Nele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De Cuyper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Hans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De Witte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 and Florence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Stinglhamber</a:t>
            </a:r>
            <a:endParaRPr lang="en-GB" sz="1500" b="1" i="1" dirty="0">
              <a:solidFill>
                <a:schemeClr val="dk1"/>
              </a:solidFill>
              <a:latin typeface="DM Sans"/>
              <a:sym typeface="D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FA4D7-D99F-430B-8758-CE693B133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927" y="1592068"/>
            <a:ext cx="1292800" cy="461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02CEB-635C-4957-88D6-90CD31CF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3062990"/>
            <a:ext cx="7003074" cy="2080510"/>
          </a:xfrm>
          <a:prstGeom prst="rect">
            <a:avLst/>
          </a:prstGeom>
        </p:spPr>
      </p:pic>
      <p:sp>
        <p:nvSpPr>
          <p:cNvPr id="25" name="Google Shape;208;p32">
            <a:extLst>
              <a:ext uri="{FF2B5EF4-FFF2-40B4-BE49-F238E27FC236}">
                <a16:creationId xmlns:a16="http://schemas.microsoft.com/office/drawing/2014/main" id="{5A75DCCC-7922-445F-A29A-478E0C602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528" y="461249"/>
            <a:ext cx="77175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Samples &amp; data (2/2)</a:t>
            </a:r>
            <a:endParaRPr sz="2500" dirty="0"/>
          </a:p>
        </p:txBody>
      </p:sp>
      <p:sp>
        <p:nvSpPr>
          <p:cNvPr id="26" name="Google Shape;203;p31">
            <a:extLst>
              <a:ext uri="{FF2B5EF4-FFF2-40B4-BE49-F238E27FC236}">
                <a16:creationId xmlns:a16="http://schemas.microsoft.com/office/drawing/2014/main" id="{33A1AD3B-4CC7-4787-BB3E-6378E26091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1855" y="1229821"/>
            <a:ext cx="8128748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sz="1400" dirty="0">
                <a:latin typeface="DM Sans" panose="020B0604020202020204" charset="0"/>
              </a:rPr>
              <a:t>Online questionnaires in Dutch, French &amp; English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sz="1400" dirty="0">
                <a:latin typeface="DM Sans" panose="020B0604020202020204" charset="0"/>
              </a:rPr>
              <a:t>Sociodemographics &amp; Likert-type scales measuring subjective perceptions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3A32C7-EFD5-4E1B-A9D1-BEEF4D3C671C}"/>
              </a:ext>
            </a:extLst>
          </p:cNvPr>
          <p:cNvSpPr/>
          <p:nvPr/>
        </p:nvSpPr>
        <p:spPr>
          <a:xfrm>
            <a:off x="1116850" y="2354629"/>
            <a:ext cx="7383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e.g., job insecurity (</a:t>
            </a:r>
            <a:r>
              <a:rPr lang="fr-FR" i="1" dirty="0">
                <a:solidFill>
                  <a:schemeClr val="tx1"/>
                </a:solidFill>
                <a:latin typeface="DM Sans" panose="020B0604020202020204" charset="0"/>
              </a:rPr>
              <a:t>i.e.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, the fear of losing one’s job in the future; Vander Elst et al., 2014):</a:t>
            </a: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3A09FF4-0A9D-4432-9DF8-E681C52F5B97}"/>
              </a:ext>
            </a:extLst>
          </p:cNvPr>
          <p:cNvSpPr/>
          <p:nvPr/>
        </p:nvSpPr>
        <p:spPr>
          <a:xfrm>
            <a:off x="867406" y="2369720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BE7D4A-4B04-49FA-B98F-AC0F2C953432}"/>
              </a:ext>
            </a:extLst>
          </p:cNvPr>
          <p:cNvSpPr/>
          <p:nvPr/>
        </p:nvSpPr>
        <p:spPr>
          <a:xfrm>
            <a:off x="0" y="0"/>
            <a:ext cx="469392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Google Shape;188;p30">
            <a:extLst>
              <a:ext uri="{FF2B5EF4-FFF2-40B4-BE49-F238E27FC236}">
                <a16:creationId xmlns:a16="http://schemas.microsoft.com/office/drawing/2014/main" id="{374B21BD-DD8A-42BB-8601-F8D799D6D089}"/>
              </a:ext>
            </a:extLst>
          </p:cNvPr>
          <p:cNvSpPr txBox="1">
            <a:spLocks/>
          </p:cNvSpPr>
          <p:nvPr/>
        </p:nvSpPr>
        <p:spPr>
          <a:xfrm>
            <a:off x="541022" y="3554671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fr-FR" sz="3000" dirty="0">
                <a:solidFill>
                  <a:schemeClr val="bg1"/>
                </a:solidFill>
              </a:rPr>
              <a:t>Study 1: STW as an alternative to lay-off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7" name="Google Shape;189;p30">
            <a:extLst>
              <a:ext uri="{FF2B5EF4-FFF2-40B4-BE49-F238E27FC236}">
                <a16:creationId xmlns:a16="http://schemas.microsoft.com/office/drawing/2014/main" id="{D85ACD79-1253-4548-88B4-C13853B85CB4}"/>
              </a:ext>
            </a:extLst>
          </p:cNvPr>
          <p:cNvSpPr txBox="1">
            <a:spLocks/>
          </p:cNvSpPr>
          <p:nvPr/>
        </p:nvSpPr>
        <p:spPr>
          <a:xfrm>
            <a:off x="594362" y="2445271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 dirty="0">
                <a:solidFill>
                  <a:schemeClr val="bg1"/>
                </a:solidFill>
              </a:rPr>
              <a:t>03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AC8F11-8CD7-4ECD-88F1-2719760AE8C9}"/>
              </a:ext>
            </a:extLst>
          </p:cNvPr>
          <p:cNvCxnSpPr/>
          <p:nvPr/>
        </p:nvCxnSpPr>
        <p:spPr>
          <a:xfrm>
            <a:off x="703772" y="3097471"/>
            <a:ext cx="9067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BB1E83-D6AE-4CD3-804B-D1E5EE545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" t="-3693" r="14554" b="10776"/>
          <a:stretch/>
        </p:blipFill>
        <p:spPr>
          <a:xfrm>
            <a:off x="4693920" y="1415322"/>
            <a:ext cx="4450080" cy="37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2;p31">
            <a:extLst>
              <a:ext uri="{FF2B5EF4-FFF2-40B4-BE49-F238E27FC236}">
                <a16:creationId xmlns:a16="http://schemas.microsoft.com/office/drawing/2014/main" id="{CF6DD085-8927-4E8D-9740-F6603027C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922" y="68232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Study purpose</a:t>
            </a:r>
            <a:endParaRPr sz="25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304FD1-71D1-4518-8140-35D9F4A7BE5E}"/>
              </a:ext>
            </a:extLst>
          </p:cNvPr>
          <p:cNvCxnSpPr>
            <a:cxnSpLocks/>
            <a:stCxn id="43" idx="6"/>
            <a:endCxn id="42" idx="2"/>
          </p:cNvCxnSpPr>
          <p:nvPr/>
        </p:nvCxnSpPr>
        <p:spPr>
          <a:xfrm flipV="1">
            <a:off x="5441222" y="3662718"/>
            <a:ext cx="991419" cy="649649"/>
          </a:xfrm>
          <a:prstGeom prst="straightConnector1">
            <a:avLst/>
          </a:prstGeom>
          <a:noFill/>
          <a:ln w="9525" cap="flat" cmpd="sng" algn="ctr">
            <a:solidFill>
              <a:srgbClr val="13366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D20383-1FF3-4738-98D4-755C8DAB6B2D}"/>
              </a:ext>
            </a:extLst>
          </p:cNvPr>
          <p:cNvCxnSpPr>
            <a:cxnSpLocks/>
            <a:stCxn id="23" idx="3"/>
            <a:endCxn id="43" idx="2"/>
          </p:cNvCxnSpPr>
          <p:nvPr/>
        </p:nvCxnSpPr>
        <p:spPr>
          <a:xfrm flipV="1">
            <a:off x="3052174" y="4312367"/>
            <a:ext cx="769300" cy="3275"/>
          </a:xfrm>
          <a:prstGeom prst="straightConnector1">
            <a:avLst/>
          </a:prstGeom>
          <a:noFill/>
          <a:ln w="9525" cap="flat" cmpd="sng" algn="ctr">
            <a:solidFill>
              <a:srgbClr val="13366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A368B0A-2EC0-488B-9940-8BE98F4E8154}"/>
              </a:ext>
            </a:extLst>
          </p:cNvPr>
          <p:cNvSpPr/>
          <p:nvPr/>
        </p:nvSpPr>
        <p:spPr>
          <a:xfrm>
            <a:off x="1722930" y="3868398"/>
            <a:ext cx="1329244" cy="894488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133660"/>
            </a:solidFill>
            <a:prstDash val="solid"/>
          </a:ln>
          <a:effectLst/>
        </p:spPr>
        <p:txBody>
          <a:bodyPr rtlCol="0" anchor="ctr"/>
          <a:lstStyle/>
          <a:p>
            <a:pPr algn="ctr" defTabSz="514350">
              <a:buClrTx/>
              <a:defRPr/>
            </a:pPr>
            <a:r>
              <a:rPr lang="fr-FR" sz="1000" b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STW </a:t>
            </a:r>
            <a:r>
              <a:rPr lang="fr-FR" sz="1000" b="1" i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VS</a:t>
            </a:r>
          </a:p>
          <a:p>
            <a:pPr algn="ctr" defTabSz="514350">
              <a:buClrTx/>
              <a:defRPr/>
            </a:pPr>
            <a:r>
              <a:rPr lang="fr-FR" sz="1000" b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Job loss </a:t>
            </a:r>
            <a:r>
              <a:rPr lang="fr-FR" sz="1000" b="1" i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VS</a:t>
            </a:r>
            <a:r>
              <a:rPr lang="fr-FR" sz="1000" b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 Stable employment</a:t>
            </a:r>
            <a:endParaRPr lang="en-US" sz="1000" b="1" dirty="0">
              <a:solidFill>
                <a:schemeClr val="bg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E9F7FD7-1E5F-4E98-9F5F-A3337B166E6E}"/>
              </a:ext>
            </a:extLst>
          </p:cNvPr>
          <p:cNvSpPr/>
          <p:nvPr/>
        </p:nvSpPr>
        <p:spPr>
          <a:xfrm>
            <a:off x="6432641" y="3406129"/>
            <a:ext cx="1396646" cy="513177"/>
          </a:xfrm>
          <a:prstGeom prst="ellipse">
            <a:avLst/>
          </a:prstGeom>
          <a:solidFill>
            <a:srgbClr val="002060"/>
          </a:solidFill>
          <a:ln w="19050" cap="flat" cmpd="sng" algn="ctr">
            <a:solidFill>
              <a:srgbClr val="1336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000" b="1" dirty="0">
                <a:solidFill>
                  <a:schemeClr val="bg1"/>
                </a:solidFill>
                <a:latin typeface="Saira SemiBold" panose="020B0604020202020204" charset="0"/>
                <a:ea typeface="+mn-ea"/>
                <a:cs typeface="Catamaran Light" panose="020B0604020202020204" charset="0"/>
              </a:rPr>
              <a:t>Mental health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D8B7DF-EE79-41CB-968A-E002D57C091D}"/>
              </a:ext>
            </a:extLst>
          </p:cNvPr>
          <p:cNvSpPr/>
          <p:nvPr/>
        </p:nvSpPr>
        <p:spPr>
          <a:xfrm>
            <a:off x="3821474" y="3865123"/>
            <a:ext cx="1619748" cy="894487"/>
          </a:xfrm>
          <a:prstGeom prst="ellipse">
            <a:avLst/>
          </a:prstGeom>
          <a:solidFill>
            <a:srgbClr val="002060"/>
          </a:solidFill>
          <a:ln w="19050" cap="flat" cmpd="sng" algn="ctr">
            <a:solidFill>
              <a:srgbClr val="1336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00" b="1" dirty="0">
              <a:solidFill>
                <a:schemeClr val="bg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ctr" defTabSz="685800">
              <a:defRPr/>
            </a:pPr>
            <a:r>
              <a:rPr lang="en-US" sz="1000" b="1" dirty="0">
                <a:solidFill>
                  <a:schemeClr val="bg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Perceived control over the employment situation </a:t>
            </a:r>
          </a:p>
          <a:p>
            <a:pPr algn="ctr" defTabSz="685800">
              <a:defRPr/>
            </a:pPr>
            <a:endParaRPr lang="en-US" sz="1000" b="1" dirty="0">
              <a:solidFill>
                <a:schemeClr val="bg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E984B08-AE5B-4F23-B965-0CD7D589B7A8}"/>
              </a:ext>
            </a:extLst>
          </p:cNvPr>
          <p:cNvSpPr/>
          <p:nvPr/>
        </p:nvSpPr>
        <p:spPr>
          <a:xfrm>
            <a:off x="6432641" y="4618524"/>
            <a:ext cx="1396646" cy="513177"/>
          </a:xfrm>
          <a:prstGeom prst="ellipse">
            <a:avLst/>
          </a:prstGeom>
          <a:solidFill>
            <a:srgbClr val="002060"/>
          </a:solidFill>
          <a:ln w="19050" cap="flat" cmpd="sng" algn="ctr">
            <a:solidFill>
              <a:srgbClr val="1336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000" b="1" dirty="0">
                <a:solidFill>
                  <a:schemeClr val="bg1"/>
                </a:solidFill>
                <a:latin typeface="Saira SemiBold" panose="020B0604020202020204" charset="0"/>
                <a:ea typeface="+mn-ea"/>
                <a:cs typeface="Catamaran Light" panose="020B0604020202020204" charset="0"/>
              </a:rPr>
              <a:t>Physical health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D2760B-3B12-4A72-9484-7D943B9ED382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5441222" y="4312367"/>
            <a:ext cx="991419" cy="562746"/>
          </a:xfrm>
          <a:prstGeom prst="straightConnector1">
            <a:avLst/>
          </a:prstGeom>
          <a:noFill/>
          <a:ln w="9525" cap="flat" cmpd="sng" algn="ctr">
            <a:solidFill>
              <a:srgbClr val="13366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Google Shape;203;p31">
            <a:extLst>
              <a:ext uri="{FF2B5EF4-FFF2-40B4-BE49-F238E27FC236}">
                <a16:creationId xmlns:a16="http://schemas.microsoft.com/office/drawing/2014/main" id="{04938306-AF92-4E15-B5EB-54A5A97EAB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57220" y="699441"/>
            <a:ext cx="8430900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i="1" dirty="0"/>
              <a:t>Is STW a lesser evil option than job loss in the long run?</a:t>
            </a:r>
          </a:p>
        </p:txBody>
      </p:sp>
      <p:sp>
        <p:nvSpPr>
          <p:cNvPr id="47" name="Google Shape;203;p31">
            <a:extLst>
              <a:ext uri="{FF2B5EF4-FFF2-40B4-BE49-F238E27FC236}">
                <a16:creationId xmlns:a16="http://schemas.microsoft.com/office/drawing/2014/main" id="{9864D2E4-66AE-4855-BED5-C227E0C8A651}"/>
              </a:ext>
            </a:extLst>
          </p:cNvPr>
          <p:cNvSpPr txBox="1">
            <a:spLocks/>
          </p:cNvSpPr>
          <p:nvPr/>
        </p:nvSpPr>
        <p:spPr>
          <a:xfrm>
            <a:off x="613558" y="1289482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Comparison of 3 workers groups (including « stable employment »)</a:t>
            </a:r>
          </a:p>
          <a:p>
            <a:pPr marL="0" indent="0">
              <a:spcAft>
                <a:spcPts val="1600"/>
              </a:spcAft>
              <a:buNone/>
            </a:pPr>
            <a:endParaRPr lang="fr-FR" sz="800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Psychological mechanism: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A6307-5DBF-4660-97AA-C2A24B932D3A}"/>
              </a:ext>
            </a:extLst>
          </p:cNvPr>
          <p:cNvSpPr/>
          <p:nvPr/>
        </p:nvSpPr>
        <p:spPr>
          <a:xfrm>
            <a:off x="2876914" y="2149669"/>
            <a:ext cx="5666548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60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Perception of reduced control as a stressor</a:t>
            </a:r>
          </a:p>
          <a:p>
            <a:pPr marL="285750" indent="-285750">
              <a:spcAft>
                <a:spcPts val="160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Contextual influence: scale of the crisis (i.e., whether a minority or majority of workers are impacted)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62DFF72-491F-4F5A-9FC6-FC10C5EAC6DB}"/>
              </a:ext>
            </a:extLst>
          </p:cNvPr>
          <p:cNvSpPr/>
          <p:nvPr/>
        </p:nvSpPr>
        <p:spPr>
          <a:xfrm>
            <a:off x="325342" y="1353363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6F1DF9B-3C44-4B73-84B4-6AD4D2904EC6}"/>
              </a:ext>
            </a:extLst>
          </p:cNvPr>
          <p:cNvSpPr/>
          <p:nvPr/>
        </p:nvSpPr>
        <p:spPr>
          <a:xfrm>
            <a:off x="325341" y="2165352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2A0BFE3-C1F7-4761-B657-F50D7B48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769" y1="35714" x2="30769" y2="35714"/>
                        <a14:foregroundMark x1="31154" y1="25714" x2="31154" y2="25714"/>
                        <a14:foregroundMark x1="38462" y1="18214" x2="38462" y2="18214"/>
                        <a14:foregroundMark x1="50385" y1="15714" x2="50385" y2="15714"/>
                        <a14:foregroundMark x1="63077" y1="17857" x2="63077" y2="17857"/>
                        <a14:foregroundMark x1="71154" y1="24286" x2="71154" y2="24286"/>
                        <a14:foregroundMark x1="28462" y1="47143" x2="28462" y2="47143"/>
                        <a14:foregroundMark x1="37692" y1="75714" x2="37692" y2="75714"/>
                        <a14:foregroundMark x1="25000" y1="35714" x2="25000" y2="35714"/>
                        <a14:backgroundMark x1="38077" y1="75357" x2="61923" y2="78214"/>
                        <a14:backgroundMark x1="61923" y1="78214" x2="41154" y2="75714"/>
                        <a14:backgroundMark x1="41154" y1="75714" x2="61538" y2="78929"/>
                        <a14:backgroundMark x1="61538" y1="78929" x2="54231" y2="76429"/>
                        <a14:backgroundMark x1="36154" y1="76071" x2="36154" y2="77143"/>
                        <a14:backgroundMark x1="36923" y1="76429" x2="36923" y2="76429"/>
                        <a14:backgroundMark x1="36923" y1="78214" x2="36154" y2="71786"/>
                        <a14:backgroundMark x1="38462" y1="77143" x2="60769" y2="76429"/>
                        <a14:backgroundMark x1="60769" y1="76429" x2="68462" y2="78571"/>
                        <a14:backgroundMark x1="37692" y1="78571" x2="37692" y2="76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529" y="-84133"/>
            <a:ext cx="1020639" cy="1217386"/>
          </a:xfrm>
          <a:prstGeom prst="rect">
            <a:avLst/>
          </a:prstGeom>
        </p:spPr>
      </p:pic>
      <p:sp>
        <p:nvSpPr>
          <p:cNvPr id="52" name="ZoneTexte 13">
            <a:extLst>
              <a:ext uri="{FF2B5EF4-FFF2-40B4-BE49-F238E27FC236}">
                <a16:creationId xmlns:a16="http://schemas.microsoft.com/office/drawing/2014/main" id="{FFC7AD96-0335-40AF-AF47-3D8BD26F3163}"/>
              </a:ext>
            </a:extLst>
          </p:cNvPr>
          <p:cNvSpPr txBox="1"/>
          <p:nvPr/>
        </p:nvSpPr>
        <p:spPr>
          <a:xfrm>
            <a:off x="5644332" y="3757724"/>
            <a:ext cx="408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53" name="ZoneTexte 13">
            <a:extLst>
              <a:ext uri="{FF2B5EF4-FFF2-40B4-BE49-F238E27FC236}">
                <a16:creationId xmlns:a16="http://schemas.microsoft.com/office/drawing/2014/main" id="{E859EA9C-BEFD-4CFE-8D61-A0C0F56ED8C2}"/>
              </a:ext>
            </a:extLst>
          </p:cNvPr>
          <p:cNvSpPr txBox="1"/>
          <p:nvPr/>
        </p:nvSpPr>
        <p:spPr>
          <a:xfrm>
            <a:off x="5661336" y="4580461"/>
            <a:ext cx="408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2695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C71ED4-EDDF-4A23-9346-5C34D642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4" y="92710"/>
            <a:ext cx="7717800" cy="680400"/>
          </a:xfrm>
        </p:spPr>
        <p:txBody>
          <a:bodyPr/>
          <a:lstStyle/>
          <a:p>
            <a:r>
              <a:rPr lang="en-US" sz="2500" dirty="0"/>
              <a:t>Results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AD653-F257-47FE-AF1D-5105567E9F5A}"/>
              </a:ext>
            </a:extLst>
          </p:cNvPr>
          <p:cNvSpPr/>
          <p:nvPr/>
        </p:nvSpPr>
        <p:spPr>
          <a:xfrm>
            <a:off x="317984" y="909061"/>
            <a:ext cx="771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  <a:latin typeface="DM Sans" panose="020B0604020202020204" charset="0"/>
              </a:rPr>
              <a:t>Bright side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: STW </a:t>
            </a:r>
            <a:r>
              <a:rPr lang="en-CA" dirty="0">
                <a:solidFill>
                  <a:schemeClr val="tx1"/>
                </a:solidFill>
                <a:latin typeface="DM Sans" panose="020B0604020202020204" charset="0"/>
              </a:rPr>
              <a:t>associated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 with higher levels of control and well-being than job loss</a:t>
            </a: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414E9F-719D-42E9-B4CB-95752BBD34EC}"/>
              </a:ext>
            </a:extLst>
          </p:cNvPr>
          <p:cNvSpPr/>
          <p:nvPr/>
        </p:nvSpPr>
        <p:spPr>
          <a:xfrm>
            <a:off x="1679349" y="16341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STW still offers protection &gt;1 year after the crisis</a:t>
            </a:r>
          </a:p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7A1C410-66D4-4DAA-A9AC-003C3DDF6372}"/>
              </a:ext>
            </a:extLst>
          </p:cNvPr>
          <p:cNvSpPr/>
          <p:nvPr/>
        </p:nvSpPr>
        <p:spPr>
          <a:xfrm>
            <a:off x="1402691" y="1626957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04E62E-9C64-4D95-9A87-27F04F4EDD3C}"/>
              </a:ext>
            </a:extLst>
          </p:cNvPr>
          <p:cNvSpPr/>
          <p:nvPr/>
        </p:nvSpPr>
        <p:spPr>
          <a:xfrm>
            <a:off x="317984" y="2255265"/>
            <a:ext cx="86314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  <a:latin typeface="DM Sans" panose="020B0604020202020204" charset="0"/>
              </a:rPr>
              <a:t>Dark side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: When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few workers affected by </a:t>
            </a:r>
            <a:r>
              <a:rPr lang="fr-BE" dirty="0">
                <a:solidFill>
                  <a:schemeClr val="tx1"/>
                </a:solidFill>
                <a:latin typeface="DM Sans" panose="020B0604020202020204" charset="0"/>
              </a:rPr>
              <a:t>STW,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↓ perceived </a:t>
            </a:r>
            <a:r>
              <a:rPr lang="fr-BE" dirty="0">
                <a:solidFill>
                  <a:schemeClr val="tx1"/>
                </a:solidFill>
                <a:latin typeface="DM Sans" panose="020B0604020202020204" charset="0"/>
              </a:rPr>
              <a:t>control 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compared to stable employment (</a:t>
            </a:r>
            <a:r>
              <a:rPr lang="fr-BE" i="1" dirty="0">
                <a:solidFill>
                  <a:schemeClr val="tx1"/>
                </a:solidFill>
                <a:latin typeface="DM Sans" panose="020B0604020202020204" charset="0"/>
              </a:rPr>
              <a:t>n.s.</a:t>
            </a:r>
            <a:r>
              <a:rPr lang="fr-BE" dirty="0">
                <a:solidFill>
                  <a:schemeClr val="tx1"/>
                </a:solidFill>
                <a:latin typeface="DM Sans" panose="020B0604020202020204" charset="0"/>
              </a:rPr>
              <a:t> effect when STW is widespread)</a:t>
            </a: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D76E47-6B98-49A4-AA9D-D343CA014EBC}"/>
              </a:ext>
            </a:extLst>
          </p:cNvPr>
          <p:cNvSpPr/>
          <p:nvPr/>
        </p:nvSpPr>
        <p:spPr>
          <a:xfrm>
            <a:off x="1672205" y="3920641"/>
            <a:ext cx="731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u="sng" dirty="0">
                <a:solidFill>
                  <a:schemeClr val="tx1"/>
                </a:solidFill>
                <a:latin typeface="DM Sans" panose="020B0604020202020204" charset="0"/>
              </a:rPr>
              <a:t>Implications</a:t>
            </a:r>
            <a:r>
              <a:rPr lang="en-CA" dirty="0">
                <a:solidFill>
                  <a:schemeClr val="tx1"/>
                </a:solidFill>
                <a:latin typeface="DM Sans" panose="020B0604020202020204" charset="0"/>
              </a:rPr>
              <a:t>: context matters (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large-scale </a:t>
            </a:r>
            <a:r>
              <a:rPr lang="en-US" i="1" dirty="0">
                <a:solidFill>
                  <a:schemeClr val="tx1"/>
                </a:solidFill>
                <a:latin typeface="DM Sans" panose="020B0604020202020204" charset="0"/>
              </a:rPr>
              <a:t>vs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use in specific contexts (e.g., isolated organization or few affected workers))</a:t>
            </a: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6315CEB-149B-4F3E-A6BC-D3762CC2E49E}"/>
              </a:ext>
            </a:extLst>
          </p:cNvPr>
          <p:cNvSpPr/>
          <p:nvPr/>
        </p:nvSpPr>
        <p:spPr>
          <a:xfrm>
            <a:off x="1384899" y="3928467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494BE-2587-4CB7-8961-1444F51269BE}"/>
              </a:ext>
            </a:extLst>
          </p:cNvPr>
          <p:cNvSpPr/>
          <p:nvPr/>
        </p:nvSpPr>
        <p:spPr>
          <a:xfrm>
            <a:off x="1672205" y="3207568"/>
            <a:ext cx="7418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i="1" dirty="0">
                <a:solidFill>
                  <a:schemeClr val="tx1"/>
                </a:solidFill>
                <a:latin typeface="DM Sans" panose="020B0604020202020204" charset="0"/>
              </a:rPr>
              <a:t>Lesser evil </a:t>
            </a:r>
            <a:endParaRPr lang="fr-FR" i="1" dirty="0">
              <a:solidFill>
                <a:schemeClr val="tx1"/>
              </a:solidFill>
              <a:latin typeface="DM Sans" panose="020B0604020202020204" charset="0"/>
            </a:endParaRPr>
          </a:p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592814-077C-4B2B-8C48-3F884F8D4E82}"/>
              </a:ext>
            </a:extLst>
          </p:cNvPr>
          <p:cNvSpPr/>
          <p:nvPr/>
        </p:nvSpPr>
        <p:spPr>
          <a:xfrm>
            <a:off x="1391147" y="3207568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5B0D5D-BDE5-46A9-923E-F68C3D2CDA17}"/>
              </a:ext>
            </a:extLst>
          </p:cNvPr>
          <p:cNvSpPr/>
          <p:nvPr/>
        </p:nvSpPr>
        <p:spPr>
          <a:xfrm>
            <a:off x="0" y="0"/>
            <a:ext cx="477774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CAD33-73DE-490E-9F19-CBF8F6C6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"/>
          <a:stretch/>
        </p:blipFill>
        <p:spPr>
          <a:xfrm>
            <a:off x="4777740" y="1952913"/>
            <a:ext cx="4366260" cy="3203516"/>
          </a:xfrm>
          <a:prstGeom prst="rect">
            <a:avLst/>
          </a:prstGeom>
        </p:spPr>
      </p:pic>
      <p:sp>
        <p:nvSpPr>
          <p:cNvPr id="12" name="Google Shape;188;p30">
            <a:extLst>
              <a:ext uri="{FF2B5EF4-FFF2-40B4-BE49-F238E27FC236}">
                <a16:creationId xmlns:a16="http://schemas.microsoft.com/office/drawing/2014/main" id="{BA304EE8-9D83-4C83-BD0B-EEC49BD8737D}"/>
              </a:ext>
            </a:extLst>
          </p:cNvPr>
          <p:cNvSpPr txBox="1">
            <a:spLocks/>
          </p:cNvSpPr>
          <p:nvPr/>
        </p:nvSpPr>
        <p:spPr>
          <a:xfrm>
            <a:off x="541022" y="3554671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fr-FR" sz="3000" dirty="0">
                <a:solidFill>
                  <a:schemeClr val="bg1"/>
                </a:solidFill>
              </a:rPr>
              <a:t>Study 2: STW and qualitative job insecurity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3" name="Google Shape;189;p30">
            <a:extLst>
              <a:ext uri="{FF2B5EF4-FFF2-40B4-BE49-F238E27FC236}">
                <a16:creationId xmlns:a16="http://schemas.microsoft.com/office/drawing/2014/main" id="{5DD5CBDD-AFE1-4B65-B56C-68D8D4F196A7}"/>
              </a:ext>
            </a:extLst>
          </p:cNvPr>
          <p:cNvSpPr txBox="1">
            <a:spLocks/>
          </p:cNvSpPr>
          <p:nvPr/>
        </p:nvSpPr>
        <p:spPr>
          <a:xfrm>
            <a:off x="594362" y="2445271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 dirty="0">
                <a:solidFill>
                  <a:schemeClr val="bg1"/>
                </a:solidFill>
              </a:rPr>
              <a:t>04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27903-B4D1-41AF-8770-5AEB8BE2E006}"/>
              </a:ext>
            </a:extLst>
          </p:cNvPr>
          <p:cNvCxnSpPr/>
          <p:nvPr/>
        </p:nvCxnSpPr>
        <p:spPr>
          <a:xfrm>
            <a:off x="703772" y="3097471"/>
            <a:ext cx="9067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8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92A0BFE3-C1F7-4761-B657-F50D7B48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769" y1="35714" x2="30769" y2="35714"/>
                        <a14:foregroundMark x1="31154" y1="25714" x2="31154" y2="25714"/>
                        <a14:foregroundMark x1="38462" y1="18214" x2="38462" y2="18214"/>
                        <a14:foregroundMark x1="50385" y1="15714" x2="50385" y2="15714"/>
                        <a14:foregroundMark x1="63077" y1="17857" x2="63077" y2="17857"/>
                        <a14:foregroundMark x1="71154" y1="24286" x2="71154" y2="24286"/>
                        <a14:foregroundMark x1="28462" y1="47143" x2="28462" y2="47143"/>
                        <a14:foregroundMark x1="37692" y1="75714" x2="37692" y2="75714"/>
                        <a14:foregroundMark x1="25000" y1="35714" x2="25000" y2="35714"/>
                        <a14:backgroundMark x1="38077" y1="75357" x2="61923" y2="78214"/>
                        <a14:backgroundMark x1="61923" y1="78214" x2="41154" y2="75714"/>
                        <a14:backgroundMark x1="41154" y1="75714" x2="61538" y2="78929"/>
                        <a14:backgroundMark x1="61538" y1="78929" x2="54231" y2="76429"/>
                        <a14:backgroundMark x1="36154" y1="76071" x2="36154" y2="77143"/>
                        <a14:backgroundMark x1="36923" y1="76429" x2="36923" y2="76429"/>
                        <a14:backgroundMark x1="36923" y1="78214" x2="36154" y2="71786"/>
                        <a14:backgroundMark x1="38462" y1="77143" x2="60769" y2="76429"/>
                        <a14:backgroundMark x1="60769" y1="76429" x2="68462" y2="78571"/>
                        <a14:backgroundMark x1="37692" y1="78571" x2="37692" y2="76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529" y="-84133"/>
            <a:ext cx="1020639" cy="1217386"/>
          </a:xfrm>
          <a:prstGeom prst="rect">
            <a:avLst/>
          </a:prstGeom>
        </p:spPr>
      </p:pic>
      <p:sp>
        <p:nvSpPr>
          <p:cNvPr id="24" name="Google Shape;202;p31">
            <a:extLst>
              <a:ext uri="{FF2B5EF4-FFF2-40B4-BE49-F238E27FC236}">
                <a16:creationId xmlns:a16="http://schemas.microsoft.com/office/drawing/2014/main" id="{76665FCA-D0F7-4E2D-ABF3-4AF93379D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981" y="88524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Study purpose (1/2)</a:t>
            </a:r>
            <a:endParaRPr sz="2500" dirty="0"/>
          </a:p>
        </p:txBody>
      </p:sp>
      <p:sp>
        <p:nvSpPr>
          <p:cNvPr id="25" name="Google Shape;203;p31">
            <a:extLst>
              <a:ext uri="{FF2B5EF4-FFF2-40B4-BE49-F238E27FC236}">
                <a16:creationId xmlns:a16="http://schemas.microsoft.com/office/drawing/2014/main" id="{EAAA032A-F85E-4C43-8F2C-06FCC30C69A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100" y="945736"/>
            <a:ext cx="8430900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i="1" dirty="0">
                <a:latin typeface="DM Sans" panose="020B0604020202020204" charset="0"/>
              </a:rPr>
              <a:t>Is STW associated with worries about the future quality of the job (i.e., qualitative job insecurity)? </a:t>
            </a:r>
          </a:p>
        </p:txBody>
      </p:sp>
      <p:sp>
        <p:nvSpPr>
          <p:cNvPr id="27" name="Google Shape;337;p38">
            <a:extLst>
              <a:ext uri="{FF2B5EF4-FFF2-40B4-BE49-F238E27FC236}">
                <a16:creationId xmlns:a16="http://schemas.microsoft.com/office/drawing/2014/main" id="{CE6962E5-1CCA-4A53-9347-D871F92795F0}"/>
              </a:ext>
            </a:extLst>
          </p:cNvPr>
          <p:cNvSpPr txBox="1"/>
          <p:nvPr/>
        </p:nvSpPr>
        <p:spPr>
          <a:xfrm>
            <a:off x="1606595" y="3637345"/>
            <a:ext cx="1669215" cy="8319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Short-Time Work </a:t>
            </a:r>
          </a:p>
          <a:p>
            <a:pPr algn="ctr"/>
            <a:r>
              <a:rPr lang="fr-FR" sz="1000" b="1" i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vs </a:t>
            </a:r>
          </a:p>
          <a:p>
            <a:pPr algn="ctr"/>
            <a:r>
              <a:rPr lang="fr-FR" sz="1000" b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No Short-Time Work</a:t>
            </a:r>
          </a:p>
          <a:p>
            <a:pPr algn="ctr"/>
            <a:r>
              <a:rPr lang="fr-FR" sz="1000" b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(T1)</a:t>
            </a:r>
            <a:endParaRPr sz="1000" b="1" dirty="0">
              <a:solidFill>
                <a:schemeClr val="lt1"/>
              </a:solidFill>
              <a:latin typeface="Poppins" panose="020B0604020202020204" charset="0"/>
              <a:ea typeface="Manrope ExtraBold"/>
              <a:cs typeface="Poppins" panose="020B0604020202020204" charset="0"/>
              <a:sym typeface="Manrope ExtraBold"/>
            </a:endParaRPr>
          </a:p>
        </p:txBody>
      </p:sp>
      <p:sp>
        <p:nvSpPr>
          <p:cNvPr id="28" name="Google Shape;339;p38">
            <a:extLst>
              <a:ext uri="{FF2B5EF4-FFF2-40B4-BE49-F238E27FC236}">
                <a16:creationId xmlns:a16="http://schemas.microsoft.com/office/drawing/2014/main" id="{166D0155-D9B3-4372-8502-802BCB29C8F9}"/>
              </a:ext>
            </a:extLst>
          </p:cNvPr>
          <p:cNvSpPr txBox="1"/>
          <p:nvPr/>
        </p:nvSpPr>
        <p:spPr>
          <a:xfrm>
            <a:off x="6033175" y="3385417"/>
            <a:ext cx="1409700" cy="572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000" b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Job Satisfaction (T2)</a:t>
            </a:r>
            <a:endParaRPr sz="1000" b="1" dirty="0">
              <a:solidFill>
                <a:schemeClr val="lt1"/>
              </a:solidFill>
              <a:latin typeface="Poppins" panose="020B0604020202020204" charset="0"/>
              <a:ea typeface="Manrope ExtraBold"/>
              <a:cs typeface="Poppins" panose="020B0604020202020204" charset="0"/>
              <a:sym typeface="Manrope ExtraBold"/>
            </a:endParaRPr>
          </a:p>
        </p:txBody>
      </p:sp>
      <p:sp>
        <p:nvSpPr>
          <p:cNvPr id="29" name="Google Shape;339;p38">
            <a:extLst>
              <a:ext uri="{FF2B5EF4-FFF2-40B4-BE49-F238E27FC236}">
                <a16:creationId xmlns:a16="http://schemas.microsoft.com/office/drawing/2014/main" id="{2471CB18-8F66-4DE5-8D73-6055245F480D}"/>
              </a:ext>
            </a:extLst>
          </p:cNvPr>
          <p:cNvSpPr txBox="1"/>
          <p:nvPr/>
        </p:nvSpPr>
        <p:spPr>
          <a:xfrm>
            <a:off x="6033175" y="4175551"/>
            <a:ext cx="1409700" cy="572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000" b="1" dirty="0">
                <a:solidFill>
                  <a:schemeClr val="lt1"/>
                </a:solidFill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Psychological Distress (T2)</a:t>
            </a:r>
            <a:endParaRPr sz="1000" b="1" dirty="0">
              <a:solidFill>
                <a:schemeClr val="lt1"/>
              </a:solidFill>
              <a:latin typeface="Poppins" panose="020B0604020202020204" charset="0"/>
              <a:ea typeface="Manrope ExtraBold"/>
              <a:cs typeface="Poppins" panose="020B0604020202020204" charset="0"/>
              <a:sym typeface="Manrope ExtraBold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743D3D-15D0-4C1B-B45A-B409B48D8EFC}"/>
              </a:ext>
            </a:extLst>
          </p:cNvPr>
          <p:cNvCxnSpPr>
            <a:cxnSpLocks/>
            <a:stCxn id="27" idx="3"/>
            <a:endCxn id="33" idx="2"/>
          </p:cNvCxnSpPr>
          <p:nvPr/>
        </p:nvCxnSpPr>
        <p:spPr>
          <a:xfrm>
            <a:off x="3275810" y="4053299"/>
            <a:ext cx="596854" cy="1501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A3E086-2993-4EE6-914A-4F720982BE42}"/>
              </a:ext>
            </a:extLst>
          </p:cNvPr>
          <p:cNvCxnSpPr>
            <a:cxnSpLocks/>
            <a:stCxn id="33" idx="6"/>
            <a:endCxn id="28" idx="1"/>
          </p:cNvCxnSpPr>
          <p:nvPr/>
        </p:nvCxnSpPr>
        <p:spPr>
          <a:xfrm flipV="1">
            <a:off x="5271335" y="3671472"/>
            <a:ext cx="761840" cy="38332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B57ECD-7B0B-4E8C-884B-F445416C6BD7}"/>
              </a:ext>
            </a:extLst>
          </p:cNvPr>
          <p:cNvCxnSpPr>
            <a:cxnSpLocks/>
            <a:stCxn id="33" idx="6"/>
            <a:endCxn id="29" idx="1"/>
          </p:cNvCxnSpPr>
          <p:nvPr/>
        </p:nvCxnSpPr>
        <p:spPr>
          <a:xfrm>
            <a:off x="5271335" y="4054800"/>
            <a:ext cx="761840" cy="406806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B74C062-A002-447E-8BFE-DCE2C4E48B9C}"/>
              </a:ext>
            </a:extLst>
          </p:cNvPr>
          <p:cNvSpPr/>
          <p:nvPr/>
        </p:nvSpPr>
        <p:spPr>
          <a:xfrm>
            <a:off x="3872664" y="3679913"/>
            <a:ext cx="1398671" cy="749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Poppins" panose="020B0604020202020204" charset="0"/>
              <a:ea typeface="Manrope ExtraBold"/>
              <a:cs typeface="Poppins" panose="020B0604020202020204" charset="0"/>
              <a:sym typeface="Manrope ExtraBold"/>
            </a:endParaRPr>
          </a:p>
          <a:p>
            <a:pPr algn="ctr"/>
            <a:r>
              <a:rPr lang="en-US" sz="1000" b="1" dirty="0">
                <a:latin typeface="Poppins" panose="020B0604020202020204" charset="0"/>
                <a:ea typeface="Manrope ExtraBold"/>
                <a:cs typeface="Poppins" panose="020B0604020202020204" charset="0"/>
                <a:sym typeface="Manrope ExtraBold"/>
              </a:rPr>
              <a:t>Qualitative Job Insecurity (T1)</a:t>
            </a:r>
          </a:p>
          <a:p>
            <a:pPr algn="ctr"/>
            <a:endParaRPr lang="en-US" sz="1000" b="1" dirty="0">
              <a:solidFill>
                <a:schemeClr val="accent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4" name="ZoneTexte 13">
            <a:extLst>
              <a:ext uri="{FF2B5EF4-FFF2-40B4-BE49-F238E27FC236}">
                <a16:creationId xmlns:a16="http://schemas.microsoft.com/office/drawing/2014/main" id="{EE83EA14-B37D-4195-85B5-893FD60A5EF9}"/>
              </a:ext>
            </a:extLst>
          </p:cNvPr>
          <p:cNvSpPr txBox="1"/>
          <p:nvPr/>
        </p:nvSpPr>
        <p:spPr>
          <a:xfrm>
            <a:off x="3421370" y="3790933"/>
            <a:ext cx="408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5" name="ZoneTexte 13">
            <a:extLst>
              <a:ext uri="{FF2B5EF4-FFF2-40B4-BE49-F238E27FC236}">
                <a16:creationId xmlns:a16="http://schemas.microsoft.com/office/drawing/2014/main" id="{00AEE607-B2ED-4C67-8B5A-492BF309A955}"/>
              </a:ext>
            </a:extLst>
          </p:cNvPr>
          <p:cNvSpPr txBox="1"/>
          <p:nvPr/>
        </p:nvSpPr>
        <p:spPr>
          <a:xfrm>
            <a:off x="5432755" y="4263797"/>
            <a:ext cx="408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6" name="ZoneTexte 13">
            <a:extLst>
              <a:ext uri="{FF2B5EF4-FFF2-40B4-BE49-F238E27FC236}">
                <a16:creationId xmlns:a16="http://schemas.microsoft.com/office/drawing/2014/main" id="{58B92630-A999-4035-9B9D-050805935EFB}"/>
              </a:ext>
            </a:extLst>
          </p:cNvPr>
          <p:cNvSpPr txBox="1"/>
          <p:nvPr/>
        </p:nvSpPr>
        <p:spPr>
          <a:xfrm>
            <a:off x="5462734" y="3554501"/>
            <a:ext cx="408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37" name="Google Shape;203;p31">
            <a:extLst>
              <a:ext uri="{FF2B5EF4-FFF2-40B4-BE49-F238E27FC236}">
                <a16:creationId xmlns:a16="http://schemas.microsoft.com/office/drawing/2014/main" id="{828BA6EB-75C1-49A0-8EA2-22172839D3E8}"/>
              </a:ext>
            </a:extLst>
          </p:cNvPr>
          <p:cNvSpPr txBox="1">
            <a:spLocks/>
          </p:cNvSpPr>
          <p:nvPr/>
        </p:nvSpPr>
        <p:spPr>
          <a:xfrm>
            <a:off x="617252" y="1649424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latin typeface="DM Sans" panose="020B0604020202020204" charset="0"/>
              </a:rPr>
              <a:t>Changes in working conditions or job content more likely than job loss in certain contexts (i.e., early stage of the pandemic)</a:t>
            </a:r>
          </a:p>
          <a:p>
            <a:pPr marL="0" indent="0">
              <a:spcAft>
                <a:spcPts val="1600"/>
              </a:spcAft>
              <a:buNone/>
            </a:pPr>
            <a:endParaRPr lang="fr-FR" dirty="0">
              <a:latin typeface="DM Sans" panose="020B060402020202020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9622F1D-E49B-4DBA-B2AE-77F25A298D19}"/>
              </a:ext>
            </a:extLst>
          </p:cNvPr>
          <p:cNvSpPr/>
          <p:nvPr/>
        </p:nvSpPr>
        <p:spPr>
          <a:xfrm>
            <a:off x="311460" y="1778776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Google Shape;203;p31">
            <a:extLst>
              <a:ext uri="{FF2B5EF4-FFF2-40B4-BE49-F238E27FC236}">
                <a16:creationId xmlns:a16="http://schemas.microsoft.com/office/drawing/2014/main" id="{75B708A3-3A42-4351-8D7E-EE85878BB041}"/>
              </a:ext>
            </a:extLst>
          </p:cNvPr>
          <p:cNvSpPr txBox="1">
            <a:spLocks/>
          </p:cNvSpPr>
          <p:nvPr/>
        </p:nvSpPr>
        <p:spPr>
          <a:xfrm>
            <a:off x="617252" y="2564636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latin typeface="DM Sans" panose="020B0604020202020204" charset="0"/>
              </a:rPr>
              <a:t>Qualitative job insecurity is a stressor</a:t>
            </a:r>
          </a:p>
          <a:p>
            <a:pPr marL="0" indent="0">
              <a:spcAft>
                <a:spcPts val="1600"/>
              </a:spcAft>
              <a:buNone/>
            </a:pPr>
            <a:endParaRPr lang="fr-FR" dirty="0">
              <a:latin typeface="DM Sans" panose="020B060402020202020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9AC2864-D521-44C3-87BB-392A0D5E166B}"/>
              </a:ext>
            </a:extLst>
          </p:cNvPr>
          <p:cNvSpPr/>
          <p:nvPr/>
        </p:nvSpPr>
        <p:spPr>
          <a:xfrm>
            <a:off x="311460" y="2627125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2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92A0BFE3-C1F7-4761-B657-F50D7B48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769" y1="35714" x2="30769" y2="35714"/>
                        <a14:foregroundMark x1="31154" y1="25714" x2="31154" y2="25714"/>
                        <a14:foregroundMark x1="38462" y1="18214" x2="38462" y2="18214"/>
                        <a14:foregroundMark x1="50385" y1="15714" x2="50385" y2="15714"/>
                        <a14:foregroundMark x1="63077" y1="17857" x2="63077" y2="17857"/>
                        <a14:foregroundMark x1="71154" y1="24286" x2="71154" y2="24286"/>
                        <a14:foregroundMark x1="28462" y1="47143" x2="28462" y2="47143"/>
                        <a14:foregroundMark x1="37692" y1="75714" x2="37692" y2="75714"/>
                        <a14:foregroundMark x1="25000" y1="35714" x2="25000" y2="35714"/>
                        <a14:backgroundMark x1="38077" y1="75357" x2="61923" y2="78214"/>
                        <a14:backgroundMark x1="61923" y1="78214" x2="41154" y2="75714"/>
                        <a14:backgroundMark x1="41154" y1="75714" x2="61538" y2="78929"/>
                        <a14:backgroundMark x1="61538" y1="78929" x2="54231" y2="76429"/>
                        <a14:backgroundMark x1="36154" y1="76071" x2="36154" y2="77143"/>
                        <a14:backgroundMark x1="36923" y1="76429" x2="36923" y2="76429"/>
                        <a14:backgroundMark x1="36923" y1="78214" x2="36154" y2="71786"/>
                        <a14:backgroundMark x1="38462" y1="77143" x2="60769" y2="76429"/>
                        <a14:backgroundMark x1="60769" y1="76429" x2="68462" y2="78571"/>
                        <a14:backgroundMark x1="37692" y1="78571" x2="37692" y2="76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529" y="-84133"/>
            <a:ext cx="1020639" cy="1217386"/>
          </a:xfrm>
          <a:prstGeom prst="rect">
            <a:avLst/>
          </a:prstGeom>
        </p:spPr>
      </p:pic>
      <p:sp>
        <p:nvSpPr>
          <p:cNvPr id="24" name="Google Shape;202;p31">
            <a:extLst>
              <a:ext uri="{FF2B5EF4-FFF2-40B4-BE49-F238E27FC236}">
                <a16:creationId xmlns:a16="http://schemas.microsoft.com/office/drawing/2014/main" id="{76665FCA-D0F7-4E2D-ABF3-4AF93379D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981" y="88524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Study purpose (2/2)</a:t>
            </a:r>
            <a:endParaRPr sz="2500" dirty="0"/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77922AF2-FCFE-40FC-AD28-E2D89A4D3CA8}"/>
              </a:ext>
            </a:extLst>
          </p:cNvPr>
          <p:cNvSpPr txBox="1"/>
          <p:nvPr/>
        </p:nvSpPr>
        <p:spPr>
          <a:xfrm>
            <a:off x="3593077" y="3166287"/>
            <a:ext cx="4082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66FCAF-AA0A-4F0C-8959-59D833061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763" y="2887922"/>
            <a:ext cx="539950" cy="539950"/>
          </a:xfrm>
          <a:prstGeom prst="rect">
            <a:avLst/>
          </a:prstGeom>
        </p:spPr>
      </p:pic>
      <p:pic>
        <p:nvPicPr>
          <p:cNvPr id="21" name="Picture 2" descr="Part time - Free industry icons">
            <a:extLst>
              <a:ext uri="{FF2B5EF4-FFF2-40B4-BE49-F238E27FC236}">
                <a16:creationId xmlns:a16="http://schemas.microsoft.com/office/drawing/2014/main" id="{C1B8D8BD-AA22-4989-A0FC-EC1F2024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7111" r="92889">
                        <a14:foregroundMark x1="80000" y1="58222" x2="84889" y2="73778"/>
                        <a14:foregroundMark x1="91111" y1="60444" x2="92889" y2="72000"/>
                        <a14:foregroundMark x1="8889" y1="29333" x2="7111" y2="51556"/>
                        <a14:foregroundMark x1="36000" y1="15111" x2="36000" y2="15111"/>
                        <a14:foregroundMark x1="36000" y1="15111" x2="47111" y2="14667"/>
                        <a14:foregroundMark x1="39111" y1="47556" x2="40889" y2="50667"/>
                        <a14:foregroundMark x1="65333" y1="59111" x2="65333" y2="59111"/>
                        <a14:foregroundMark x1="61333" y1="67111" x2="61333" y2="67111"/>
                        <a14:foregroundMark x1="64444" y1="76444" x2="6444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41" y="2833649"/>
            <a:ext cx="649978" cy="6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32F5D9-257D-49D2-B293-BC49454DD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609" y="3521197"/>
            <a:ext cx="484730" cy="48473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A74995-D8C3-4176-A21E-5F0C7CD1B1CF}"/>
              </a:ext>
            </a:extLst>
          </p:cNvPr>
          <p:cNvSpPr/>
          <p:nvPr/>
        </p:nvSpPr>
        <p:spPr>
          <a:xfrm>
            <a:off x="1568542" y="3382698"/>
            <a:ext cx="157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Part-Time </a:t>
            </a:r>
            <a:r>
              <a:rPr lang="en-US" sz="1200" i="1" dirty="0">
                <a:solidFill>
                  <a:srgbClr val="002060"/>
                </a:solidFill>
                <a:latin typeface="Centaur" panose="02030504050205020304" pitchFamily="18" charset="0"/>
              </a:rPr>
              <a:t>vs </a:t>
            </a:r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 </a:t>
            </a:r>
            <a:r>
              <a:rPr lang="en-US" sz="1200" u="sng" dirty="0">
                <a:solidFill>
                  <a:srgbClr val="002060"/>
                </a:solidFill>
                <a:latin typeface="Centaur" panose="02030504050205020304" pitchFamily="18" charset="0"/>
              </a:rPr>
              <a:t>Full-Time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AD0B1B-637E-4EAE-9DB0-907996998D5D}"/>
              </a:ext>
            </a:extLst>
          </p:cNvPr>
          <p:cNvSpPr/>
          <p:nvPr/>
        </p:nvSpPr>
        <p:spPr>
          <a:xfrm>
            <a:off x="3857076" y="3407013"/>
            <a:ext cx="1515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Employees </a:t>
            </a:r>
            <a:r>
              <a:rPr lang="en-US" sz="1200" i="1" dirty="0">
                <a:solidFill>
                  <a:srgbClr val="002060"/>
                </a:solidFill>
                <a:latin typeface="Centaur" panose="02030504050205020304" pitchFamily="18" charset="0"/>
              </a:rPr>
              <a:t>vs</a:t>
            </a:r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 </a:t>
            </a:r>
            <a:r>
              <a:rPr lang="en-US" sz="1200" u="sng" dirty="0">
                <a:solidFill>
                  <a:srgbClr val="002060"/>
                </a:solidFill>
                <a:latin typeface="Centaur" panose="02030504050205020304" pitchFamily="18" charset="0"/>
              </a:rPr>
              <a:t>Managers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586B4B-5BFD-4D76-88CB-BA772F108912}"/>
              </a:ext>
            </a:extLst>
          </p:cNvPr>
          <p:cNvSpPr/>
          <p:nvPr/>
        </p:nvSpPr>
        <p:spPr>
          <a:xfrm>
            <a:off x="2364211" y="4005389"/>
            <a:ext cx="222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Sectors usually impacted by STW </a:t>
            </a:r>
            <a:r>
              <a:rPr lang="en-US" sz="1200" i="1" dirty="0">
                <a:solidFill>
                  <a:srgbClr val="002060"/>
                </a:solidFill>
                <a:latin typeface="Centaur" panose="02030504050205020304" pitchFamily="18" charset="0"/>
              </a:rPr>
              <a:t>vs  </a:t>
            </a:r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Sectors</a:t>
            </a:r>
            <a:r>
              <a:rPr lang="en-US" sz="1200" i="1" dirty="0">
                <a:solidFill>
                  <a:srgbClr val="002060"/>
                </a:solidFill>
                <a:latin typeface="Centaur" panose="02030504050205020304" pitchFamily="18" charset="0"/>
              </a:rPr>
              <a:t> </a:t>
            </a:r>
            <a:r>
              <a:rPr lang="en-US" sz="1200" u="sng" dirty="0">
                <a:solidFill>
                  <a:srgbClr val="002060"/>
                </a:solidFill>
                <a:latin typeface="Centaur" panose="02030504050205020304" pitchFamily="18" charset="0"/>
              </a:rPr>
              <a:t>usually not impacted </a:t>
            </a:r>
            <a:r>
              <a:rPr lang="en-US" sz="1200" dirty="0">
                <a:solidFill>
                  <a:srgbClr val="002060"/>
                </a:solidFill>
                <a:latin typeface="Centaur" panose="02030504050205020304" pitchFamily="18" charset="0"/>
              </a:rPr>
              <a:t>(healthcare sector not included)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AFCCCE-CB0C-40AA-8295-CA8486DCF29C}"/>
              </a:ext>
            </a:extLst>
          </p:cNvPr>
          <p:cNvSpPr/>
          <p:nvPr/>
        </p:nvSpPr>
        <p:spPr>
          <a:xfrm>
            <a:off x="1446275" y="2795090"/>
            <a:ext cx="3992715" cy="18807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43" name="Google Shape;203;p31">
            <a:extLst>
              <a:ext uri="{FF2B5EF4-FFF2-40B4-BE49-F238E27FC236}">
                <a16:creationId xmlns:a16="http://schemas.microsoft.com/office/drawing/2014/main" id="{245B3B37-B749-4DCA-A61C-A17D7F1692E6}"/>
              </a:ext>
            </a:extLst>
          </p:cNvPr>
          <p:cNvSpPr txBox="1">
            <a:spLocks/>
          </p:cNvSpPr>
          <p:nvPr/>
        </p:nvSpPr>
        <p:spPr>
          <a:xfrm>
            <a:off x="905981" y="724903"/>
            <a:ext cx="843090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Font typeface="Syne"/>
              <a:buNone/>
            </a:pPr>
            <a:r>
              <a:rPr lang="fr-FR" i="1" dirty="0">
                <a:latin typeface="DM Sans" panose="020B0604020202020204" charset="0"/>
              </a:rPr>
              <a:t>Does everyone react in the same way?</a:t>
            </a:r>
          </a:p>
        </p:txBody>
      </p:sp>
      <p:sp>
        <p:nvSpPr>
          <p:cNvPr id="44" name="Google Shape;203;p31">
            <a:extLst>
              <a:ext uri="{FF2B5EF4-FFF2-40B4-BE49-F238E27FC236}">
                <a16:creationId xmlns:a16="http://schemas.microsoft.com/office/drawing/2014/main" id="{504F9007-4A56-4254-AEEE-1955E44C625E}"/>
              </a:ext>
            </a:extLst>
          </p:cNvPr>
          <p:cNvSpPr txBox="1">
            <a:spLocks/>
          </p:cNvSpPr>
          <p:nvPr/>
        </p:nvSpPr>
        <p:spPr>
          <a:xfrm>
            <a:off x="729470" y="1369480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DM Sans" panose="020B0604020202020204" charset="0"/>
              </a:rPr>
              <a:t>Workers in more central positions less accustomed to insecurity</a:t>
            </a:r>
            <a:endParaRPr lang="fr-FR" dirty="0">
              <a:latin typeface="DM Sans" panose="020B060402020202020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3FF7E0F3-60E9-41CE-9D49-2067F69F369E}"/>
              </a:ext>
            </a:extLst>
          </p:cNvPr>
          <p:cNvSpPr/>
          <p:nvPr/>
        </p:nvSpPr>
        <p:spPr>
          <a:xfrm>
            <a:off x="456147" y="1456998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Google Shape;203;p31">
            <a:extLst>
              <a:ext uri="{FF2B5EF4-FFF2-40B4-BE49-F238E27FC236}">
                <a16:creationId xmlns:a16="http://schemas.microsoft.com/office/drawing/2014/main" id="{534C5A19-DB5A-467C-AFEC-A6F9095C153F}"/>
              </a:ext>
            </a:extLst>
          </p:cNvPr>
          <p:cNvSpPr txBox="1">
            <a:spLocks/>
          </p:cNvSpPr>
          <p:nvPr/>
        </p:nvSpPr>
        <p:spPr>
          <a:xfrm>
            <a:off x="718826" y="2051257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DM Sans" panose="020B0604020202020204" charset="0"/>
              </a:rPr>
              <a:t>Workers in certain industries less accustomed to STW and its insecurity</a:t>
            </a:r>
            <a:endParaRPr lang="fr-FR" dirty="0">
              <a:latin typeface="DM Sans" panose="020B0604020202020204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A4179C4F-EEEC-4A06-99E3-06A52412C49C}"/>
              </a:ext>
            </a:extLst>
          </p:cNvPr>
          <p:cNvSpPr/>
          <p:nvPr/>
        </p:nvSpPr>
        <p:spPr>
          <a:xfrm>
            <a:off x="469695" y="2088918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98C207-FEDA-435A-80DA-D83773FD78F0}"/>
              </a:ext>
            </a:extLst>
          </p:cNvPr>
          <p:cNvSpPr/>
          <p:nvPr/>
        </p:nvSpPr>
        <p:spPr>
          <a:xfrm>
            <a:off x="6173452" y="3695022"/>
            <a:ext cx="2053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DM Sans" panose="020B0604020202020204" charset="0"/>
              </a:rPr>
              <a:t>Are there differences between these different groups of workers?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897208C-C7FF-43E1-B417-CB1B21ED1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154" y1="35899" x2="27154" y2="35899"/>
                        <a14:foregroundMark x1="25308" y1="51439" x2="25308" y2="51439"/>
                        <a14:foregroundMark x1="36231" y1="63165" x2="36231" y2="63165"/>
                        <a14:foregroundMark x1="49615" y1="51223" x2="49615" y2="51223"/>
                        <a14:foregroundMark x1="42077" y1="26115" x2="42077" y2="26115"/>
                        <a14:foregroundMark x1="74462" y1="27410" x2="74462" y2="27410"/>
                        <a14:foregroundMark x1="73846" y1="52590" x2="73846" y2="52590"/>
                        <a14:foregroundMark x1="58923" y1="65612" x2="58923" y2="65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4810" y="3271846"/>
            <a:ext cx="710316" cy="7594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E184ED-E3D0-4635-BD8C-9B5EA9E1B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154" y1="35899" x2="27154" y2="35899"/>
                        <a14:foregroundMark x1="25308" y1="51439" x2="25308" y2="51439"/>
                        <a14:foregroundMark x1="36231" y1="63165" x2="36231" y2="63165"/>
                        <a14:foregroundMark x1="49615" y1="51223" x2="49615" y2="51223"/>
                        <a14:foregroundMark x1="42077" y1="26115" x2="42077" y2="26115"/>
                        <a14:foregroundMark x1="74462" y1="27410" x2="74462" y2="27410"/>
                        <a14:foregroundMark x1="73846" y1="52590" x2="73846" y2="52590"/>
                        <a14:foregroundMark x1="58923" y1="65612" x2="58923" y2="65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5025" y="4328554"/>
            <a:ext cx="800038" cy="8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C71ED4-EDDF-4A23-9346-5C34D642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4" y="92710"/>
            <a:ext cx="7717800" cy="680400"/>
          </a:xfrm>
        </p:spPr>
        <p:txBody>
          <a:bodyPr/>
          <a:lstStyle/>
          <a:p>
            <a:r>
              <a:rPr lang="en-US" sz="2500" dirty="0"/>
              <a:t>Results (1/2)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87A0C-786C-4E85-8382-32A7F6AC798C}"/>
              </a:ext>
            </a:extLst>
          </p:cNvPr>
          <p:cNvSpPr/>
          <p:nvPr/>
        </p:nvSpPr>
        <p:spPr>
          <a:xfrm>
            <a:off x="317982" y="808269"/>
            <a:ext cx="8719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002060"/>
                </a:solidFill>
                <a:latin typeface="DM Sans" panose="020B0604020202020204" charset="0"/>
              </a:rPr>
              <a:t>Dark side: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STW -&gt; </a:t>
            </a:r>
            <a:r>
              <a:rPr lang="en-US" b="1" dirty="0">
                <a:solidFill>
                  <a:srgbClr val="1F377B"/>
                </a:solidFill>
                <a:latin typeface="DM Sans" panose="020B0604020202020204" charset="0"/>
              </a:rPr>
              <a:t>↑</a:t>
            </a: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qualitative job insecurity -&gt; </a:t>
            </a: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↓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job satisfaction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endParaRPr lang="en-US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1D12EE-6669-42D0-BA80-058D6A9031ED}"/>
              </a:ext>
            </a:extLst>
          </p:cNvPr>
          <p:cNvSpPr/>
          <p:nvPr/>
        </p:nvSpPr>
        <p:spPr>
          <a:xfrm>
            <a:off x="1725273" y="17402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Insecurity beyond worries about future job loss</a:t>
            </a:r>
          </a:p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E25735F-46C2-4944-B505-68CA49ACE6AF}"/>
              </a:ext>
            </a:extLst>
          </p:cNvPr>
          <p:cNvSpPr/>
          <p:nvPr/>
        </p:nvSpPr>
        <p:spPr>
          <a:xfrm>
            <a:off x="1462099" y="1740261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M Sans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6B9D5-0728-4F09-A196-681488D55289}"/>
              </a:ext>
            </a:extLst>
          </p:cNvPr>
          <p:cNvSpPr/>
          <p:nvPr/>
        </p:nvSpPr>
        <p:spPr>
          <a:xfrm>
            <a:off x="317982" y="2786167"/>
            <a:ext cx="87198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002060"/>
                </a:solidFill>
                <a:latin typeface="DM Sans" panose="020B0604020202020204" charset="0"/>
              </a:rPr>
              <a:t>Bright side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: STW not associated with </a:t>
            </a:r>
            <a:r>
              <a:rPr lang="en-US" b="1" dirty="0">
                <a:solidFill>
                  <a:srgbClr val="1F377B"/>
                </a:solidFill>
                <a:latin typeface="DM Sans" panose="020B0604020202020204" charset="0"/>
              </a:rPr>
              <a:t>↑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psychological distress 2 months later despite </a:t>
            </a:r>
            <a:r>
              <a:rPr lang="en-US" b="1" dirty="0">
                <a:solidFill>
                  <a:srgbClr val="1F377B"/>
                </a:solidFill>
                <a:latin typeface="DM Sans" panose="020B0604020202020204" charset="0"/>
              </a:rPr>
              <a:t>↑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qualitative job insecurity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endParaRPr lang="en-US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0451DA-56D4-47B4-8BA0-613983CB190B}"/>
              </a:ext>
            </a:extLst>
          </p:cNvPr>
          <p:cNvSpPr/>
          <p:nvPr/>
        </p:nvSpPr>
        <p:spPr>
          <a:xfrm>
            <a:off x="1725273" y="3768179"/>
            <a:ext cx="6706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Potential explanations: recovery, reduced exposure to work stressors during the pandemic   </a:t>
            </a:r>
          </a:p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CE50BE5-7DAB-4092-894F-CC25417BF284}"/>
              </a:ext>
            </a:extLst>
          </p:cNvPr>
          <p:cNvSpPr/>
          <p:nvPr/>
        </p:nvSpPr>
        <p:spPr>
          <a:xfrm>
            <a:off x="1455760" y="3831539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D2345B-9952-415F-B3F9-CA840F43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6" y="235212"/>
            <a:ext cx="7717800" cy="680400"/>
          </a:xfrm>
        </p:spPr>
        <p:txBody>
          <a:bodyPr/>
          <a:lstStyle/>
          <a:p>
            <a:r>
              <a:rPr lang="en-US" sz="2500" dirty="0"/>
              <a:t>Results (2/2)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02716-6D68-49DE-A54F-952F216FA608}"/>
              </a:ext>
            </a:extLst>
          </p:cNvPr>
          <p:cNvSpPr/>
          <p:nvPr/>
        </p:nvSpPr>
        <p:spPr>
          <a:xfrm>
            <a:off x="317983" y="949632"/>
            <a:ext cx="7140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STW more stressful for groups of workers who typically experience greater job security (i.e., managers, full-time, industries usually not impacted by STW)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F0087-239E-4F77-8C05-9D9CC371CD5F}"/>
              </a:ext>
            </a:extLst>
          </p:cNvPr>
          <p:cNvSpPr/>
          <p:nvPr/>
        </p:nvSpPr>
        <p:spPr>
          <a:xfrm>
            <a:off x="1423716" y="2039587"/>
            <a:ext cx="731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STW more or less disruptive</a:t>
            </a:r>
          </a:p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F11105A-8249-4B07-933B-936C14019F98}"/>
              </a:ext>
            </a:extLst>
          </p:cNvPr>
          <p:cNvSpPr/>
          <p:nvPr/>
        </p:nvSpPr>
        <p:spPr>
          <a:xfrm>
            <a:off x="1154203" y="2039587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M Sans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DDE1DA-BD5B-4804-B0E5-23F86A232E6B}"/>
              </a:ext>
            </a:extLst>
          </p:cNvPr>
          <p:cNvSpPr/>
          <p:nvPr/>
        </p:nvSpPr>
        <p:spPr>
          <a:xfrm>
            <a:off x="317983" y="3024317"/>
            <a:ext cx="7061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u="sng" dirty="0">
                <a:solidFill>
                  <a:schemeClr val="tx1"/>
                </a:solidFill>
                <a:latin typeface="DM Sans" panose="020B0604020202020204" charset="0"/>
              </a:rPr>
              <a:t>Implications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short-term concerns are stressful </a:t>
            </a:r>
            <a:r>
              <a:rPr lang="en-US" u="sng" dirty="0">
                <a:solidFill>
                  <a:schemeClr val="tx1"/>
                </a:solidFill>
                <a:latin typeface="DM Sans" panose="020B0604020202020204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signal potential long-term changes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F6EDF0-0A7A-4688-8C19-8C74253E22FC}"/>
              </a:ext>
            </a:extLst>
          </p:cNvPr>
          <p:cNvSpPr/>
          <p:nvPr/>
        </p:nvSpPr>
        <p:spPr>
          <a:xfrm>
            <a:off x="1423716" y="3932258"/>
            <a:ext cx="731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Need to monitor job quality over time</a:t>
            </a:r>
          </a:p>
          <a:p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1ED5E8-CA15-46F9-91E5-C4A12707A831}"/>
              </a:ext>
            </a:extLst>
          </p:cNvPr>
          <p:cNvSpPr/>
          <p:nvPr/>
        </p:nvSpPr>
        <p:spPr>
          <a:xfrm>
            <a:off x="1154203" y="3932258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5B0D5D-BDE5-46A9-923E-F68C3D2CDA17}"/>
              </a:ext>
            </a:extLst>
          </p:cNvPr>
          <p:cNvSpPr/>
          <p:nvPr/>
        </p:nvSpPr>
        <p:spPr>
          <a:xfrm>
            <a:off x="0" y="0"/>
            <a:ext cx="477774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Google Shape;188;p30">
            <a:extLst>
              <a:ext uri="{FF2B5EF4-FFF2-40B4-BE49-F238E27FC236}">
                <a16:creationId xmlns:a16="http://schemas.microsoft.com/office/drawing/2014/main" id="{BA304EE8-9D83-4C83-BD0B-EEC49BD8737D}"/>
              </a:ext>
            </a:extLst>
          </p:cNvPr>
          <p:cNvSpPr txBox="1">
            <a:spLocks/>
          </p:cNvSpPr>
          <p:nvPr/>
        </p:nvSpPr>
        <p:spPr>
          <a:xfrm>
            <a:off x="564861" y="3876138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fr-FR" sz="3000" dirty="0">
                <a:solidFill>
                  <a:schemeClr val="lt1"/>
                </a:solidFill>
              </a:rPr>
              <a:t>Study 3: STW and profiles of employment security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3" name="Google Shape;189;p30">
            <a:extLst>
              <a:ext uri="{FF2B5EF4-FFF2-40B4-BE49-F238E27FC236}">
                <a16:creationId xmlns:a16="http://schemas.microsoft.com/office/drawing/2014/main" id="{5DD5CBDD-AFE1-4B65-B56C-68D8D4F196A7}"/>
              </a:ext>
            </a:extLst>
          </p:cNvPr>
          <p:cNvSpPr txBox="1">
            <a:spLocks/>
          </p:cNvSpPr>
          <p:nvPr/>
        </p:nvSpPr>
        <p:spPr>
          <a:xfrm>
            <a:off x="594362" y="2359543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 dirty="0">
                <a:solidFill>
                  <a:schemeClr val="bg1"/>
                </a:solidFill>
              </a:rPr>
              <a:t>05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27903-B4D1-41AF-8770-5AEB8BE2E006}"/>
              </a:ext>
            </a:extLst>
          </p:cNvPr>
          <p:cNvCxnSpPr/>
          <p:nvPr/>
        </p:nvCxnSpPr>
        <p:spPr>
          <a:xfrm>
            <a:off x="703772" y="3011743"/>
            <a:ext cx="9067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E7C9A6-CD9B-44AD-97B9-964136BB5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1356" t="11745" r="13792" b="15238"/>
          <a:stretch/>
        </p:blipFill>
        <p:spPr>
          <a:xfrm>
            <a:off x="4777740" y="2035992"/>
            <a:ext cx="4366260" cy="31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D67E-190F-41C5-ACAC-703154F3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9251-ED7F-4C77-9642-99A54F94D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8C598-5F17-47FA-9FEC-805B6D60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8" r="11271"/>
          <a:stretch/>
        </p:blipFill>
        <p:spPr>
          <a:xfrm>
            <a:off x="5578978" y="-15387"/>
            <a:ext cx="3565022" cy="5174273"/>
          </a:xfrm>
          <a:prstGeom prst="rect">
            <a:avLst/>
          </a:prstGeom>
        </p:spPr>
      </p:pic>
      <p:sp>
        <p:nvSpPr>
          <p:cNvPr id="8" name="Google Shape;164;p28">
            <a:extLst>
              <a:ext uri="{FF2B5EF4-FFF2-40B4-BE49-F238E27FC236}">
                <a16:creationId xmlns:a16="http://schemas.microsoft.com/office/drawing/2014/main" id="{EE95C9ED-F9FF-41D0-B65F-F74846AB125B}"/>
              </a:ext>
            </a:extLst>
          </p:cNvPr>
          <p:cNvSpPr txBox="1">
            <a:spLocks/>
          </p:cNvSpPr>
          <p:nvPr/>
        </p:nvSpPr>
        <p:spPr>
          <a:xfrm>
            <a:off x="137705" y="1428852"/>
            <a:ext cx="26106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State of the art and gaps</a:t>
            </a:r>
          </a:p>
        </p:txBody>
      </p:sp>
      <p:sp>
        <p:nvSpPr>
          <p:cNvPr id="9" name="Google Shape;166;p28">
            <a:extLst>
              <a:ext uri="{FF2B5EF4-FFF2-40B4-BE49-F238E27FC236}">
                <a16:creationId xmlns:a16="http://schemas.microsoft.com/office/drawing/2014/main" id="{5C28B4AA-FD32-4C83-9030-6F63D0881983}"/>
              </a:ext>
            </a:extLst>
          </p:cNvPr>
          <p:cNvSpPr txBox="1">
            <a:spLocks/>
          </p:cNvSpPr>
          <p:nvPr/>
        </p:nvSpPr>
        <p:spPr>
          <a:xfrm>
            <a:off x="2853486" y="1121436"/>
            <a:ext cx="4719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02</a:t>
            </a:r>
          </a:p>
        </p:txBody>
      </p:sp>
      <p:sp>
        <p:nvSpPr>
          <p:cNvPr id="10" name="Google Shape;167;p28">
            <a:extLst>
              <a:ext uri="{FF2B5EF4-FFF2-40B4-BE49-F238E27FC236}">
                <a16:creationId xmlns:a16="http://schemas.microsoft.com/office/drawing/2014/main" id="{91F76C33-B68D-4648-A4D9-5386EFF6BAB7}"/>
              </a:ext>
            </a:extLst>
          </p:cNvPr>
          <p:cNvSpPr txBox="1">
            <a:spLocks/>
          </p:cNvSpPr>
          <p:nvPr/>
        </p:nvSpPr>
        <p:spPr>
          <a:xfrm>
            <a:off x="2853486" y="2843225"/>
            <a:ext cx="26106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Study 2: STW and qualitative job insecurity</a:t>
            </a:r>
          </a:p>
        </p:txBody>
      </p:sp>
      <p:sp>
        <p:nvSpPr>
          <p:cNvPr id="11" name="Google Shape;169;p28">
            <a:extLst>
              <a:ext uri="{FF2B5EF4-FFF2-40B4-BE49-F238E27FC236}">
                <a16:creationId xmlns:a16="http://schemas.microsoft.com/office/drawing/2014/main" id="{B385D512-1AD6-403F-97C1-82F2F4B88CCE}"/>
              </a:ext>
            </a:extLst>
          </p:cNvPr>
          <p:cNvSpPr txBox="1">
            <a:spLocks/>
          </p:cNvSpPr>
          <p:nvPr/>
        </p:nvSpPr>
        <p:spPr>
          <a:xfrm>
            <a:off x="147416" y="2369525"/>
            <a:ext cx="4719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03</a:t>
            </a:r>
            <a:endParaRPr lang="en" dirty="0">
              <a:solidFill>
                <a:schemeClr val="tx1"/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12" name="Google Shape;170;p28">
            <a:extLst>
              <a:ext uri="{FF2B5EF4-FFF2-40B4-BE49-F238E27FC236}">
                <a16:creationId xmlns:a16="http://schemas.microsoft.com/office/drawing/2014/main" id="{62461FA6-26A6-445D-8990-5AD8C9CE7ACE}"/>
              </a:ext>
            </a:extLst>
          </p:cNvPr>
          <p:cNvSpPr txBox="1">
            <a:spLocks/>
          </p:cNvSpPr>
          <p:nvPr/>
        </p:nvSpPr>
        <p:spPr>
          <a:xfrm>
            <a:off x="147416" y="2861524"/>
            <a:ext cx="26106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Study 1: STW as an alternative to lay-off</a:t>
            </a:r>
          </a:p>
        </p:txBody>
      </p:sp>
      <p:sp>
        <p:nvSpPr>
          <p:cNvPr id="13" name="Google Shape;172;p28">
            <a:extLst>
              <a:ext uri="{FF2B5EF4-FFF2-40B4-BE49-F238E27FC236}">
                <a16:creationId xmlns:a16="http://schemas.microsoft.com/office/drawing/2014/main" id="{9AC7521C-D5A9-433A-9DC9-C5562E4FB042}"/>
              </a:ext>
            </a:extLst>
          </p:cNvPr>
          <p:cNvSpPr txBox="1">
            <a:spLocks/>
          </p:cNvSpPr>
          <p:nvPr/>
        </p:nvSpPr>
        <p:spPr>
          <a:xfrm>
            <a:off x="2853486" y="1643052"/>
            <a:ext cx="26106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Research overview: studies and samples</a:t>
            </a:r>
          </a:p>
        </p:txBody>
      </p:sp>
      <p:sp>
        <p:nvSpPr>
          <p:cNvPr id="14" name="Google Shape;174;p28">
            <a:extLst>
              <a:ext uri="{FF2B5EF4-FFF2-40B4-BE49-F238E27FC236}">
                <a16:creationId xmlns:a16="http://schemas.microsoft.com/office/drawing/2014/main" id="{B5DB62B6-9920-4747-876E-B6E5546A65A7}"/>
              </a:ext>
            </a:extLst>
          </p:cNvPr>
          <p:cNvSpPr txBox="1">
            <a:spLocks/>
          </p:cNvSpPr>
          <p:nvPr/>
        </p:nvSpPr>
        <p:spPr>
          <a:xfrm>
            <a:off x="2853486" y="2334900"/>
            <a:ext cx="4719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04</a:t>
            </a:r>
            <a:endParaRPr lang="en" dirty="0">
              <a:solidFill>
                <a:schemeClr val="tx1"/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15" name="Google Shape;169;p28">
            <a:extLst>
              <a:ext uri="{FF2B5EF4-FFF2-40B4-BE49-F238E27FC236}">
                <a16:creationId xmlns:a16="http://schemas.microsoft.com/office/drawing/2014/main" id="{7F858FD7-3996-483D-8187-533568237BA8}"/>
              </a:ext>
            </a:extLst>
          </p:cNvPr>
          <p:cNvSpPr txBox="1">
            <a:spLocks/>
          </p:cNvSpPr>
          <p:nvPr/>
        </p:nvSpPr>
        <p:spPr>
          <a:xfrm>
            <a:off x="147416" y="3548373"/>
            <a:ext cx="4719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Funnel Display"/>
              <a:buNone/>
              <a:defRPr sz="1400" b="0" i="0" u="none" strike="noStrike" cap="none">
                <a:solidFill>
                  <a:schemeClr val="dk1"/>
                </a:solidFill>
                <a:latin typeface="Funnel Display"/>
                <a:ea typeface="Funnel Display"/>
                <a:cs typeface="Funnel Display"/>
                <a:sym typeface="Funnel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05</a:t>
            </a:r>
          </a:p>
        </p:txBody>
      </p:sp>
      <p:sp>
        <p:nvSpPr>
          <p:cNvPr id="16" name="Google Shape;170;p28">
            <a:extLst>
              <a:ext uri="{FF2B5EF4-FFF2-40B4-BE49-F238E27FC236}">
                <a16:creationId xmlns:a16="http://schemas.microsoft.com/office/drawing/2014/main" id="{C289FF5D-5C99-4BB7-8DD6-EB98CBB10302}"/>
              </a:ext>
            </a:extLst>
          </p:cNvPr>
          <p:cNvSpPr txBox="1">
            <a:spLocks/>
          </p:cNvSpPr>
          <p:nvPr/>
        </p:nvSpPr>
        <p:spPr>
          <a:xfrm>
            <a:off x="124561" y="4320801"/>
            <a:ext cx="26106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unnel Display"/>
              <a:buNone/>
              <a:defRPr sz="2000" b="0" i="0" u="none" strike="noStrike" cap="none">
                <a:solidFill>
                  <a:schemeClr val="dk1"/>
                </a:solidFill>
                <a:latin typeface="Funnel Display"/>
                <a:ea typeface="Funnel Display"/>
                <a:cs typeface="Funnel Display"/>
                <a:sym typeface="Funnel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Study 3: STW and profiles of employment security</a:t>
            </a:r>
          </a:p>
        </p:txBody>
      </p:sp>
      <p:sp>
        <p:nvSpPr>
          <p:cNvPr id="17" name="Google Shape;169;p28">
            <a:extLst>
              <a:ext uri="{FF2B5EF4-FFF2-40B4-BE49-F238E27FC236}">
                <a16:creationId xmlns:a16="http://schemas.microsoft.com/office/drawing/2014/main" id="{EF033A98-E16C-40AB-BBE8-313FB05EB6A0}"/>
              </a:ext>
            </a:extLst>
          </p:cNvPr>
          <p:cNvSpPr txBox="1">
            <a:spLocks/>
          </p:cNvSpPr>
          <p:nvPr/>
        </p:nvSpPr>
        <p:spPr>
          <a:xfrm>
            <a:off x="2853486" y="3548365"/>
            <a:ext cx="4719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Funnel Display"/>
              <a:buNone/>
              <a:defRPr sz="1400" b="0" i="0" u="none" strike="noStrike" cap="none">
                <a:solidFill>
                  <a:schemeClr val="dk1"/>
                </a:solidFill>
                <a:latin typeface="Funnel Display"/>
                <a:ea typeface="Funnel Display"/>
                <a:cs typeface="Funnel Display"/>
                <a:sym typeface="Funnel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exend Deca"/>
              <a:buNone/>
              <a:defRPr sz="47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06</a:t>
            </a:r>
          </a:p>
        </p:txBody>
      </p:sp>
      <p:sp>
        <p:nvSpPr>
          <p:cNvPr id="18" name="Google Shape;170;p28">
            <a:extLst>
              <a:ext uri="{FF2B5EF4-FFF2-40B4-BE49-F238E27FC236}">
                <a16:creationId xmlns:a16="http://schemas.microsoft.com/office/drawing/2014/main" id="{FF0D335A-F673-48A3-BB64-21CEB1C7E314}"/>
              </a:ext>
            </a:extLst>
          </p:cNvPr>
          <p:cNvSpPr txBox="1">
            <a:spLocks/>
          </p:cNvSpPr>
          <p:nvPr/>
        </p:nvSpPr>
        <p:spPr>
          <a:xfrm>
            <a:off x="2853486" y="3829198"/>
            <a:ext cx="26106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unnel Display"/>
              <a:buNone/>
              <a:defRPr sz="2000" b="0" i="0" u="none" strike="noStrike" cap="none">
                <a:solidFill>
                  <a:schemeClr val="dk1"/>
                </a:solidFill>
                <a:latin typeface="Funnel Display"/>
                <a:ea typeface="Funnel Display"/>
                <a:cs typeface="Funnel Display"/>
                <a:sym typeface="Funnel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 Deca"/>
              <a:buNone/>
              <a:defRPr sz="22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Final Conclusion</a:t>
            </a:r>
          </a:p>
        </p:txBody>
      </p:sp>
      <p:sp>
        <p:nvSpPr>
          <p:cNvPr id="19" name="Google Shape;166;p28">
            <a:extLst>
              <a:ext uri="{FF2B5EF4-FFF2-40B4-BE49-F238E27FC236}">
                <a16:creationId xmlns:a16="http://schemas.microsoft.com/office/drawing/2014/main" id="{E87DE54A-AB55-4DC9-908B-15AFB374E439}"/>
              </a:ext>
            </a:extLst>
          </p:cNvPr>
          <p:cNvSpPr txBox="1">
            <a:spLocks/>
          </p:cNvSpPr>
          <p:nvPr/>
        </p:nvSpPr>
        <p:spPr>
          <a:xfrm>
            <a:off x="147416" y="1128244"/>
            <a:ext cx="4719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5624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03;p31">
            <a:extLst>
              <a:ext uri="{FF2B5EF4-FFF2-40B4-BE49-F238E27FC236}">
                <a16:creationId xmlns:a16="http://schemas.microsoft.com/office/drawing/2014/main" id="{8722F54A-F63F-4C1B-AE76-64B66133AA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1462" y="784733"/>
            <a:ext cx="8430900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i="1" dirty="0">
                <a:solidFill>
                  <a:schemeClr val="tx1"/>
                </a:solidFill>
                <a:latin typeface="DM Sans" panose="020B0604020202020204" charset="0"/>
              </a:rPr>
              <a:t>Does STW also affect the perceived ability to find another job if needed?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23631A-D563-431E-AF69-015E04A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769" y1="35714" x2="30769" y2="35714"/>
                        <a14:foregroundMark x1="31154" y1="25714" x2="31154" y2="25714"/>
                        <a14:foregroundMark x1="38462" y1="18214" x2="38462" y2="18214"/>
                        <a14:foregroundMark x1="50385" y1="15714" x2="50385" y2="15714"/>
                        <a14:foregroundMark x1="63077" y1="17857" x2="63077" y2="17857"/>
                        <a14:foregroundMark x1="71154" y1="24286" x2="71154" y2="24286"/>
                        <a14:foregroundMark x1="28462" y1="47143" x2="28462" y2="47143"/>
                        <a14:foregroundMark x1="37692" y1="75714" x2="37692" y2="75714"/>
                        <a14:foregroundMark x1="25000" y1="35714" x2="25000" y2="35714"/>
                        <a14:backgroundMark x1="38077" y1="75357" x2="61923" y2="78214"/>
                        <a14:backgroundMark x1="61923" y1="78214" x2="41154" y2="75714"/>
                        <a14:backgroundMark x1="41154" y1="75714" x2="61538" y2="78929"/>
                        <a14:backgroundMark x1="61538" y1="78929" x2="54231" y2="76429"/>
                        <a14:backgroundMark x1="36154" y1="76071" x2="36154" y2="77143"/>
                        <a14:backgroundMark x1="36923" y1="76429" x2="36923" y2="76429"/>
                        <a14:backgroundMark x1="36923" y1="78214" x2="36154" y2="71786"/>
                        <a14:backgroundMark x1="38462" y1="77143" x2="60769" y2="76429"/>
                        <a14:backgroundMark x1="60769" y1="76429" x2="68462" y2="78571"/>
                        <a14:backgroundMark x1="37692" y1="78571" x2="37692" y2="76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3361" y="23120"/>
            <a:ext cx="1020639" cy="1217386"/>
          </a:xfrm>
          <a:prstGeom prst="rect">
            <a:avLst/>
          </a:prstGeom>
        </p:spPr>
      </p:pic>
      <p:sp>
        <p:nvSpPr>
          <p:cNvPr id="41" name="Google Shape;203;p31">
            <a:extLst>
              <a:ext uri="{FF2B5EF4-FFF2-40B4-BE49-F238E27FC236}">
                <a16:creationId xmlns:a16="http://schemas.microsoft.com/office/drawing/2014/main" id="{67EED502-C05D-4756-9A4C-C08AA42F0353}"/>
              </a:ext>
            </a:extLst>
          </p:cNvPr>
          <p:cNvSpPr txBox="1">
            <a:spLocks/>
          </p:cNvSpPr>
          <p:nvPr/>
        </p:nvSpPr>
        <p:spPr>
          <a:xfrm>
            <a:off x="784012" y="3596529"/>
            <a:ext cx="7685060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endParaRPr lang="fr-FR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4CC6829-4B47-4D85-9E43-84E59D6B5943}"/>
              </a:ext>
            </a:extLst>
          </p:cNvPr>
          <p:cNvSpPr/>
          <p:nvPr/>
        </p:nvSpPr>
        <p:spPr>
          <a:xfrm>
            <a:off x="500719" y="4000742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Google Shape;203;p31">
            <a:extLst>
              <a:ext uri="{FF2B5EF4-FFF2-40B4-BE49-F238E27FC236}">
                <a16:creationId xmlns:a16="http://schemas.microsoft.com/office/drawing/2014/main" id="{EAE7F5C7-3605-4F6C-9E4E-284F8D1B3BD8}"/>
              </a:ext>
            </a:extLst>
          </p:cNvPr>
          <p:cNvSpPr txBox="1">
            <a:spLocks/>
          </p:cNvSpPr>
          <p:nvPr/>
        </p:nvSpPr>
        <p:spPr>
          <a:xfrm>
            <a:off x="835859" y="3934484"/>
            <a:ext cx="7581366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STW may send mixed signals</a:t>
            </a:r>
          </a:p>
          <a:p>
            <a:pPr marL="0" indent="0">
              <a:spcAft>
                <a:spcPts val="1600"/>
              </a:spcAft>
              <a:buNone/>
            </a:pP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44" name="Google Shape;203;p31">
            <a:extLst>
              <a:ext uri="{FF2B5EF4-FFF2-40B4-BE49-F238E27FC236}">
                <a16:creationId xmlns:a16="http://schemas.microsoft.com/office/drawing/2014/main" id="{C1AAAC48-6C03-43D3-9930-68D3C8622540}"/>
              </a:ext>
            </a:extLst>
          </p:cNvPr>
          <p:cNvSpPr txBox="1">
            <a:spLocks/>
          </p:cNvSpPr>
          <p:nvPr/>
        </p:nvSpPr>
        <p:spPr>
          <a:xfrm>
            <a:off x="784011" y="2550891"/>
            <a:ext cx="6980367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Person-centered approach to observe « profiles »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2B8C354-8534-410D-8402-DE8C2BB354D9}"/>
              </a:ext>
            </a:extLst>
          </p:cNvPr>
          <p:cNvSpPr/>
          <p:nvPr/>
        </p:nvSpPr>
        <p:spPr>
          <a:xfrm>
            <a:off x="500719" y="2614773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Google Shape;203;p31">
            <a:extLst>
              <a:ext uri="{FF2B5EF4-FFF2-40B4-BE49-F238E27FC236}">
                <a16:creationId xmlns:a16="http://schemas.microsoft.com/office/drawing/2014/main" id="{6DA352C2-9DF4-4F53-9A69-2600334DC973}"/>
              </a:ext>
            </a:extLst>
          </p:cNvPr>
          <p:cNvSpPr txBox="1">
            <a:spLocks/>
          </p:cNvSpPr>
          <p:nvPr/>
        </p:nvSpPr>
        <p:spPr>
          <a:xfrm>
            <a:off x="849534" y="1396636"/>
            <a:ext cx="8172002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Employment security also comes from employability within and outside the organization</a:t>
            </a: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5B48D516-4A29-4B70-AA08-086BA14E4CE3}"/>
              </a:ext>
            </a:extLst>
          </p:cNvPr>
          <p:cNvSpPr/>
          <p:nvPr/>
        </p:nvSpPr>
        <p:spPr>
          <a:xfrm>
            <a:off x="500719" y="1461548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4BF080-4AC5-424E-887A-060359D64BA7}"/>
              </a:ext>
            </a:extLst>
          </p:cNvPr>
          <p:cNvCxnSpPr/>
          <p:nvPr/>
        </p:nvCxnSpPr>
        <p:spPr>
          <a:xfrm flipV="1">
            <a:off x="3376863" y="3772622"/>
            <a:ext cx="417095" cy="321831"/>
          </a:xfrm>
          <a:prstGeom prst="straightConnector1">
            <a:avLst/>
          </a:prstGeom>
          <a:ln>
            <a:solidFill>
              <a:srgbClr val="1F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8D1E76B-8326-458C-B5F0-0BE7531ACE30}"/>
              </a:ext>
            </a:extLst>
          </p:cNvPr>
          <p:cNvSpPr/>
          <p:nvPr/>
        </p:nvSpPr>
        <p:spPr>
          <a:xfrm>
            <a:off x="3850495" y="3585578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job at risk</a:t>
            </a: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AB3997-E7B6-497F-9C69-174DD4D9A038}"/>
              </a:ext>
            </a:extLst>
          </p:cNvPr>
          <p:cNvSpPr/>
          <p:nvPr/>
        </p:nvSpPr>
        <p:spPr>
          <a:xfrm>
            <a:off x="3793958" y="4452573"/>
            <a:ext cx="3539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employer’s wish to retain skilled workers</a:t>
            </a: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BECF73-9E21-411E-AAF5-C2D5E68CF4D3}"/>
              </a:ext>
            </a:extLst>
          </p:cNvPr>
          <p:cNvCxnSpPr>
            <a:cxnSpLocks/>
          </p:cNvCxnSpPr>
          <p:nvPr/>
        </p:nvCxnSpPr>
        <p:spPr>
          <a:xfrm>
            <a:off x="3376863" y="4270546"/>
            <a:ext cx="360948" cy="350811"/>
          </a:xfrm>
          <a:prstGeom prst="straightConnector1">
            <a:avLst/>
          </a:prstGeom>
          <a:ln>
            <a:solidFill>
              <a:srgbClr val="1F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202;p31">
            <a:extLst>
              <a:ext uri="{FF2B5EF4-FFF2-40B4-BE49-F238E27FC236}">
                <a16:creationId xmlns:a16="http://schemas.microsoft.com/office/drawing/2014/main" id="{370549F8-D47F-432C-81A1-180F1BEDE8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635" y="155938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Study purpose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726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C71ED4-EDDF-4A23-9346-5C34D642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4" y="92710"/>
            <a:ext cx="7717800" cy="680400"/>
          </a:xfrm>
        </p:spPr>
        <p:txBody>
          <a:bodyPr/>
          <a:lstStyle/>
          <a:p>
            <a:r>
              <a:rPr lang="en-US" sz="2500" dirty="0"/>
              <a:t>Results (1/2)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224D24-D1CE-48B0-8F8D-599CFAE6517C}"/>
              </a:ext>
            </a:extLst>
          </p:cNvPr>
          <p:cNvSpPr/>
          <p:nvPr/>
        </p:nvSpPr>
        <p:spPr>
          <a:xfrm>
            <a:off x="317984" y="523430"/>
            <a:ext cx="885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Syne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2060"/>
                </a:solidFill>
                <a:latin typeface="Syne" panose="020B0604020202020204" charset="0"/>
              </a:rPr>
              <a:t>5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profiles</a:t>
            </a:r>
            <a:r>
              <a:rPr lang="fr-FR" dirty="0">
                <a:solidFill>
                  <a:srgbClr val="002060"/>
                </a:solidFill>
                <a:latin typeface="Syne" panose="020B0604020202020204" charset="0"/>
              </a:rPr>
              <a:t> of employment (in)security</a:t>
            </a:r>
          </a:p>
          <a:p>
            <a:endParaRPr lang="en-US" dirty="0">
              <a:solidFill>
                <a:srgbClr val="002060"/>
              </a:solidFill>
              <a:latin typeface="Syne" panose="020B060402020202020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BDFA14-DCC3-4A6F-8C09-12971900057D}"/>
              </a:ext>
            </a:extLst>
          </p:cNvPr>
          <p:cNvSpPr/>
          <p:nvPr/>
        </p:nvSpPr>
        <p:spPr>
          <a:xfrm>
            <a:off x="1206954" y="4467084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E8E57-6ADE-4516-AC5A-BD5BB34E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25" y="1272918"/>
            <a:ext cx="4486213" cy="2863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808DD-93B1-4C8A-9BD1-EE312FB130F8}"/>
              </a:ext>
            </a:extLst>
          </p:cNvPr>
          <p:cNvSpPr txBox="1"/>
          <p:nvPr/>
        </p:nvSpPr>
        <p:spPr>
          <a:xfrm>
            <a:off x="2650332" y="3426652"/>
            <a:ext cx="535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38.85%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BDE05C-7416-4F8E-9D6E-3DC04EEF2DC5}"/>
              </a:ext>
            </a:extLst>
          </p:cNvPr>
          <p:cNvSpPr txBox="1"/>
          <p:nvPr/>
        </p:nvSpPr>
        <p:spPr>
          <a:xfrm>
            <a:off x="3288507" y="1789905"/>
            <a:ext cx="535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12.21%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3B645-70D4-4DC9-9D62-AA02ADF19A4D}"/>
              </a:ext>
            </a:extLst>
          </p:cNvPr>
          <p:cNvSpPr txBox="1"/>
          <p:nvPr/>
        </p:nvSpPr>
        <p:spPr>
          <a:xfrm>
            <a:off x="4171950" y="2983722"/>
            <a:ext cx="535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19.46%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832CE4-AD6B-41DB-A24B-E73F6134D768}"/>
              </a:ext>
            </a:extLst>
          </p:cNvPr>
          <p:cNvSpPr txBox="1"/>
          <p:nvPr/>
        </p:nvSpPr>
        <p:spPr>
          <a:xfrm>
            <a:off x="4867275" y="3298049"/>
            <a:ext cx="535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4B7BD-233E-4F84-8607-904B96CC96E3}"/>
              </a:ext>
            </a:extLst>
          </p:cNvPr>
          <p:cNvSpPr txBox="1"/>
          <p:nvPr/>
        </p:nvSpPr>
        <p:spPr>
          <a:xfrm>
            <a:off x="5655469" y="2114560"/>
            <a:ext cx="535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16.32%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7D86FD-111F-4202-8A5D-AC1DA5384F43}"/>
              </a:ext>
            </a:extLst>
          </p:cNvPr>
          <p:cNvSpPr/>
          <p:nvPr/>
        </p:nvSpPr>
        <p:spPr>
          <a:xfrm>
            <a:off x="1467183" y="4250738"/>
            <a:ext cx="885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No profile showing moderate to high levels of job insecurity and perceived employability  </a:t>
            </a:r>
          </a:p>
          <a:p>
            <a:endParaRPr lang="en-US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6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D2345B-9952-415F-B3F9-CA840F43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6" y="235212"/>
            <a:ext cx="7717800" cy="680400"/>
          </a:xfrm>
        </p:spPr>
        <p:txBody>
          <a:bodyPr/>
          <a:lstStyle/>
          <a:p>
            <a:r>
              <a:rPr lang="en-US" sz="2500" dirty="0"/>
              <a:t>Results (2/2)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57FD6-9435-43BA-90ED-1B88A52DAFC0}"/>
              </a:ext>
            </a:extLst>
          </p:cNvPr>
          <p:cNvSpPr/>
          <p:nvPr/>
        </p:nvSpPr>
        <p:spPr>
          <a:xfrm>
            <a:off x="272597" y="1060801"/>
            <a:ext cx="7149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1F377B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F377B"/>
                </a:solidFill>
                <a:latin typeface="DM Sans" panose="020B0604020202020204" charset="0"/>
              </a:rPr>
              <a:t>Dark side</a:t>
            </a:r>
            <a:r>
              <a:rPr lang="fr-FR" dirty="0">
                <a:solidFill>
                  <a:srgbClr val="1F377B"/>
                </a:solidFill>
                <a:latin typeface="DM Sans" panose="020B0604020202020204" charset="0"/>
              </a:rPr>
              <a:t>: </a:t>
            </a: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STW (up to 6 months before) more frequently associated with profiles showing low employment security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3D891-3B4A-45F9-B3B2-8E39E3C30AD6}"/>
              </a:ext>
            </a:extLst>
          </p:cNvPr>
          <p:cNvSpPr/>
          <p:nvPr/>
        </p:nvSpPr>
        <p:spPr>
          <a:xfrm>
            <a:off x="272596" y="3139252"/>
            <a:ext cx="6956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1F377B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F377B"/>
                </a:solidFill>
                <a:latin typeface="DM Sans" panose="020B0604020202020204" charset="0"/>
              </a:rPr>
              <a:t>Bright side</a:t>
            </a:r>
            <a:r>
              <a:rPr lang="fr-FR" dirty="0">
                <a:solidFill>
                  <a:srgbClr val="1F377B"/>
                </a:solidFill>
                <a:latin typeface="DM Sans" panose="020B0604020202020204" charset="0"/>
              </a:rPr>
              <a:t>: some (but only </a:t>
            </a: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a minority) of STW workers maintain employability with low job insecurity</a:t>
            </a:r>
          </a:p>
        </p:txBody>
      </p:sp>
      <p:sp>
        <p:nvSpPr>
          <p:cNvPr id="15" name="Google Shape;203;p31">
            <a:extLst>
              <a:ext uri="{FF2B5EF4-FFF2-40B4-BE49-F238E27FC236}">
                <a16:creationId xmlns:a16="http://schemas.microsoft.com/office/drawing/2014/main" id="{CA7A18E0-F2DE-4470-A18A-A355E1C44A2F}"/>
              </a:ext>
            </a:extLst>
          </p:cNvPr>
          <p:cNvSpPr txBox="1">
            <a:spLocks/>
          </p:cNvSpPr>
          <p:nvPr/>
        </p:nvSpPr>
        <p:spPr>
          <a:xfrm>
            <a:off x="1516465" y="2050832"/>
            <a:ext cx="7759301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dirty="0">
                <a:solidFill>
                  <a:srgbClr val="1F377B"/>
                </a:solidFill>
                <a:latin typeface="DM Sans" panose="020B0604020202020204" charset="0"/>
              </a:rPr>
              <a:t>More vulnerability (</a:t>
            </a: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↓ well-being)</a:t>
            </a:r>
            <a:r>
              <a:rPr lang="fr-FR" dirty="0">
                <a:solidFill>
                  <a:srgbClr val="1F377B"/>
                </a:solidFill>
                <a:latin typeface="DM Sans" panose="020B0604020202020204" charset="0"/>
              </a:rPr>
              <a:t>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C44A8D-1D99-4C31-83E5-CC88B2852C09}"/>
              </a:ext>
            </a:extLst>
          </p:cNvPr>
          <p:cNvSpPr/>
          <p:nvPr/>
        </p:nvSpPr>
        <p:spPr>
          <a:xfrm>
            <a:off x="1233174" y="2123100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203;p31">
            <a:extLst>
              <a:ext uri="{FF2B5EF4-FFF2-40B4-BE49-F238E27FC236}">
                <a16:creationId xmlns:a16="http://schemas.microsoft.com/office/drawing/2014/main" id="{012AB743-298F-4B0D-8FA7-A7BAE415993F}"/>
              </a:ext>
            </a:extLst>
          </p:cNvPr>
          <p:cNvSpPr txBox="1">
            <a:spLocks/>
          </p:cNvSpPr>
          <p:nvPr/>
        </p:nvSpPr>
        <p:spPr>
          <a:xfrm>
            <a:off x="1516465" y="3979263"/>
            <a:ext cx="7759301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rgbClr val="1F377B"/>
                </a:solidFill>
                <a:latin typeface="DM Sans" panose="020B0604020202020204" charset="0"/>
              </a:rPr>
              <a:t>Employability as a protective factor</a:t>
            </a:r>
            <a:endParaRPr lang="fr-FR" dirty="0">
              <a:solidFill>
                <a:srgbClr val="1F377B"/>
              </a:solidFill>
              <a:latin typeface="DM Sans" panose="020B060402020202020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9E2EC8-AD4A-4361-96C8-14756490CE64}"/>
              </a:ext>
            </a:extLst>
          </p:cNvPr>
          <p:cNvSpPr/>
          <p:nvPr/>
        </p:nvSpPr>
        <p:spPr>
          <a:xfrm>
            <a:off x="1233174" y="4022499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1B818B-6D67-4A1B-BC97-B1012E23F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8" t="9433" r="59395" b="1879"/>
          <a:stretch/>
        </p:blipFill>
        <p:spPr>
          <a:xfrm>
            <a:off x="7764994" y="781760"/>
            <a:ext cx="828675" cy="1402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6A33D1-1C00-4740-934A-D5A9571D5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62" t="3154" r="24970" b="20582"/>
          <a:stretch/>
        </p:blipFill>
        <p:spPr>
          <a:xfrm>
            <a:off x="7910826" y="2877249"/>
            <a:ext cx="537013" cy="1595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9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5B0D5D-BDE5-46A9-923E-F68C3D2CDA17}"/>
              </a:ext>
            </a:extLst>
          </p:cNvPr>
          <p:cNvSpPr/>
          <p:nvPr/>
        </p:nvSpPr>
        <p:spPr>
          <a:xfrm>
            <a:off x="0" y="0"/>
            <a:ext cx="477774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Google Shape;188;p30">
            <a:extLst>
              <a:ext uri="{FF2B5EF4-FFF2-40B4-BE49-F238E27FC236}">
                <a16:creationId xmlns:a16="http://schemas.microsoft.com/office/drawing/2014/main" id="{BA304EE8-9D83-4C83-BD0B-EEC49BD8737D}"/>
              </a:ext>
            </a:extLst>
          </p:cNvPr>
          <p:cNvSpPr txBox="1">
            <a:spLocks/>
          </p:cNvSpPr>
          <p:nvPr/>
        </p:nvSpPr>
        <p:spPr>
          <a:xfrm>
            <a:off x="564861" y="3663943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fr-FR" sz="3000" dirty="0">
                <a:solidFill>
                  <a:schemeClr val="lt1"/>
                </a:solidFill>
              </a:rPr>
              <a:t>Final conclusion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3" name="Google Shape;189;p30">
            <a:extLst>
              <a:ext uri="{FF2B5EF4-FFF2-40B4-BE49-F238E27FC236}">
                <a16:creationId xmlns:a16="http://schemas.microsoft.com/office/drawing/2014/main" id="{5DD5CBDD-AFE1-4B65-B56C-68D8D4F196A7}"/>
              </a:ext>
            </a:extLst>
          </p:cNvPr>
          <p:cNvSpPr txBox="1">
            <a:spLocks/>
          </p:cNvSpPr>
          <p:nvPr/>
        </p:nvSpPr>
        <p:spPr>
          <a:xfrm>
            <a:off x="564861" y="2937546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 dirty="0">
                <a:solidFill>
                  <a:schemeClr val="bg1"/>
                </a:solidFill>
              </a:rPr>
              <a:t>06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27903-B4D1-41AF-8770-5AEB8BE2E006}"/>
              </a:ext>
            </a:extLst>
          </p:cNvPr>
          <p:cNvCxnSpPr/>
          <p:nvPr/>
        </p:nvCxnSpPr>
        <p:spPr>
          <a:xfrm>
            <a:off x="653766" y="3681654"/>
            <a:ext cx="9067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028E9EC-4B1F-4209-A900-76C9A51EA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7903"/>
          <a:stretch/>
        </p:blipFill>
        <p:spPr>
          <a:xfrm>
            <a:off x="4785886" y="2007393"/>
            <a:ext cx="4358113" cy="31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EB2E58-D927-429E-AD37-B67357BD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373061"/>
            <a:ext cx="7717800" cy="680400"/>
          </a:xfrm>
        </p:spPr>
        <p:txBody>
          <a:bodyPr/>
          <a:lstStyle/>
          <a:p>
            <a:r>
              <a:rPr lang="en-US" sz="2500" dirty="0"/>
              <a:t>Results overview (1/2)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7C3C0-0A9C-4BD6-8576-9BE68E89B869}"/>
              </a:ext>
            </a:extLst>
          </p:cNvPr>
          <p:cNvSpPr/>
          <p:nvPr/>
        </p:nvSpPr>
        <p:spPr>
          <a:xfrm>
            <a:off x="317980" y="1155973"/>
            <a:ext cx="8690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STW is generally beneficial for workers’ well-being:</a:t>
            </a:r>
          </a:p>
          <a:p>
            <a:endParaRPr lang="en-US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22" name="Google Shape;203;p31">
            <a:extLst>
              <a:ext uri="{FF2B5EF4-FFF2-40B4-BE49-F238E27FC236}">
                <a16:creationId xmlns:a16="http://schemas.microsoft.com/office/drawing/2014/main" id="{35ABCB74-1265-441C-B209-E9C1015123EE}"/>
              </a:ext>
            </a:extLst>
          </p:cNvPr>
          <p:cNvSpPr txBox="1">
            <a:spLocks/>
          </p:cNvSpPr>
          <p:nvPr/>
        </p:nvSpPr>
        <p:spPr>
          <a:xfrm>
            <a:off x="713100" y="2010406"/>
            <a:ext cx="7759301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DM Sans" panose="020B0604020202020204" charset="0"/>
              </a:rPr>
              <a:t>STW remains a lesser evil than job loss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fr-FR" dirty="0">
              <a:latin typeface="DM Sans" panose="020B0604020202020204" charset="0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DM Sans" panose="020B0604020202020204" charset="0"/>
              </a:rPr>
              <a:t>STW might be particularly protective (1) </a:t>
            </a:r>
            <a:r>
              <a:rPr lang="en-US" dirty="0">
                <a:latin typeface="DM Sans" panose="020B0604020202020204" charset="0"/>
              </a:rPr>
              <a:t>in the context of a global crisis (2) </a:t>
            </a:r>
            <a:r>
              <a:rPr lang="fr-FR" dirty="0">
                <a:latin typeface="DM Sans" panose="020B0604020202020204" charset="0"/>
              </a:rPr>
              <a:t>when implemented under favorable conditions</a:t>
            </a:r>
            <a:endParaRPr lang="en-US" dirty="0">
              <a:latin typeface="DM Sans" panose="020B0604020202020204" charset="0"/>
            </a:endParaRPr>
          </a:p>
          <a:p>
            <a:pPr marL="0" indent="0">
              <a:spcAft>
                <a:spcPts val="1600"/>
              </a:spcAft>
              <a:buNone/>
            </a:pPr>
            <a:endParaRPr lang="fr-FR" dirty="0">
              <a:latin typeface="DM Sans" panose="020B0604020202020204" charset="0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fr-FR" dirty="0">
              <a:latin typeface="DM Sans" panose="020B060402020202020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108431B-8EC1-452F-8B14-D97E347651D1}"/>
              </a:ext>
            </a:extLst>
          </p:cNvPr>
          <p:cNvSpPr/>
          <p:nvPr/>
        </p:nvSpPr>
        <p:spPr>
          <a:xfrm>
            <a:off x="1452091" y="4150024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803FDE-FC29-4DA3-AF6C-10E7073B2C7B}"/>
              </a:ext>
            </a:extLst>
          </p:cNvPr>
          <p:cNvSpPr/>
          <p:nvPr/>
        </p:nvSpPr>
        <p:spPr>
          <a:xfrm>
            <a:off x="1814554" y="4150024"/>
            <a:ext cx="7123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DM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From a psychological perspective, we recommend the use of STW</a:t>
            </a:r>
            <a:endParaRPr lang="en-US" u="sng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BB3E09-B88E-4D9F-B9CC-1E407A2A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72" y="137139"/>
            <a:ext cx="115834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90BCF8-282C-4621-A63A-9DB67845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373061"/>
            <a:ext cx="7717800" cy="680400"/>
          </a:xfrm>
        </p:spPr>
        <p:txBody>
          <a:bodyPr/>
          <a:lstStyle/>
          <a:p>
            <a:r>
              <a:rPr lang="en-US" sz="2500" dirty="0"/>
              <a:t>Results overview (2/2)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6F3C4-EFBA-44CA-9CC0-66AB57E6F2B6}"/>
              </a:ext>
            </a:extLst>
          </p:cNvPr>
          <p:cNvSpPr/>
          <p:nvPr/>
        </p:nvSpPr>
        <p:spPr>
          <a:xfrm>
            <a:off x="310838" y="1460522"/>
            <a:ext cx="8690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That said, 3 key areas of concerns : (1) the loss of control during the crisis, (2) the quantitative and qualitative insecurity in the short and long term, (3) the need to strengthen perceived employability</a:t>
            </a:r>
          </a:p>
          <a:p>
            <a:endParaRPr lang="en-US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DC0081-2889-4FF1-817A-EB0AD67153E2}"/>
              </a:ext>
            </a:extLst>
          </p:cNvPr>
          <p:cNvSpPr/>
          <p:nvPr/>
        </p:nvSpPr>
        <p:spPr>
          <a:xfrm>
            <a:off x="1208597" y="2667801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BD7BB-7758-4E61-8C7F-7C8F375B279A}"/>
              </a:ext>
            </a:extLst>
          </p:cNvPr>
          <p:cNvSpPr/>
          <p:nvPr/>
        </p:nvSpPr>
        <p:spPr>
          <a:xfrm>
            <a:off x="1571060" y="2667801"/>
            <a:ext cx="7123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DM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consequences on well-being, but also on organizations </a:t>
            </a:r>
            <a:endParaRPr lang="en-US" u="sng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2B0F1F-870D-4C8A-A1A2-1DC8C474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22" y="139795"/>
            <a:ext cx="115834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E83B-4C67-49DA-B3CE-108C2669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7" y="1323137"/>
            <a:ext cx="3684300" cy="154470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4" name="Picture 8" descr="File:KU Leuven logo.svg - Wikipedia">
            <a:extLst>
              <a:ext uri="{FF2B5EF4-FFF2-40B4-BE49-F238E27FC236}">
                <a16:creationId xmlns:a16="http://schemas.microsoft.com/office/drawing/2014/main" id="{95D22858-C212-484B-A0CB-7A4D5FB7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8" y="3761774"/>
            <a:ext cx="1520135" cy="5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0C739-66DB-4B24-AD59-22F44B0FB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21" y="2059437"/>
            <a:ext cx="1739282" cy="1391718"/>
          </a:xfrm>
          <a:prstGeom prst="rect">
            <a:avLst/>
          </a:prstGeom>
        </p:spPr>
      </p:pic>
      <p:pic>
        <p:nvPicPr>
          <p:cNvPr id="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B76B6B9C-5643-47E4-BC37-DA716F71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05" y="1214878"/>
            <a:ext cx="2346797" cy="5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hent University Economic Insights">
            <a:extLst>
              <a:ext uri="{FF2B5EF4-FFF2-40B4-BE49-F238E27FC236}">
                <a16:creationId xmlns:a16="http://schemas.microsoft.com/office/drawing/2014/main" id="{E7968EE7-E3A3-4FA3-B649-39AE8BE0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11" y="2924917"/>
            <a:ext cx="1739282" cy="4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rchives | Regards économiques">
            <a:extLst>
              <a:ext uri="{FF2B5EF4-FFF2-40B4-BE49-F238E27FC236}">
                <a16:creationId xmlns:a16="http://schemas.microsoft.com/office/drawing/2014/main" id="{3B6FAA56-014F-4747-B836-90FDE595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03" y="186427"/>
            <a:ext cx="1816898" cy="8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459;p49">
            <a:extLst>
              <a:ext uri="{FF2B5EF4-FFF2-40B4-BE49-F238E27FC236}">
                <a16:creationId xmlns:a16="http://schemas.microsoft.com/office/drawing/2014/main" id="{3B3797D7-AC88-47A5-A1F4-492916B9915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0196"/>
          <a:stretch/>
        </p:blipFill>
        <p:spPr>
          <a:xfrm flipH="1">
            <a:off x="5045323" y="3910595"/>
            <a:ext cx="2553278" cy="12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Belgian Polar Platform - Research and ...">
            <a:extLst>
              <a:ext uri="{FF2B5EF4-FFF2-40B4-BE49-F238E27FC236}">
                <a16:creationId xmlns:a16="http://schemas.microsoft.com/office/drawing/2014/main" id="{8AFA4FF1-2CC4-4D88-AD83-887D350B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20" y="4235845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1FF7AE-A024-4F6A-AFDD-B2D9D96D4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1089" y="1825150"/>
            <a:ext cx="1735020" cy="6192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FBEFCB3-B657-4DDD-9EC3-2F98D0124039}"/>
              </a:ext>
            </a:extLst>
          </p:cNvPr>
          <p:cNvSpPr txBox="1">
            <a:spLocks/>
          </p:cNvSpPr>
          <p:nvPr/>
        </p:nvSpPr>
        <p:spPr>
          <a:xfrm>
            <a:off x="887856" y="2774195"/>
            <a:ext cx="3226992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pPr algn="ctr"/>
            <a:r>
              <a:rPr lang="fr-FR" sz="1600" i="1" dirty="0">
                <a:solidFill>
                  <a:schemeClr val="tx1"/>
                </a:solidFill>
                <a:latin typeface="DM Sans" panose="020B0604020202020204" charset="0"/>
              </a:rPr>
              <a:t>And you, what do you think about our findings?</a:t>
            </a:r>
            <a:endParaRPr lang="en-US" sz="1600" i="1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pic>
        <p:nvPicPr>
          <p:cNvPr id="14" name="Picture 2" descr="Benefits Of Using Discussion Forums in a Knowledge Management Environment -  Knowledge Management - Benefits of Using Discussion Forums">
            <a:extLst>
              <a:ext uri="{FF2B5EF4-FFF2-40B4-BE49-F238E27FC236}">
                <a16:creationId xmlns:a16="http://schemas.microsoft.com/office/drawing/2014/main" id="{A1CBEA10-7853-4D01-9B04-DCA27F77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39" b="88827" l="4270" r="95730">
                        <a14:foregroundMark x1="10320" y1="43017" x2="10320" y2="43017"/>
                        <a14:foregroundMark x1="8541" y1="51955" x2="8541" y2="51955"/>
                        <a14:foregroundMark x1="8185" y1="53073" x2="8185" y2="53073"/>
                        <a14:foregroundMark x1="4982" y1="53073" x2="4982" y2="53073"/>
                        <a14:foregroundMark x1="93238" y1="42458" x2="93238" y2="42458"/>
                        <a14:foregroundMark x1="91103" y1="44693" x2="91103" y2="44693"/>
                        <a14:foregroundMark x1="95730" y1="44693" x2="95730" y2="44693"/>
                        <a14:foregroundMark x1="53737" y1="58101" x2="53737" y2="58101"/>
                        <a14:foregroundMark x1="51601" y1="62011" x2="51601" y2="62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82" y="1855614"/>
            <a:ext cx="2063551" cy="13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AA6963-A24D-4411-870F-A177A3E9405C}"/>
              </a:ext>
            </a:extLst>
          </p:cNvPr>
          <p:cNvSpPr txBox="1">
            <a:spLocks/>
          </p:cNvSpPr>
          <p:nvPr/>
        </p:nvSpPr>
        <p:spPr>
          <a:xfrm>
            <a:off x="30462" y="4399103"/>
            <a:ext cx="5041352" cy="11213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800" b="1" dirty="0">
                <a:solidFill>
                  <a:schemeClr val="tx1"/>
                </a:solidFill>
                <a:latin typeface="DM Sans" panose="020B0604020202020204" charset="0"/>
              </a:rPr>
              <a:t>Special thanks to: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/>
                </a:solidFill>
                <a:latin typeface="DM Sans" panose="020B0604020202020204" charset="0"/>
              </a:rPr>
              <a:t>IDEWE, ACV-CSC, FGTB-ABVV and the SocLab for their support in data collection</a:t>
            </a:r>
            <a:endParaRPr lang="fr-BE" sz="800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BE" sz="800" dirty="0">
                <a:solidFill>
                  <a:schemeClr val="tx1"/>
                </a:solidFill>
                <a:latin typeface="DM Sans" panose="020B0604020202020204" charset="0"/>
              </a:rPr>
              <a:t>Stockholm University for their warm welcome and hosting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BE" sz="800" dirty="0">
                <a:solidFill>
                  <a:schemeClr val="tx1"/>
                </a:solidFill>
                <a:latin typeface="DM Sans" panose="020B0604020202020204" charset="0"/>
              </a:rPr>
              <a:t>Our co-authors: Claudia Bernhard-Oettel, Tinne Vander Elst, Sofie Vandenbroeck, &amp; Lode Godderis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000" b="1" dirty="0">
              <a:solidFill>
                <a:schemeClr val="accent5"/>
              </a:solidFill>
              <a:latin typeface="Syne" panose="020B060402020202020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E99632-92E9-4562-89DB-4C3C0933E028}"/>
              </a:ext>
            </a:extLst>
          </p:cNvPr>
          <p:cNvSpPr txBox="1">
            <a:spLocks/>
          </p:cNvSpPr>
          <p:nvPr/>
        </p:nvSpPr>
        <p:spPr>
          <a:xfrm>
            <a:off x="0" y="4959783"/>
            <a:ext cx="5223724" cy="5064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800" b="1" dirty="0">
                <a:solidFill>
                  <a:schemeClr val="tx1"/>
                </a:solidFill>
                <a:latin typeface="DM Sans" panose="020B0604020202020204" charset="0"/>
              </a:rPr>
              <a:t>Contact: </a:t>
            </a:r>
            <a:r>
              <a:rPr lang="fr-BE" sz="800" dirty="0">
                <a:solidFill>
                  <a:schemeClr val="tx1"/>
                </a:solidFill>
                <a:latin typeface="DM Sans" panose="020B0604020202020204" charset="0"/>
              </a:rPr>
              <a:t>charlotte.rodriguezconde@kuleuven.be / </a:t>
            </a:r>
            <a:r>
              <a:rPr lang="is-IS" sz="800" dirty="0">
                <a:solidFill>
                  <a:schemeClr val="tx1"/>
                </a:solidFill>
                <a:latin typeface="DM Sans" panose="020B0604020202020204" charset="0"/>
              </a:rPr>
              <a:t>charlotte.rodriguez@uclouvain.be</a:t>
            </a:r>
            <a:endParaRPr lang="fr-BE" sz="800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35CFC4-4B7F-48E4-A9B5-647D58441D3E}"/>
              </a:ext>
            </a:extLst>
          </p:cNvPr>
          <p:cNvSpPr/>
          <p:nvPr/>
        </p:nvSpPr>
        <p:spPr>
          <a:xfrm>
            <a:off x="4366260" y="0"/>
            <a:ext cx="477774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9" name="Google Shape;259;p35"/>
          <p:cNvPicPr preferRelativeResize="0"/>
          <p:nvPr/>
        </p:nvPicPr>
        <p:blipFill rotWithShape="1">
          <a:blip r:embed="rId3">
            <a:alphaModFix/>
          </a:blip>
          <a:srcRect r="49879"/>
          <a:stretch/>
        </p:blipFill>
        <p:spPr>
          <a:xfrm>
            <a:off x="0" y="1966650"/>
            <a:ext cx="1593027" cy="317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3F042A-85BE-4DE5-A96F-EFDC16793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366260" cy="5143500"/>
          </a:xfrm>
          <a:prstGeom prst="rect">
            <a:avLst/>
          </a:prstGeom>
        </p:spPr>
      </p:pic>
      <p:sp>
        <p:nvSpPr>
          <p:cNvPr id="20" name="Google Shape;188;p30">
            <a:extLst>
              <a:ext uri="{FF2B5EF4-FFF2-40B4-BE49-F238E27FC236}">
                <a16:creationId xmlns:a16="http://schemas.microsoft.com/office/drawing/2014/main" id="{FD1A4252-7D46-49FA-A03D-4A28B377D056}"/>
              </a:ext>
            </a:extLst>
          </p:cNvPr>
          <p:cNvSpPr txBox="1">
            <a:spLocks/>
          </p:cNvSpPr>
          <p:nvPr/>
        </p:nvSpPr>
        <p:spPr>
          <a:xfrm>
            <a:off x="4953002" y="3341311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State of the art and gaps </a:t>
            </a:r>
          </a:p>
        </p:txBody>
      </p:sp>
      <p:sp>
        <p:nvSpPr>
          <p:cNvPr id="21" name="Google Shape;189;p30">
            <a:extLst>
              <a:ext uri="{FF2B5EF4-FFF2-40B4-BE49-F238E27FC236}">
                <a16:creationId xmlns:a16="http://schemas.microsoft.com/office/drawing/2014/main" id="{C5E7CEBB-518F-4C6C-A1B9-54171B3E5724}"/>
              </a:ext>
            </a:extLst>
          </p:cNvPr>
          <p:cNvSpPr txBox="1">
            <a:spLocks/>
          </p:cNvSpPr>
          <p:nvPr/>
        </p:nvSpPr>
        <p:spPr>
          <a:xfrm>
            <a:off x="4953002" y="2689111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>
                <a:solidFill>
                  <a:schemeClr val="bg1"/>
                </a:solidFill>
              </a:rPr>
              <a:t>01</a:t>
            </a:r>
            <a:endParaRPr lang="en" sz="35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B5B97-C653-4A1F-A1FC-7114D30CC41A}"/>
              </a:ext>
            </a:extLst>
          </p:cNvPr>
          <p:cNvCxnSpPr/>
          <p:nvPr/>
        </p:nvCxnSpPr>
        <p:spPr>
          <a:xfrm>
            <a:off x="5062412" y="3341311"/>
            <a:ext cx="9067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5BA3A-3040-43C7-BCD9-2B3EB7B5E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F2B5FBB7-89CE-4716-9240-95D5C659C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014" y="441314"/>
            <a:ext cx="8393972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Why do we need a psychological perspective on STW?</a:t>
            </a:r>
            <a:endParaRPr sz="2500" dirty="0"/>
          </a:p>
        </p:txBody>
      </p:sp>
      <p:sp>
        <p:nvSpPr>
          <p:cNvPr id="8" name="Google Shape;203;p31">
            <a:extLst>
              <a:ext uri="{FF2B5EF4-FFF2-40B4-BE49-F238E27FC236}">
                <a16:creationId xmlns:a16="http://schemas.microsoft.com/office/drawing/2014/main" id="{4CB18732-DF05-4A8A-9373-D09E75A627D6}"/>
              </a:ext>
            </a:extLst>
          </p:cNvPr>
          <p:cNvSpPr txBox="1">
            <a:spLocks/>
          </p:cNvSpPr>
          <p:nvPr/>
        </p:nvSpPr>
        <p:spPr>
          <a:xfrm>
            <a:off x="234461" y="1559575"/>
            <a:ext cx="8909538" cy="189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  <a:cs typeface="Sora" panose="020B0604020202020204" charset="0"/>
              </a:rPr>
              <a:t>Employer’s intention </a:t>
            </a:r>
          </a:p>
          <a:p>
            <a:pPr>
              <a:spcAft>
                <a:spcPts val="1600"/>
              </a:spcAft>
            </a:pPr>
            <a:endParaRPr lang="fr-FR" sz="1200" dirty="0">
              <a:solidFill>
                <a:schemeClr val="tx1"/>
              </a:solidFill>
              <a:latin typeface="DM Sans" panose="020B0604020202020204" charset="0"/>
              <a:cs typeface="Sora" panose="020B0604020202020204" charset="0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  <a:cs typeface="Sora" panose="020B0604020202020204" charset="0"/>
              </a:rPr>
              <a:t>Limited research but emerging concerns after its massive use during the pandemic</a:t>
            </a: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  <a:p>
            <a:pPr>
              <a:spcAft>
                <a:spcPts val="1600"/>
              </a:spcAft>
            </a:pP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Despite the protection offered, STW remains a disruptive event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fr-FR" sz="200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46391B-7F8B-4826-AE4D-1CF234EAF2E8}"/>
              </a:ext>
            </a:extLst>
          </p:cNvPr>
          <p:cNvSpPr/>
          <p:nvPr/>
        </p:nvSpPr>
        <p:spPr>
          <a:xfrm>
            <a:off x="776453" y="3884707"/>
            <a:ext cx="182879" cy="30597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13787-AA2B-44F2-AF8B-2E446945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6308" y="3382229"/>
            <a:ext cx="2637691" cy="1761270"/>
          </a:xfrm>
          <a:prstGeom prst="rect">
            <a:avLst/>
          </a:prstGeom>
        </p:spPr>
      </p:pic>
      <p:sp>
        <p:nvSpPr>
          <p:cNvPr id="11" name="Google Shape;203;p31">
            <a:extLst>
              <a:ext uri="{FF2B5EF4-FFF2-40B4-BE49-F238E27FC236}">
                <a16:creationId xmlns:a16="http://schemas.microsoft.com/office/drawing/2014/main" id="{03734DD4-BE4A-4608-9359-7CB0B7CC5A9B}"/>
              </a:ext>
            </a:extLst>
          </p:cNvPr>
          <p:cNvSpPr txBox="1">
            <a:spLocks/>
          </p:cNvSpPr>
          <p:nvPr/>
        </p:nvSpPr>
        <p:spPr>
          <a:xfrm>
            <a:off x="1007690" y="3778927"/>
            <a:ext cx="4575066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Risk of insecurity &amp; stress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FFA01-D6EC-43F5-AB47-839D32B71A8A}"/>
              </a:ext>
            </a:extLst>
          </p:cNvPr>
          <p:cNvSpPr/>
          <p:nvPr/>
        </p:nvSpPr>
        <p:spPr>
          <a:xfrm>
            <a:off x="2875529" y="1624497"/>
            <a:ext cx="4174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Worker’s subjective perception and experience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001228-20E6-45C5-8EBE-AFA31775A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970" y="1610054"/>
            <a:ext cx="353599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02;p31">
            <a:extLst>
              <a:ext uri="{FF2B5EF4-FFF2-40B4-BE49-F238E27FC236}">
                <a16:creationId xmlns:a16="http://schemas.microsoft.com/office/drawing/2014/main" id="{885A593D-ACBB-4383-A503-B534D4C50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550" y="539500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we know about STW:</a:t>
            </a:r>
            <a:endParaRPr sz="2500" dirty="0"/>
          </a:p>
        </p:txBody>
      </p:sp>
      <p:sp>
        <p:nvSpPr>
          <p:cNvPr id="38" name="Google Shape;203;p31">
            <a:extLst>
              <a:ext uri="{FF2B5EF4-FFF2-40B4-BE49-F238E27FC236}">
                <a16:creationId xmlns:a16="http://schemas.microsoft.com/office/drawing/2014/main" id="{1C0E4AB3-0095-4807-85D9-2EE761A593AE}"/>
              </a:ext>
            </a:extLst>
          </p:cNvPr>
          <p:cNvSpPr txBox="1">
            <a:spLocks/>
          </p:cNvSpPr>
          <p:nvPr/>
        </p:nvSpPr>
        <p:spPr>
          <a:xfrm>
            <a:off x="189855" y="1344900"/>
            <a:ext cx="8128748" cy="24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STW has a </a:t>
            </a:r>
            <a:r>
              <a:rPr lang="fr-FR" u="sng" dirty="0">
                <a:solidFill>
                  <a:schemeClr val="tx1"/>
                </a:solidFill>
                <a:latin typeface="DM Sans" panose="020B0604020202020204" charset="0"/>
              </a:rPr>
              <a:t>bright</a:t>
            </a:r>
            <a:r>
              <a:rPr lang="fr-FR" dirty="0">
                <a:solidFill>
                  <a:schemeClr val="tx1"/>
                </a:solidFill>
                <a:latin typeface="DM Sans" panose="020B0604020202020204" charset="0"/>
              </a:rPr>
              <a:t> side…</a:t>
            </a:r>
          </a:p>
        </p:txBody>
      </p:sp>
      <p:sp>
        <p:nvSpPr>
          <p:cNvPr id="39" name="Google Shape;203;p31">
            <a:extLst>
              <a:ext uri="{FF2B5EF4-FFF2-40B4-BE49-F238E27FC236}">
                <a16:creationId xmlns:a16="http://schemas.microsoft.com/office/drawing/2014/main" id="{680AB5C2-7461-439A-91F7-DF6A67E33449}"/>
              </a:ext>
            </a:extLst>
          </p:cNvPr>
          <p:cNvSpPr txBox="1">
            <a:spLocks/>
          </p:cNvSpPr>
          <p:nvPr/>
        </p:nvSpPr>
        <p:spPr>
          <a:xfrm>
            <a:off x="3892284" y="2900819"/>
            <a:ext cx="4575066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 algn="r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…but also a </a:t>
            </a:r>
            <a:r>
              <a:rPr lang="en-US" u="sng" dirty="0">
                <a:solidFill>
                  <a:schemeClr val="tx1"/>
                </a:solidFill>
                <a:latin typeface="DM Sans" panose="020B0604020202020204" charset="0"/>
              </a:rPr>
              <a:t>dark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side </a:t>
            </a:r>
          </a:p>
        </p:txBody>
      </p:sp>
      <p:sp>
        <p:nvSpPr>
          <p:cNvPr id="40" name="Google Shape;203;p31">
            <a:extLst>
              <a:ext uri="{FF2B5EF4-FFF2-40B4-BE49-F238E27FC236}">
                <a16:creationId xmlns:a16="http://schemas.microsoft.com/office/drawing/2014/main" id="{A6A17C19-0444-48B5-B6C3-81B4DB65ACF4}"/>
              </a:ext>
            </a:extLst>
          </p:cNvPr>
          <p:cNvSpPr txBox="1">
            <a:spLocks/>
          </p:cNvSpPr>
          <p:nvPr/>
        </p:nvSpPr>
        <p:spPr>
          <a:xfrm>
            <a:off x="713550" y="1801594"/>
            <a:ext cx="7137714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85750" indent="-285750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DM Sans" panose="020B0604020202020204" charset="0"/>
              </a:rPr>
              <a:t>Job </a:t>
            </a:r>
            <a:r>
              <a:rPr lang="en-US" i="1" dirty="0">
                <a:latin typeface="DM Sans" panose="020B0604020202020204" charset="0"/>
              </a:rPr>
              <a:t>objectively</a:t>
            </a:r>
            <a:r>
              <a:rPr lang="en-US" dirty="0">
                <a:latin typeface="DM Sans" panose="020B0604020202020204" charset="0"/>
              </a:rPr>
              <a:t> not lost – at least in the short-term </a:t>
            </a:r>
            <a:r>
              <a:rPr lang="en-US" sz="1000" dirty="0">
                <a:latin typeface="DM Sans" panose="020B0604020202020204" charset="0"/>
              </a:rPr>
              <a:t>(Blomqvist et al., 2021)</a:t>
            </a:r>
            <a:r>
              <a:rPr lang="en-US" dirty="0">
                <a:latin typeface="DM Sans" panose="020B0604020202020204" charset="0"/>
              </a:rPr>
              <a:t> </a:t>
            </a:r>
          </a:p>
          <a:p>
            <a:pPr marL="285750" indent="-285750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DM Sans" panose="020B0604020202020204" charset="0"/>
              </a:rPr>
              <a:t>Opportunity to recover </a:t>
            </a:r>
            <a:r>
              <a:rPr lang="en-US" sz="1000" dirty="0">
                <a:latin typeface="DM Sans" panose="020B0604020202020204" charset="0"/>
              </a:rPr>
              <a:t>(e.g., Halbesleben et al., 2013) </a:t>
            </a:r>
            <a:endParaRPr lang="en-US" dirty="0">
              <a:latin typeface="DM Sans" panose="020B0604020202020204" charset="0"/>
            </a:endParaRPr>
          </a:p>
        </p:txBody>
      </p:sp>
      <p:sp>
        <p:nvSpPr>
          <p:cNvPr id="41" name="Google Shape;203;p31">
            <a:extLst>
              <a:ext uri="{FF2B5EF4-FFF2-40B4-BE49-F238E27FC236}">
                <a16:creationId xmlns:a16="http://schemas.microsoft.com/office/drawing/2014/main" id="{424C52E2-7F9F-4464-8BAF-55540743DA8F}"/>
              </a:ext>
            </a:extLst>
          </p:cNvPr>
          <p:cNvSpPr txBox="1">
            <a:spLocks/>
          </p:cNvSpPr>
          <p:nvPr/>
        </p:nvSpPr>
        <p:spPr>
          <a:xfrm>
            <a:off x="3283422" y="3392400"/>
            <a:ext cx="5380913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85750" indent="-285750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tx1"/>
                </a:solidFill>
                <a:latin typeface="DM Sans" panose="020B0604020202020204" charset="0"/>
              </a:rPr>
              <a:t>Subjective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perception that the job can be lost </a:t>
            </a:r>
            <a:r>
              <a:rPr lang="en-US" sz="1000" dirty="0">
                <a:solidFill>
                  <a:schemeClr val="tx1"/>
                </a:solidFill>
                <a:latin typeface="DM Sans" panose="020B0604020202020204" charset="0"/>
              </a:rPr>
              <a:t>(Klug et al., 2024)</a:t>
            </a:r>
          </a:p>
          <a:p>
            <a:pPr marL="285750" indent="-285750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Breach of the psychological contract and turnover intentions </a:t>
            </a:r>
            <a:r>
              <a:rPr lang="en-US" sz="1000" dirty="0">
                <a:solidFill>
                  <a:schemeClr val="tx1"/>
                </a:solidFill>
                <a:latin typeface="DM Sans" panose="020B0604020202020204" charset="0"/>
              </a:rPr>
              <a:t>(Delegach et al., 2024; Huffman et al., 2021)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7C270EF-D7E4-44EF-AE71-3138789A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2350"/>
            <a:ext cx="2956725" cy="1971150"/>
          </a:xfrm>
          <a:prstGeom prst="rect">
            <a:avLst/>
          </a:prstGeom>
        </p:spPr>
      </p:pic>
      <p:sp>
        <p:nvSpPr>
          <p:cNvPr id="43" name="Google Shape;202;p31">
            <a:extLst>
              <a:ext uri="{FF2B5EF4-FFF2-40B4-BE49-F238E27FC236}">
                <a16:creationId xmlns:a16="http://schemas.microsoft.com/office/drawing/2014/main" id="{141FAD8A-537F-4815-83D1-199D5FE93140}"/>
              </a:ext>
            </a:extLst>
          </p:cNvPr>
          <p:cNvSpPr txBox="1">
            <a:spLocks/>
          </p:cNvSpPr>
          <p:nvPr/>
        </p:nvSpPr>
        <p:spPr>
          <a:xfrm>
            <a:off x="6756001" y="588056"/>
            <a:ext cx="1908334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unnel Display"/>
              <a:buNone/>
              <a:defRPr sz="3000" b="0" i="0" u="none" strike="noStrike" cap="none">
                <a:solidFill>
                  <a:schemeClr val="dk1"/>
                </a:solidFill>
                <a:latin typeface="Funnel Display"/>
                <a:ea typeface="Funnel Display"/>
                <a:cs typeface="Funnel Display"/>
                <a:sym typeface="Funnel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02;p31">
            <a:extLst>
              <a:ext uri="{FF2B5EF4-FFF2-40B4-BE49-F238E27FC236}">
                <a16:creationId xmlns:a16="http://schemas.microsoft.com/office/drawing/2014/main" id="{9230F9DC-96B3-487F-8933-5EA26835F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010" y="248459"/>
            <a:ext cx="7717800" cy="6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we still do not know about STW</a:t>
            </a:r>
            <a:endParaRPr sz="2500" dirty="0"/>
          </a:p>
        </p:txBody>
      </p:sp>
      <p:sp>
        <p:nvSpPr>
          <p:cNvPr id="26" name="Google Shape;203;p31">
            <a:extLst>
              <a:ext uri="{FF2B5EF4-FFF2-40B4-BE49-F238E27FC236}">
                <a16:creationId xmlns:a16="http://schemas.microsoft.com/office/drawing/2014/main" id="{ABBA9C5F-41B0-4825-9CF8-36C8DEF2FFED}"/>
              </a:ext>
            </a:extLst>
          </p:cNvPr>
          <p:cNvSpPr txBox="1">
            <a:spLocks/>
          </p:cNvSpPr>
          <p:nvPr/>
        </p:nvSpPr>
        <p:spPr>
          <a:xfrm>
            <a:off x="1479858" y="1726032"/>
            <a:ext cx="5624326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…</a:t>
            </a: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what about the long term?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…</a:t>
            </a: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does the context (e.g., pandemic, country, industry…) matter?</a:t>
            </a:r>
          </a:p>
          <a:p>
            <a:pPr marL="0" indent="0" algn="r">
              <a:spcAft>
                <a:spcPts val="1600"/>
              </a:spcAft>
              <a:buNone/>
            </a:pP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0" indent="0" algn="r">
              <a:spcAft>
                <a:spcPts val="1600"/>
              </a:spcAft>
              <a:buNone/>
            </a:pP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27" name="Google Shape;203;p31">
            <a:extLst>
              <a:ext uri="{FF2B5EF4-FFF2-40B4-BE49-F238E27FC236}">
                <a16:creationId xmlns:a16="http://schemas.microsoft.com/office/drawing/2014/main" id="{437C5407-75AA-493F-BD43-595B97613E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9376" y="1292297"/>
            <a:ext cx="8128748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tx1"/>
                </a:solidFill>
                <a:latin typeface="DM Sans" panose="020B0604020202020204" charset="0"/>
              </a:rPr>
              <a:t>Okay, STW is less harmful than job loss in the short-term…</a:t>
            </a:r>
          </a:p>
        </p:txBody>
      </p:sp>
      <p:sp>
        <p:nvSpPr>
          <p:cNvPr id="28" name="Google Shape;203;p31">
            <a:extLst>
              <a:ext uri="{FF2B5EF4-FFF2-40B4-BE49-F238E27FC236}">
                <a16:creationId xmlns:a16="http://schemas.microsoft.com/office/drawing/2014/main" id="{40939F74-D166-4CC8-9432-4F5689E2E91B}"/>
              </a:ext>
            </a:extLst>
          </p:cNvPr>
          <p:cNvSpPr txBox="1">
            <a:spLocks/>
          </p:cNvSpPr>
          <p:nvPr/>
        </p:nvSpPr>
        <p:spPr>
          <a:xfrm>
            <a:off x="459376" y="3200601"/>
            <a:ext cx="8128748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Okay, STW may reveal the risk of losing one’s job…</a:t>
            </a:r>
            <a:endParaRPr lang="fr-FR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29" name="Google Shape;203;p31">
            <a:extLst>
              <a:ext uri="{FF2B5EF4-FFF2-40B4-BE49-F238E27FC236}">
                <a16:creationId xmlns:a16="http://schemas.microsoft.com/office/drawing/2014/main" id="{6079B6A6-1D6D-4415-A169-9CB8A72EF1E6}"/>
              </a:ext>
            </a:extLst>
          </p:cNvPr>
          <p:cNvSpPr txBox="1">
            <a:spLocks/>
          </p:cNvSpPr>
          <p:nvPr/>
        </p:nvSpPr>
        <p:spPr>
          <a:xfrm>
            <a:off x="1479858" y="3708596"/>
            <a:ext cx="6524659" cy="51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…</a:t>
            </a: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but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is the risk only about losing one’s job?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…</a:t>
            </a: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what about the ability to find another job (</a:t>
            </a:r>
            <a:r>
              <a:rPr lang="en-US" i="1" dirty="0">
                <a:solidFill>
                  <a:schemeClr val="tx1"/>
                </a:solidFill>
                <a:latin typeface="DM Sans" panose="020B0604020202020204" charset="0"/>
              </a:rPr>
              <a:t>i.e.,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employability)?</a:t>
            </a:r>
          </a:p>
          <a:p>
            <a:pPr marL="0" indent="0" algn="r">
              <a:spcAft>
                <a:spcPts val="1600"/>
              </a:spcAft>
              <a:buNone/>
            </a:pP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0" indent="0" algn="r">
              <a:spcAft>
                <a:spcPts val="1600"/>
              </a:spcAft>
              <a:buNone/>
            </a:pPr>
            <a:endParaRPr lang="en-US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7BBB5A-2E59-4050-B795-9898359E1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14" r="94281">
                        <a14:foregroundMark x1="29902" y1="32653" x2="29902" y2="32653"/>
                        <a14:foregroundMark x1="30229" y1="33061" x2="56536" y2="25510"/>
                        <a14:foregroundMark x1="56536" y1="25510" x2="59150" y2="25102"/>
                        <a14:foregroundMark x1="64052" y1="36939" x2="54739" y2="61224"/>
                        <a14:foregroundMark x1="9641" y1="60612" x2="9314" y2="53469"/>
                        <a14:foregroundMark x1="90686" y1="55918" x2="91667" y2="66327"/>
                        <a14:foregroundMark x1="91667" y1="66327" x2="91176" y2="70204"/>
                        <a14:foregroundMark x1="94281" y1="62857" x2="94281" y2="6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2022" y="-112807"/>
            <a:ext cx="2069709" cy="16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88;p30">
            <a:extLst>
              <a:ext uri="{FF2B5EF4-FFF2-40B4-BE49-F238E27FC236}">
                <a16:creationId xmlns:a16="http://schemas.microsoft.com/office/drawing/2014/main" id="{374B21BD-DD8A-42BB-8601-F8D799D6D089}"/>
              </a:ext>
            </a:extLst>
          </p:cNvPr>
          <p:cNvSpPr txBox="1">
            <a:spLocks/>
          </p:cNvSpPr>
          <p:nvPr/>
        </p:nvSpPr>
        <p:spPr>
          <a:xfrm>
            <a:off x="541022" y="3554671"/>
            <a:ext cx="321075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4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ra ExtraBold"/>
              <a:buNone/>
              <a:defRPr sz="36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</a:rPr>
              <a:t>Research overview: studies &amp; data</a:t>
            </a:r>
          </a:p>
        </p:txBody>
      </p:sp>
      <p:sp>
        <p:nvSpPr>
          <p:cNvPr id="27" name="Google Shape;189;p30">
            <a:extLst>
              <a:ext uri="{FF2B5EF4-FFF2-40B4-BE49-F238E27FC236}">
                <a16:creationId xmlns:a16="http://schemas.microsoft.com/office/drawing/2014/main" id="{D85ACD79-1253-4548-88B4-C13853B85CB4}"/>
              </a:ext>
            </a:extLst>
          </p:cNvPr>
          <p:cNvSpPr txBox="1">
            <a:spLocks/>
          </p:cNvSpPr>
          <p:nvPr/>
        </p:nvSpPr>
        <p:spPr>
          <a:xfrm>
            <a:off x="594362" y="2445271"/>
            <a:ext cx="2179119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" sz="3500" dirty="0">
                <a:solidFill>
                  <a:schemeClr val="tx1"/>
                </a:solidFill>
              </a:rPr>
              <a:t>02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AC8F11-8CD7-4ECD-88F1-2719760AE8C9}"/>
              </a:ext>
            </a:extLst>
          </p:cNvPr>
          <p:cNvCxnSpPr/>
          <p:nvPr/>
        </p:nvCxnSpPr>
        <p:spPr>
          <a:xfrm>
            <a:off x="703772" y="3097471"/>
            <a:ext cx="9067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15C0AE4-BC77-4D95-A622-72A29AC49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4" r="23726"/>
          <a:stretch/>
        </p:blipFill>
        <p:spPr>
          <a:xfrm>
            <a:off x="4501263" y="0"/>
            <a:ext cx="4650357" cy="5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ata 23">
            <a:extLst>
              <a:ext uri="{FF2B5EF4-FFF2-40B4-BE49-F238E27FC236}">
                <a16:creationId xmlns:a16="http://schemas.microsoft.com/office/drawing/2014/main" id="{EB852D4F-30B3-4DA8-82BA-4443AFF28F93}"/>
              </a:ext>
            </a:extLst>
          </p:cNvPr>
          <p:cNvSpPr/>
          <p:nvPr/>
        </p:nvSpPr>
        <p:spPr>
          <a:xfrm flipH="1">
            <a:off x="4574901" y="0"/>
            <a:ext cx="2164463" cy="938718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1" dirty="0"/>
          </a:p>
        </p:txBody>
      </p:sp>
      <p:sp>
        <p:nvSpPr>
          <p:cNvPr id="25" name="Freeform: Shape 24" descr="Arrow Right">
            <a:extLst>
              <a:ext uri="{FF2B5EF4-FFF2-40B4-BE49-F238E27FC236}">
                <a16:creationId xmlns:a16="http://schemas.microsoft.com/office/drawing/2014/main" id="{EF584E0F-50FA-45CE-9A00-F3922EED8417}"/>
              </a:ext>
            </a:extLst>
          </p:cNvPr>
          <p:cNvSpPr/>
          <p:nvPr/>
        </p:nvSpPr>
        <p:spPr>
          <a:xfrm rot="21346067">
            <a:off x="6558658" y="209571"/>
            <a:ext cx="938846" cy="4546438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chemeClr val="tx1"/>
          </a:solidFill>
          <a:ln w="74513" cap="flat">
            <a:solidFill>
              <a:schemeClr val="tx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en-US" sz="591" dirty="0"/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E5AA88A7-9AFF-46E1-90FF-54CC44D06B82}"/>
              </a:ext>
            </a:extLst>
          </p:cNvPr>
          <p:cNvSpPr/>
          <p:nvPr/>
        </p:nvSpPr>
        <p:spPr>
          <a:xfrm flipH="1">
            <a:off x="2077870" y="1"/>
            <a:ext cx="2164463" cy="938718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1" dirty="0"/>
          </a:p>
        </p:txBody>
      </p:sp>
      <p:sp>
        <p:nvSpPr>
          <p:cNvPr id="27" name="Freeform: Shape 26" descr="Arrow Right">
            <a:extLst>
              <a:ext uri="{FF2B5EF4-FFF2-40B4-BE49-F238E27FC236}">
                <a16:creationId xmlns:a16="http://schemas.microsoft.com/office/drawing/2014/main" id="{1568D0BE-DDB1-4D45-A9E7-1B87AF54D73B}"/>
              </a:ext>
            </a:extLst>
          </p:cNvPr>
          <p:cNvSpPr/>
          <p:nvPr/>
        </p:nvSpPr>
        <p:spPr>
          <a:xfrm rot="21346067">
            <a:off x="4061627" y="199564"/>
            <a:ext cx="938846" cy="4546438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chemeClr val="tx1"/>
          </a:solidFill>
          <a:ln w="74513" cap="flat">
            <a:solidFill>
              <a:schemeClr val="tx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en-US" sz="591" dirty="0"/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97A6CD72-795D-4F00-B24C-75B4C7CC1992}"/>
              </a:ext>
            </a:extLst>
          </p:cNvPr>
          <p:cNvSpPr/>
          <p:nvPr/>
        </p:nvSpPr>
        <p:spPr>
          <a:xfrm flipH="1">
            <a:off x="-433135" y="1"/>
            <a:ext cx="2164462" cy="938718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1" dirty="0"/>
          </a:p>
        </p:txBody>
      </p:sp>
      <p:sp>
        <p:nvSpPr>
          <p:cNvPr id="29" name="Freeform: Shape 28" descr="Arrow Right">
            <a:extLst>
              <a:ext uri="{FF2B5EF4-FFF2-40B4-BE49-F238E27FC236}">
                <a16:creationId xmlns:a16="http://schemas.microsoft.com/office/drawing/2014/main" id="{C14EAA25-1E1F-4360-97A0-061EE33D077D}"/>
              </a:ext>
            </a:extLst>
          </p:cNvPr>
          <p:cNvSpPr/>
          <p:nvPr/>
        </p:nvSpPr>
        <p:spPr>
          <a:xfrm rot="21346067">
            <a:off x="1534032" y="162740"/>
            <a:ext cx="897174" cy="4584558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chemeClr val="tx1"/>
          </a:solidFill>
          <a:ln w="74513" cap="flat">
            <a:solidFill>
              <a:schemeClr val="tx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en-US" sz="59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283BE-42F4-45B7-BEE7-8E4525C980FF}"/>
              </a:ext>
            </a:extLst>
          </p:cNvPr>
          <p:cNvSpPr txBox="1"/>
          <p:nvPr/>
        </p:nvSpPr>
        <p:spPr>
          <a:xfrm>
            <a:off x="2461692" y="112438"/>
            <a:ext cx="12888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ora" panose="020B0604020202020204" charset="0"/>
                <a:ea typeface="Fira Sans Extra Condensed Medium"/>
                <a:cs typeface="Sora" panose="020B0604020202020204" charset="0"/>
                <a:sym typeface="Fira Sans Extra Condensed Medium"/>
              </a:rPr>
              <a:t>Study 2: STW and qualitative job insecurity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9A6DA-BA1B-4445-97BA-D6DBA8CB7117}"/>
              </a:ext>
            </a:extLst>
          </p:cNvPr>
          <p:cNvSpPr txBox="1"/>
          <p:nvPr/>
        </p:nvSpPr>
        <p:spPr>
          <a:xfrm>
            <a:off x="4989400" y="122674"/>
            <a:ext cx="12888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ora" panose="020B0604020202020204" charset="0"/>
                <a:cs typeface="Sora" panose="020B0604020202020204" charset="0"/>
              </a:rPr>
              <a:t>Study 3: </a:t>
            </a:r>
            <a:r>
              <a:rPr lang="en-US" sz="1000" dirty="0">
                <a:solidFill>
                  <a:schemeClr val="bg1"/>
                </a:solidFill>
                <a:latin typeface="Sora" panose="020B0604020202020204" charset="0"/>
                <a:ea typeface="Fira Sans Extra Condensed Medium"/>
                <a:cs typeface="Sora" panose="020B0604020202020204" charset="0"/>
                <a:sym typeface="Fira Sans Extra Condensed Medium"/>
              </a:rPr>
              <a:t>STW and profiles of employment security</a:t>
            </a:r>
            <a:endParaRPr lang="en-US" sz="1000" dirty="0">
              <a:solidFill>
                <a:schemeClr val="bg1"/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263B8-D078-4D59-BFE3-01BB7180073F}"/>
              </a:ext>
            </a:extLst>
          </p:cNvPr>
          <p:cNvSpPr txBox="1"/>
          <p:nvPr/>
        </p:nvSpPr>
        <p:spPr>
          <a:xfrm>
            <a:off x="28027" y="112438"/>
            <a:ext cx="128880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ora" panose="020B0604020202020204" charset="0"/>
                <a:cs typeface="Sora" panose="020B0604020202020204" charset="0"/>
              </a:rPr>
              <a:t>Study 1: STW as an alternative to lay-off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B689A2-B309-4DA7-81F5-67611DA77B26}"/>
              </a:ext>
            </a:extLst>
          </p:cNvPr>
          <p:cNvSpPr txBox="1"/>
          <p:nvPr/>
        </p:nvSpPr>
        <p:spPr>
          <a:xfrm>
            <a:off x="2512542" y="1029701"/>
            <a:ext cx="20313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Objectives</a:t>
            </a:r>
          </a:p>
          <a:p>
            <a:endParaRPr lang="en-US" sz="1200" b="1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r>
              <a:rPr lang="fr-FR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1) Examine concerns regarding job quality</a:t>
            </a:r>
            <a:endParaRPr lang="fr-FR" sz="1200" dirty="0">
              <a:solidFill>
                <a:srgbClr val="1F377B"/>
              </a:solidFill>
              <a:latin typeface="DM Sans" panose="020B0604020202020204" charset="0"/>
            </a:endParaRPr>
          </a:p>
          <a:p>
            <a:endParaRPr lang="fr-FR" sz="1200" dirty="0">
              <a:solidFill>
                <a:srgbClr val="1F377B"/>
              </a:solidFill>
              <a:latin typeface="DM Sans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F27FA7-D284-4F03-81E9-AA09A5401A05}"/>
              </a:ext>
            </a:extLst>
          </p:cNvPr>
          <p:cNvSpPr txBox="1"/>
          <p:nvPr/>
        </p:nvSpPr>
        <p:spPr>
          <a:xfrm>
            <a:off x="5057682" y="1018133"/>
            <a:ext cx="227356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Objectives</a:t>
            </a:r>
            <a:endParaRPr lang="en-US" sz="1200" b="1" dirty="0">
              <a:solidFill>
                <a:srgbClr val="1F377B"/>
              </a:solidFill>
              <a:latin typeface="DM Sans" panose="020B0604020202020204" charset="0"/>
            </a:endParaRPr>
          </a:p>
          <a:p>
            <a:endParaRPr lang="en-US" sz="1200" b="1" dirty="0">
              <a:solidFill>
                <a:srgbClr val="1F377B"/>
              </a:solidFill>
              <a:latin typeface="DM Sans" panose="020B0604020202020204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1) Propose a broader</a:t>
            </a: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definition of employment </a:t>
            </a: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insecurity that includes perceived employability </a:t>
            </a:r>
          </a:p>
          <a:p>
            <a:endParaRPr lang="en-US" sz="1200" dirty="0">
              <a:solidFill>
                <a:srgbClr val="1F377B"/>
              </a:solidFill>
              <a:latin typeface="DM Sans" panose="020B0604020202020204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2) Examine the relationship between employment insecurity and STW</a:t>
            </a:r>
          </a:p>
          <a:p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5E7672-7171-442E-A13C-38EF9C50649D}"/>
              </a:ext>
            </a:extLst>
          </p:cNvPr>
          <p:cNvSpPr txBox="1"/>
          <p:nvPr/>
        </p:nvSpPr>
        <p:spPr>
          <a:xfrm>
            <a:off x="5057682" y="3217162"/>
            <a:ext cx="18232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</a:rPr>
              <a:t>Context</a:t>
            </a:r>
          </a:p>
          <a:p>
            <a:endParaRPr lang="en-US" sz="1200" b="1" u="sng" dirty="0">
              <a:solidFill>
                <a:srgbClr val="1F377B"/>
              </a:solidFill>
              <a:latin typeface="DM Sans" panose="020B0604020202020204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Data collected (twice – 6 months apart) </a:t>
            </a:r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in the aftermath of the energy crisis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974A03-5E0A-4F33-B229-D60A738EE006}"/>
              </a:ext>
            </a:extLst>
          </p:cNvPr>
          <p:cNvSpPr/>
          <p:nvPr/>
        </p:nvSpPr>
        <p:spPr>
          <a:xfrm>
            <a:off x="7761398" y="2356961"/>
            <a:ext cx="1262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Arial" panose="020B0604020202020204" pitchFamily="34" charset="0"/>
              </a:rPr>
              <a:t>based on literature and existing schemes in other European countries </a:t>
            </a:r>
            <a:endParaRPr lang="en-US" sz="1200" dirty="0">
              <a:solidFill>
                <a:srgbClr val="1F377B"/>
              </a:solidFill>
              <a:latin typeface="DM Sans" panose="020B060402020202020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/>
            <a:endParaRPr lang="fr-FR" sz="1200" dirty="0">
              <a:solidFill>
                <a:srgbClr val="1F377B"/>
              </a:solidFill>
              <a:latin typeface="DM Sans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2E198A-6C84-49C4-899B-B8FE09C81DBA}"/>
              </a:ext>
            </a:extLst>
          </p:cNvPr>
          <p:cNvSpPr txBox="1"/>
          <p:nvPr/>
        </p:nvSpPr>
        <p:spPr>
          <a:xfrm>
            <a:off x="0" y="1003808"/>
            <a:ext cx="1888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Objectives</a:t>
            </a:r>
            <a:r>
              <a:rPr lang="en-US" sz="1200" b="1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 </a:t>
            </a:r>
          </a:p>
          <a:p>
            <a:endParaRPr lang="en-US" sz="1200" b="1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1) </a:t>
            </a:r>
            <a:r>
              <a:rPr lang="fr-BE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Investigate LT well-being</a:t>
            </a:r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2) Examine the influence of context (i.e., perception of the crisis and its severity)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488097-566A-4EF7-B1A7-9C32059E4139}"/>
              </a:ext>
            </a:extLst>
          </p:cNvPr>
          <p:cNvSpPr txBox="1"/>
          <p:nvPr/>
        </p:nvSpPr>
        <p:spPr>
          <a:xfrm>
            <a:off x="-22158" y="3217162"/>
            <a:ext cx="19473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</a:rPr>
              <a:t>Context</a:t>
            </a:r>
          </a:p>
          <a:p>
            <a:endParaRPr lang="en-US" sz="1200" b="1" u="sng" dirty="0">
              <a:solidFill>
                <a:srgbClr val="1F377B"/>
              </a:solidFill>
              <a:latin typeface="DM Sans" panose="020B0604020202020204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</a:rPr>
              <a:t>Data collected &gt;1 year after the pandemic crisis</a:t>
            </a:r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F4D6F9-C022-4113-906D-CC62DF1E7CD9}"/>
              </a:ext>
            </a:extLst>
          </p:cNvPr>
          <p:cNvSpPr txBox="1"/>
          <p:nvPr/>
        </p:nvSpPr>
        <p:spPr>
          <a:xfrm>
            <a:off x="2533604" y="3174491"/>
            <a:ext cx="19378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1F377B"/>
                </a:solidFill>
                <a:latin typeface="DM Sans" panose="020B0604020202020204" charset="0"/>
              </a:rPr>
              <a:t>Context</a:t>
            </a:r>
          </a:p>
          <a:p>
            <a:endParaRPr lang="en-US" sz="1200" b="1" u="sng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Data collected (twice – 2 months apart) during the first months of the pandemic</a:t>
            </a: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F377B"/>
              </a:solidFill>
              <a:latin typeface="DM San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9A3623-0028-45C4-BA0C-8353DF70B5D7}"/>
              </a:ext>
            </a:extLst>
          </p:cNvPr>
          <p:cNvSpPr/>
          <p:nvPr/>
        </p:nvSpPr>
        <p:spPr>
          <a:xfrm>
            <a:off x="2504265" y="1927137"/>
            <a:ext cx="2184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77B"/>
                </a:solidFill>
                <a:latin typeface="DM Sans" panose="020B0604020202020204" charset="0"/>
                <a:cs typeface="Times New Roman" panose="02020603050405020304" pitchFamily="18" charset="0"/>
              </a:rPr>
              <a:t>2) Account for differences in workers (i.e., industry, managerial position; full-time/part-time)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1BD2C-1FB6-49D3-8518-2861EDAA1F7F}"/>
              </a:ext>
            </a:extLst>
          </p:cNvPr>
          <p:cNvSpPr/>
          <p:nvPr/>
        </p:nvSpPr>
        <p:spPr>
          <a:xfrm>
            <a:off x="7596782" y="2092060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u="sng" dirty="0">
                <a:solidFill>
                  <a:srgbClr val="1F377B"/>
                </a:solidFill>
                <a:latin typeface="DM Sans" panose="020B0604020202020204" charset="0"/>
              </a:rPr>
              <a:t>Recommendations</a:t>
            </a:r>
            <a:endParaRPr lang="en-US" sz="1200" b="1" u="sng" dirty="0">
              <a:solidFill>
                <a:srgbClr val="1F377B"/>
              </a:solidFill>
              <a:latin typeface="DM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3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8;p32">
            <a:extLst>
              <a:ext uri="{FF2B5EF4-FFF2-40B4-BE49-F238E27FC236}">
                <a16:creationId xmlns:a16="http://schemas.microsoft.com/office/drawing/2014/main" id="{F4A7872D-CC14-4C9A-A712-15732D63E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8" y="459827"/>
            <a:ext cx="77175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Samples &amp; data (1/2)</a:t>
            </a:r>
            <a:endParaRPr sz="2500" dirty="0"/>
          </a:p>
        </p:txBody>
      </p:sp>
      <p:sp>
        <p:nvSpPr>
          <p:cNvPr id="13" name="Google Shape;203;p31">
            <a:extLst>
              <a:ext uri="{FF2B5EF4-FFF2-40B4-BE49-F238E27FC236}">
                <a16:creationId xmlns:a16="http://schemas.microsoft.com/office/drawing/2014/main" id="{592F88FE-6C61-43EB-AF57-8494231C95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6206" y="2632477"/>
            <a:ext cx="8128748" cy="43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fr-FR" sz="1400" b="1" dirty="0">
                <a:latin typeface="Sora" panose="020B0604020202020204" charset="0"/>
                <a:cs typeface="Sora" panose="020B0604020202020204" charset="0"/>
              </a:rPr>
              <a:t>2 big samples collected at different times via different channels:</a:t>
            </a:r>
          </a:p>
        </p:txBody>
      </p:sp>
      <p:sp>
        <p:nvSpPr>
          <p:cNvPr id="14" name="Google Shape;203;p31">
            <a:extLst>
              <a:ext uri="{FF2B5EF4-FFF2-40B4-BE49-F238E27FC236}">
                <a16:creationId xmlns:a16="http://schemas.microsoft.com/office/drawing/2014/main" id="{D58BD43E-2A14-4B9F-9680-FD7184A9D10A}"/>
              </a:ext>
            </a:extLst>
          </p:cNvPr>
          <p:cNvSpPr txBox="1">
            <a:spLocks/>
          </p:cNvSpPr>
          <p:nvPr/>
        </p:nvSpPr>
        <p:spPr>
          <a:xfrm>
            <a:off x="922566" y="3176045"/>
            <a:ext cx="7448164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u="sng" dirty="0">
                <a:latin typeface="DM Sans" panose="020B0604020202020204" charset="0"/>
              </a:rPr>
              <a:t>During the pandemic </a:t>
            </a:r>
            <a:r>
              <a:rPr lang="en-US" dirty="0">
                <a:latin typeface="DM Sans" panose="020B0604020202020204" charset="0"/>
              </a:rPr>
              <a:t>(March-June 2020): via an external service for prevention and protection at work, </a:t>
            </a:r>
            <a:r>
              <a:rPr lang="fr-FR" i="1" dirty="0">
                <a:solidFill>
                  <a:srgbClr val="002060"/>
                </a:solidFill>
                <a:latin typeface="DM Sans" panose="020B0604020202020204" charset="0"/>
              </a:rPr>
              <a:t>N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=1840 (STW: 260), longitudinal data (2 months apart)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fr-FR" u="sng" dirty="0">
                <a:solidFill>
                  <a:srgbClr val="002060"/>
                </a:solidFill>
                <a:latin typeface="DM Sans" panose="020B0604020202020204" charset="0"/>
              </a:rPr>
              <a:t>In the aftermath of the energy crisis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 (&gt; 1 year after the pandemic, 2023-2024): via social network/trade unions, </a:t>
            </a:r>
            <a:r>
              <a:rPr lang="fr-FR" i="1" dirty="0">
                <a:solidFill>
                  <a:srgbClr val="002060"/>
                </a:solidFill>
                <a:latin typeface="DM Sans" panose="020B0604020202020204" charset="0"/>
              </a:rPr>
              <a:t>N </a:t>
            </a:r>
            <a:r>
              <a:rPr lang="fr-FR" dirty="0">
                <a:solidFill>
                  <a:srgbClr val="002060"/>
                </a:solidFill>
                <a:latin typeface="DM Sans" panose="020B0604020202020204" charset="0"/>
              </a:rPr>
              <a:t>=2655 (STW during the pandemic: 1378; STW in the past 6 months: 153), longitudinal data (6 months apart)</a:t>
            </a:r>
          </a:p>
          <a:p>
            <a:pPr marL="0" indent="0">
              <a:spcAft>
                <a:spcPts val="1600"/>
              </a:spcAft>
              <a:buNone/>
            </a:pPr>
            <a:endParaRPr lang="fr-FR" dirty="0">
              <a:solidFill>
                <a:srgbClr val="002060"/>
              </a:solidFill>
              <a:latin typeface="DM Sans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93605C-C356-4148-9772-A010CB0731A0}"/>
              </a:ext>
            </a:extLst>
          </p:cNvPr>
          <p:cNvSpPr/>
          <p:nvPr/>
        </p:nvSpPr>
        <p:spPr>
          <a:xfrm>
            <a:off x="8168539" y="4152551"/>
            <a:ext cx="97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20000"/>
                </a:solidFill>
                <a:latin typeface="Syne" panose="020B0604020202020204" charset="0"/>
              </a:rPr>
              <a:t>Studies 1 &amp;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BD18A7-EDA1-40D3-9653-DEACDC5B9FE0}"/>
              </a:ext>
            </a:extLst>
          </p:cNvPr>
          <p:cNvSpPr/>
          <p:nvPr/>
        </p:nvSpPr>
        <p:spPr>
          <a:xfrm>
            <a:off x="8168539" y="3392912"/>
            <a:ext cx="975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20000"/>
                </a:solidFill>
                <a:latin typeface="Syne" panose="020B0604020202020204" charset="0"/>
              </a:rPr>
              <a:t>Study 2</a:t>
            </a:r>
          </a:p>
        </p:txBody>
      </p:sp>
      <p:sp>
        <p:nvSpPr>
          <p:cNvPr id="17" name="Google Shape;203;p31">
            <a:extLst>
              <a:ext uri="{FF2B5EF4-FFF2-40B4-BE49-F238E27FC236}">
                <a16:creationId xmlns:a16="http://schemas.microsoft.com/office/drawing/2014/main" id="{60ACCE18-E6CA-4C41-8C30-461601B85C61}"/>
              </a:ext>
            </a:extLst>
          </p:cNvPr>
          <p:cNvSpPr txBox="1">
            <a:spLocks/>
          </p:cNvSpPr>
          <p:nvPr/>
        </p:nvSpPr>
        <p:spPr>
          <a:xfrm>
            <a:off x="241982" y="1302993"/>
            <a:ext cx="8128748" cy="4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FR" dirty="0">
                <a:latin typeface="DM Sans" panose="020B0604020202020204" charset="0"/>
              </a:rPr>
              <a:t>One of the BIGGEST challenge in this research…</a:t>
            </a:r>
          </a:p>
          <a:p>
            <a:pPr marL="0" indent="0">
              <a:spcAft>
                <a:spcPts val="1600"/>
              </a:spcAft>
            </a:pPr>
            <a:br>
              <a:rPr lang="fr-FR" dirty="0">
                <a:latin typeface="DM Sans" panose="020B0604020202020204" charset="0"/>
              </a:rPr>
            </a:br>
            <a:r>
              <a:rPr lang="fr-FR" dirty="0">
                <a:latin typeface="DM Sans" panose="020B0604020202020204" charset="0"/>
              </a:rPr>
              <a:t>                                                                                 …but THANKS to our different partners 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8A30CDE-6BAE-40E2-858A-D536FF2EE432}"/>
              </a:ext>
            </a:extLst>
          </p:cNvPr>
          <p:cNvSpPr/>
          <p:nvPr/>
        </p:nvSpPr>
        <p:spPr>
          <a:xfrm>
            <a:off x="482609" y="2710870"/>
            <a:ext cx="157471" cy="22283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CA3F05-85FA-46D0-AC91-2F7C22D33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230" y1="9914" x2="50230" y2="9914"/>
                        <a14:foregroundMark x1="89401" y1="46983" x2="89401" y2="4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955" y="1886100"/>
            <a:ext cx="523324" cy="5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Anatomy &amp; Physiology Medical Center by Slidesgo">
  <a:themeElements>
    <a:clrScheme name="Simple Light">
      <a:dk1>
        <a:srgbClr val="17204E"/>
      </a:dk1>
      <a:lt1>
        <a:srgbClr val="FFFFFF"/>
      </a:lt1>
      <a:dk2>
        <a:srgbClr val="EFEBE9"/>
      </a:dk2>
      <a:lt2>
        <a:srgbClr val="EEEEEE"/>
      </a:lt2>
      <a:accent1>
        <a:srgbClr val="CAD0DE"/>
      </a:accent1>
      <a:accent2>
        <a:srgbClr val="ADB5CF"/>
      </a:accent2>
      <a:accent3>
        <a:srgbClr val="92A1DC"/>
      </a:accent3>
      <a:accent4>
        <a:srgbClr val="738BDE"/>
      </a:accent4>
      <a:accent5>
        <a:srgbClr val="A7CCD9"/>
      </a:accent5>
      <a:accent6>
        <a:srgbClr val="FFFFFF"/>
      </a:accent6>
      <a:hlink>
        <a:srgbClr val="1720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6196F447CC04B87C796660E498C29" ma:contentTypeVersion="18" ma:contentTypeDescription="Crée un document." ma:contentTypeScope="" ma:versionID="a84d7e0108eb1eb091298e85b2b5eacb">
  <xsd:schema xmlns:xsd="http://www.w3.org/2001/XMLSchema" xmlns:xs="http://www.w3.org/2001/XMLSchema" xmlns:p="http://schemas.microsoft.com/office/2006/metadata/properties" xmlns:ns3="bbc76fa7-be66-4b1e-a8da-84320bf8b7e7" xmlns:ns4="1e6d33d3-658c-438c-a5e6-beeaa89b5d58" targetNamespace="http://schemas.microsoft.com/office/2006/metadata/properties" ma:root="true" ma:fieldsID="b140cf9bb9247deb95e0f5f49ea0cee5" ns3:_="" ns4:_="">
    <xsd:import namespace="bbc76fa7-be66-4b1e-a8da-84320bf8b7e7"/>
    <xsd:import namespace="1e6d33d3-658c-438c-a5e6-beeaa89b5d58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6fa7-be66-4b1e-a8da-84320bf8b7e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d33d3-658c-438c-a5e6-beeaa89b5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6d33d3-658c-438c-a5e6-beeaa89b5d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87C87-45CB-4D06-8F7E-E1BA52751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76fa7-be66-4b1e-a8da-84320bf8b7e7"/>
    <ds:schemaRef ds:uri="1e6d33d3-658c-438c-a5e6-beeaa89b5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4A1FC-75D6-421E-953E-8DACF76D0EAE}">
  <ds:schemaRefs>
    <ds:schemaRef ds:uri="bbc76fa7-be66-4b1e-a8da-84320bf8b7e7"/>
    <ds:schemaRef ds:uri="http://purl.org/dc/terms/"/>
    <ds:schemaRef ds:uri="http://schemas.openxmlformats.org/package/2006/metadata/core-properties"/>
    <ds:schemaRef ds:uri="1e6d33d3-658c-438c-a5e6-beeaa89b5d5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029DE5-C48C-478B-8907-0179971F1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1428</Words>
  <Application>Microsoft Office PowerPoint</Application>
  <PresentationFormat>On-screen Show (16:9)</PresentationFormat>
  <Paragraphs>197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Saira SemiBold</vt:lpstr>
      <vt:lpstr>Raleway</vt:lpstr>
      <vt:lpstr>DM Sans</vt:lpstr>
      <vt:lpstr>Calibri</vt:lpstr>
      <vt:lpstr>Courier New</vt:lpstr>
      <vt:lpstr>Fira Sans Extra Condensed Medium</vt:lpstr>
      <vt:lpstr>Times New Roman</vt:lpstr>
      <vt:lpstr>Catamaran Light</vt:lpstr>
      <vt:lpstr>Roboto</vt:lpstr>
      <vt:lpstr>Sora</vt:lpstr>
      <vt:lpstr>Poppins</vt:lpstr>
      <vt:lpstr>Arial</vt:lpstr>
      <vt:lpstr>Centaur</vt:lpstr>
      <vt:lpstr>Wingdings</vt:lpstr>
      <vt:lpstr>Manrope ExtraBold</vt:lpstr>
      <vt:lpstr>Syne</vt:lpstr>
      <vt:lpstr>Arial Black</vt:lpstr>
      <vt:lpstr>Funnel Display</vt:lpstr>
      <vt:lpstr>Sora ExtraBold</vt:lpstr>
      <vt:lpstr>Anatomy &amp; Physiology Medical Center by Slidesgo</vt:lpstr>
      <vt:lpstr>The Bright and Dark Sides of STW: A Psychological Perspective on Well-being and Employability</vt:lpstr>
      <vt:lpstr>Table of contents </vt:lpstr>
      <vt:lpstr>PowerPoint Presentation</vt:lpstr>
      <vt:lpstr>Why do we need a psychological perspective on STW?</vt:lpstr>
      <vt:lpstr>What we know about STW:</vt:lpstr>
      <vt:lpstr>What we still do not know about STW</vt:lpstr>
      <vt:lpstr>PowerPoint Presentation</vt:lpstr>
      <vt:lpstr>PowerPoint Presentation</vt:lpstr>
      <vt:lpstr>Samples &amp; data (1/2)</vt:lpstr>
      <vt:lpstr>Samples &amp; data (2/2)</vt:lpstr>
      <vt:lpstr>PowerPoint Presentation</vt:lpstr>
      <vt:lpstr>Study purpose</vt:lpstr>
      <vt:lpstr>Results </vt:lpstr>
      <vt:lpstr>PowerPoint Presentation</vt:lpstr>
      <vt:lpstr>Study purpose (1/2)</vt:lpstr>
      <vt:lpstr>Study purpose (2/2)</vt:lpstr>
      <vt:lpstr>Results (1/2)</vt:lpstr>
      <vt:lpstr>Results (2/2)</vt:lpstr>
      <vt:lpstr>PowerPoint Presentation</vt:lpstr>
      <vt:lpstr>Study purpose</vt:lpstr>
      <vt:lpstr>Results (1/2)</vt:lpstr>
      <vt:lpstr>Results (2/2)</vt:lpstr>
      <vt:lpstr>PowerPoint Presentation</vt:lpstr>
      <vt:lpstr>Results overview (1/2)</vt:lpstr>
      <vt:lpstr>Results overview (2/2)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Belgian  Short-Time Work Scheme: Economic Impacts</dc:title>
  <dc:creator>Natalia Bermudez Barrezueta</dc:creator>
  <cp:lastModifiedBy>Charlotte Rodriguez Conde</cp:lastModifiedBy>
  <cp:revision>41</cp:revision>
  <dcterms:modified xsi:type="dcterms:W3CDTF">2025-12-07T20:56:04Z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0x010100F2C6196F447CC04B87C796660E498C29</vt:lpwstr>
  </property>
</Properties>
</file>