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4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1" r:id="rId3"/>
    <p:sldMasterId id="2147483735" r:id="rId4"/>
    <p:sldMasterId id="2147483768" r:id="rId5"/>
  </p:sldMasterIdLst>
  <p:notesMasterIdLst>
    <p:notesMasterId r:id="rId18"/>
  </p:notesMasterIdLst>
  <p:sldIdLst>
    <p:sldId id="298" r:id="rId6"/>
    <p:sldId id="339" r:id="rId7"/>
    <p:sldId id="340" r:id="rId8"/>
    <p:sldId id="310" r:id="rId9"/>
    <p:sldId id="312" r:id="rId10"/>
    <p:sldId id="317" r:id="rId11"/>
    <p:sldId id="320" r:id="rId12"/>
    <p:sldId id="336" r:id="rId13"/>
    <p:sldId id="333" r:id="rId14"/>
    <p:sldId id="335" r:id="rId15"/>
    <p:sldId id="283" r:id="rId16"/>
    <p:sldId id="279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906" autoAdjust="0"/>
  </p:normalViewPr>
  <p:slideViewPr>
    <p:cSldViewPr snapToGrid="0">
      <p:cViewPr varScale="1">
        <p:scale>
          <a:sx n="62" d="100"/>
          <a:sy n="62" d="100"/>
        </p:scale>
        <p:origin x="-72" y="-1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25991;&#23383;&#25776;&#20889;\2005-2015&#24180;&#22269;&#23478;&#33258;&#28982;&#31185;&#23398;&#22522;&#37329;&#32452;&#32455;&#38388;&#22269;&#38469;&#21512;&#20316;&#19982;&#20132;&#27969;&#27010;&#20917;\NSFC&#31614;&#32626;&#21512;&#20316;&#21327;&#35758;&#24773;&#20917;&#32479;&#35745;-07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195337316302"/>
          <c:y val="3.2105085483979445E-2"/>
          <c:w val="0.83367132582972103"/>
          <c:h val="0.85900587864202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协议数量</c:f>
              <c:strCache>
                <c:ptCount val="1"/>
                <c:pt idx="0">
                  <c:v>协议数量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12700">
              <a:solidFill>
                <a:schemeClr val="tx1">
                  <a:lumMod val="85000"/>
                  <a:lumOff val="15000"/>
                  <a:alpha val="0"/>
                </a:schemeClr>
              </a:solidFill>
            </a:ln>
          </c:spPr>
          <c:invertIfNegative val="0"/>
          <c:dLbls>
            <c:dLbl>
              <c:idx val="4"/>
              <c:layout>
                <c:manualLayout>
                  <c:x val="-3.400762145607803E-3"/>
                  <c:y val="-1.63849931524920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22225" cap="rnd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</c:spPr>
            <c:trendlineType val="linear"/>
            <c:dispRSqr val="0"/>
            <c:dispEq val="0"/>
          </c:trendline>
          <c:cat>
            <c:numRef>
              <c:f>Sheet11!$K$1:$K$6</c:f>
              <c:numCache>
                <c:formatCode>General</c:formatCode>
                <c:ptCount val="6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</c:numCache>
            </c:numRef>
          </c:cat>
          <c:val>
            <c:numRef>
              <c:f>Sheet11!$L$1:$L$6</c:f>
              <c:numCache>
                <c:formatCode>General</c:formatCode>
                <c:ptCount val="6"/>
                <c:pt idx="0">
                  <c:v>8</c:v>
                </c:pt>
                <c:pt idx="1">
                  <c:v>25</c:v>
                </c:pt>
                <c:pt idx="2">
                  <c:v>45</c:v>
                </c:pt>
                <c:pt idx="3">
                  <c:v>54</c:v>
                </c:pt>
                <c:pt idx="4">
                  <c:v>66</c:v>
                </c:pt>
                <c:pt idx="5">
                  <c:v>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"/>
        <c:axId val="132522368"/>
        <c:axId val="204857728"/>
      </c:barChart>
      <c:catAx>
        <c:axId val="13252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4857728"/>
        <c:crosses val="autoZero"/>
        <c:auto val="1"/>
        <c:lblAlgn val="ctr"/>
        <c:lblOffset val="100"/>
        <c:noMultiLvlLbl val="0"/>
      </c:catAx>
      <c:valAx>
        <c:axId val="204857728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2522368"/>
        <c:crosses val="autoZero"/>
        <c:crossBetween val="between"/>
        <c:majorUnit val="10"/>
        <c:minorUnit val="2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0ED87-1C34-42C1-9D51-A9FADDCC242C}" type="datetimeFigureOut">
              <a:rPr lang="zh-CN" altLang="en-US" smtClean="0"/>
              <a:pPr/>
              <a:t>2017/3/30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634E5-9754-47FA-859D-5F71934FFA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040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634E5-9754-47FA-859D-5F71934FFA7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39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29962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634E5-9754-47FA-859D-5F71934FFA7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206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634E5-9754-47FA-859D-5F71934FFA7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175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634E5-9754-47FA-859D-5F71934FFA7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181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/>
              <a:pPr/>
              <a:t>2017/3/30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1602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/>
              <a:pPr/>
              <a:t>2017/3/30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541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96334" y="215900"/>
            <a:ext cx="5880100" cy="6426200"/>
          </a:xfrm>
          <a:prstGeom prst="round1Rect">
            <a:avLst>
              <a:gd name="adj" fmla="val 5318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06867" y="216720"/>
            <a:ext cx="5488240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06865" y="4978885"/>
            <a:ext cx="5488240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1521837549"/>
      </p:ext>
    </p:extLst>
  </p:cSld>
  <p:clrMapOvr>
    <a:masterClrMapping/>
  </p:clrMapOvr>
  <p:transition spd="slow" advTm="3000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96333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96333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49619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49619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91156241"/>
      </p:ext>
    </p:extLst>
  </p:cSld>
  <p:clrMapOvr>
    <a:masterClrMapping/>
  </p:clrMapOvr>
  <p:transition spd="slow" advTm="3000">
    <p:push dir="u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43837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71142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013086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2" name="Down Arrow Callout 11"/>
          <p:cNvSpPr/>
          <p:nvPr userDrawn="1"/>
        </p:nvSpPr>
        <p:spPr>
          <a:xfrm>
            <a:off x="487249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867" dirty="0">
              <a:solidFill>
                <a:srgbClr val="FFFFFF"/>
              </a:solidFill>
              <a:latin typeface="FontAwesome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13" name="Up Arrow Callout 12"/>
          <p:cNvSpPr/>
          <p:nvPr userDrawn="1"/>
        </p:nvSpPr>
        <p:spPr>
          <a:xfrm>
            <a:off x="334383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333" dirty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15" name="Down Arrow Callout 14"/>
          <p:cNvSpPr/>
          <p:nvPr userDrawn="1"/>
        </p:nvSpPr>
        <p:spPr>
          <a:xfrm>
            <a:off x="6171140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333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17" name="Up Arrow Callout 16"/>
          <p:cNvSpPr/>
          <p:nvPr userDrawn="1"/>
        </p:nvSpPr>
        <p:spPr>
          <a:xfrm>
            <a:off x="901308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8000" dirty="0">
                <a:solidFill>
                  <a:srgbClr val="FFFFFF"/>
                </a:solidFill>
                <a:latin typeface="FontAwesome" pitchFamily="2" charset="0"/>
              </a:rPr>
              <a:t/>
            </a:r>
            <a:br>
              <a:rPr lang="en-US" sz="8000" dirty="0">
                <a:solidFill>
                  <a:srgbClr val="FFFFFF"/>
                </a:solidFill>
                <a:latin typeface="FontAwesome" pitchFamily="2" charset="0"/>
              </a:rPr>
            </a:br>
            <a:endParaRPr lang="en-US" sz="16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82013382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hree Colu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Down Arrow Callout 13"/>
          <p:cNvSpPr/>
          <p:nvPr userDrawn="1"/>
        </p:nvSpPr>
        <p:spPr>
          <a:xfrm>
            <a:off x="6193251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6" name="Down Arrow Callout 15"/>
          <p:cNvSpPr/>
          <p:nvPr userDrawn="1"/>
        </p:nvSpPr>
        <p:spPr>
          <a:xfrm>
            <a:off x="3539660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9" name="Down Arrow Callout 18"/>
          <p:cNvSpPr/>
          <p:nvPr userDrawn="1"/>
        </p:nvSpPr>
        <p:spPr>
          <a:xfrm>
            <a:off x="8846843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6069" y="1662386"/>
            <a:ext cx="2472192" cy="4301321"/>
          </a:xfrm>
          <a:prstGeom prst="downArrowCallout">
            <a:avLst>
              <a:gd name="adj1" fmla="val 26120"/>
              <a:gd name="adj2" fmla="val 6382"/>
              <a:gd name="adj3" fmla="val 5273"/>
              <a:gd name="adj4" fmla="val 96969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415661422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animBg="1"/>
      <p:bldP spid="19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om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96091" y="1448890"/>
            <a:ext cx="4913419" cy="307237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385667" y="1445657"/>
            <a:ext cx="4910243" cy="307560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182321794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06122"/>
      </p:ext>
    </p:extLst>
  </p:cSld>
  <p:clrMapOvr>
    <a:masterClrMapping/>
  </p:clrMapOvr>
  <p:transition spd="slow" advTm="3000">
    <p:push dir="u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527125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4583748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4536824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758247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/>
              <a:pPr/>
              <a:t>2017/3/30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3205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1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1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57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166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415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436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695700" y="573088"/>
            <a:ext cx="4800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20556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93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32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28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29"/>
          <p:cNvSpPr/>
          <p:nvPr userDrawn="1"/>
        </p:nvSpPr>
        <p:spPr>
          <a:xfrm>
            <a:off x="4197350" y="506413"/>
            <a:ext cx="3797300" cy="565150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75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695700" y="573088"/>
            <a:ext cx="4800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484598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56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圆角矩形 29"/>
          <p:cNvSpPr/>
          <p:nvPr userDrawn="1"/>
        </p:nvSpPr>
        <p:spPr>
          <a:xfrm>
            <a:off x="4197350" y="506413"/>
            <a:ext cx="3797300" cy="565150"/>
          </a:xfrm>
          <a:prstGeom prst="roundRect">
            <a:avLst/>
          </a:prstGeom>
          <a:gradFill flip="none" rotWithShape="1">
            <a:gsLst>
              <a:gs pos="100000">
                <a:schemeClr val="accent1">
                  <a:lumMod val="75000"/>
                </a:schemeClr>
              </a:gs>
              <a:gs pos="0">
                <a:schemeClr val="accent1">
                  <a:lumMod val="75000"/>
                </a:schemeClr>
              </a:gs>
              <a:gs pos="7000">
                <a:schemeClr val="accent1"/>
              </a:gs>
              <a:gs pos="90000">
                <a:schemeClr val="accent1"/>
              </a:gs>
            </a:gsLst>
            <a:lin ang="10800000" scaled="1"/>
            <a:tileRect/>
          </a:gradFill>
          <a:ln w="9525" cap="flat" cmpd="sng" algn="ctr">
            <a:solidFill>
              <a:sysClr val="window" lastClr="FFFFFF"/>
            </a:solidFill>
            <a:prstDash val="solid"/>
          </a:ln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695700" y="573088"/>
            <a:ext cx="4800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10559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6293-5E26-424E-BFD9-EF93E33B9762}" type="datetimeFigureOut">
              <a:rPr lang="zh-CN" altLang="en-US" smtClean="0"/>
              <a:pPr/>
              <a:t>2017/3/30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86BF-9E28-4A5A-818E-2F6C7626A6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352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249950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2646828201"/>
      </p:ext>
    </p:extLst>
  </p:cSld>
  <p:clrMapOvr>
    <a:masterClrMapping/>
  </p:clrMapOvr>
  <p:transition spd="slow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m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88321" y="1676728"/>
            <a:ext cx="1815163" cy="1814739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1997" cy="258409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111479606"/>
      </p:ext>
    </p:extLst>
  </p:cSld>
  <p:clrMapOvr>
    <a:masterClrMapping/>
  </p:clrMapOvr>
  <p:transition spd="slow" advTm="3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406947"/>
      </p:ext>
    </p:extLst>
  </p:cSld>
  <p:clrMapOvr>
    <a:masterClrMapping/>
  </p:clrMapOvr>
  <p:transition spd="slow" advTm="3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80313"/>
      </p:ext>
    </p:extLst>
  </p:cSld>
  <p:clrMapOvr>
    <a:masterClrMapping/>
  </p:clrMapOvr>
  <p:transition spd="slow" advTm="3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00057" y="1777294"/>
            <a:ext cx="3244279" cy="3260313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59860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/>
              <a:pPr/>
              <a:t>2017/3/30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5705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9380" y="1488610"/>
            <a:ext cx="1806275" cy="1805853"/>
          </a:xfrm>
          <a:prstGeom prst="roundRect">
            <a:avLst>
              <a:gd name="adj" fmla="val 11041"/>
            </a:avLst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57144" y="1488610"/>
            <a:ext cx="1806275" cy="1805853"/>
          </a:xfrm>
          <a:prstGeom prst="roundRect">
            <a:avLst>
              <a:gd name="adj" fmla="val 13151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14908" y="1488610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674923" y="1488610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55002293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26225" y="1742904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73535" y="1742904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63404262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596691" y="3207051"/>
            <a:ext cx="1297573" cy="129727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391886" y="1377389"/>
            <a:ext cx="1297573" cy="129727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24747" y="3198356"/>
            <a:ext cx="1297573" cy="129727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399164" y="5012383"/>
            <a:ext cx="1297573" cy="129727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8279380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2416"/>
            <a:ext cx="12191997" cy="4921720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391950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1997" cy="396666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532028501"/>
      </p:ext>
    </p:extLst>
  </p:cSld>
  <p:clrMapOvr>
    <a:masterClrMapping/>
  </p:clrMapOvr>
  <p:transition spd="slow" advTm="3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80608" y="1639333"/>
            <a:ext cx="4908153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0051537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2790448891"/>
      </p:ext>
    </p:extLst>
  </p:cSld>
  <p:clrMapOvr>
    <a:masterClrMapping/>
  </p:clrMapOvr>
  <p:transition spd="slow" advTm="3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49619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3198253301"/>
      </p:ext>
    </p:extLst>
  </p:cSld>
  <p:clrMapOvr>
    <a:masterClrMapping/>
  </p:clrMapOvr>
  <p:transition spd="slow" advTm="3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97274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124678499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304872410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/>
              <a:pPr/>
              <a:t>2017/3/30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0027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69"/>
            <a:ext cx="3597455" cy="3400024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1"/>
            <a:ext cx="3597455" cy="3400023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580643145"/>
      </p:ext>
    </p:extLst>
  </p:cSld>
  <p:clrMapOvr>
    <a:masterClrMapping/>
  </p:clrMapOvr>
  <p:transition spd="slow" advTm="3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020671" y="1382568"/>
            <a:ext cx="3360699" cy="496518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522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6" name="Flowchart: Off-page Connector 5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77509123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463041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478569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44776" y="1438846"/>
            <a:ext cx="3647921" cy="4908909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8340382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405477368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7589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241795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36123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292720399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173355679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96334" y="215900"/>
            <a:ext cx="5880100" cy="6426200"/>
          </a:xfrm>
          <a:prstGeom prst="round1Rect">
            <a:avLst>
              <a:gd name="adj" fmla="val 5318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06867" y="216720"/>
            <a:ext cx="5488240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06865" y="4978885"/>
            <a:ext cx="5488240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4001105526"/>
      </p:ext>
    </p:extLst>
  </p:cSld>
  <p:clrMapOvr>
    <a:masterClrMapping/>
  </p:clrMapOvr>
  <p:transition spd="slow" advTm="3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96333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96333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49619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49619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4076293189"/>
      </p:ext>
    </p:extLst>
  </p:cSld>
  <p:clrMapOvr>
    <a:masterClrMapping/>
  </p:clrMapOvr>
  <p:transition spd="slow" advTm="3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43837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71142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013086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2" name="Down Arrow Callout 11"/>
          <p:cNvSpPr/>
          <p:nvPr userDrawn="1"/>
        </p:nvSpPr>
        <p:spPr>
          <a:xfrm>
            <a:off x="487249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867" dirty="0">
              <a:solidFill>
                <a:srgbClr val="FFFFFF"/>
              </a:solidFill>
              <a:latin typeface="FontAwesome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13" name="Up Arrow Callout 12"/>
          <p:cNvSpPr/>
          <p:nvPr userDrawn="1"/>
        </p:nvSpPr>
        <p:spPr>
          <a:xfrm>
            <a:off x="334383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333" dirty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15" name="Down Arrow Callout 14"/>
          <p:cNvSpPr/>
          <p:nvPr userDrawn="1"/>
        </p:nvSpPr>
        <p:spPr>
          <a:xfrm>
            <a:off x="6171140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333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17" name="Up Arrow Callout 16"/>
          <p:cNvSpPr/>
          <p:nvPr userDrawn="1"/>
        </p:nvSpPr>
        <p:spPr>
          <a:xfrm>
            <a:off x="901308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8000" dirty="0">
                <a:solidFill>
                  <a:srgbClr val="FFFFFF"/>
                </a:solidFill>
                <a:latin typeface="FontAwesome" pitchFamily="2" charset="0"/>
              </a:rPr>
              <a:t/>
            </a:r>
            <a:br>
              <a:rPr lang="en-US" sz="8000" dirty="0">
                <a:solidFill>
                  <a:srgbClr val="FFFFFF"/>
                </a:solidFill>
                <a:latin typeface="FontAwesome" pitchFamily="2" charset="0"/>
              </a:rPr>
            </a:br>
            <a:endParaRPr lang="en-US" sz="16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488365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hree Colu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Down Arrow Callout 13"/>
          <p:cNvSpPr/>
          <p:nvPr userDrawn="1"/>
        </p:nvSpPr>
        <p:spPr>
          <a:xfrm>
            <a:off x="6193251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6" name="Down Arrow Callout 15"/>
          <p:cNvSpPr/>
          <p:nvPr userDrawn="1"/>
        </p:nvSpPr>
        <p:spPr>
          <a:xfrm>
            <a:off x="3539660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9" name="Down Arrow Callout 18"/>
          <p:cNvSpPr/>
          <p:nvPr userDrawn="1"/>
        </p:nvSpPr>
        <p:spPr>
          <a:xfrm>
            <a:off x="8846843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6069" y="1662386"/>
            <a:ext cx="2472192" cy="4301321"/>
          </a:xfrm>
          <a:prstGeom prst="downArrowCallout">
            <a:avLst>
              <a:gd name="adj1" fmla="val 26120"/>
              <a:gd name="adj2" fmla="val 6382"/>
              <a:gd name="adj3" fmla="val 5273"/>
              <a:gd name="adj4" fmla="val 96969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387068390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animBg="1"/>
      <p:bldP spid="1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/>
              <a:pPr/>
              <a:t>2017/3/30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35196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om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96091" y="1448890"/>
            <a:ext cx="4913419" cy="307237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385667" y="1445657"/>
            <a:ext cx="4910243" cy="307560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233603715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876677"/>
      </p:ext>
    </p:extLst>
  </p:cSld>
  <p:clrMapOvr>
    <a:masterClrMapping/>
  </p:clrMapOvr>
  <p:transition spd="slow" advTm="3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4057058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56049625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01838374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51026013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1505002"/>
      </p:ext>
    </p:extLst>
  </p:cSld>
  <p:clrMapOvr>
    <a:masterClrMapping/>
  </p:clrMapOvr>
  <p:transition spd="slow" advTm="3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136356005"/>
      </p:ext>
    </p:extLst>
  </p:cSld>
  <p:clrMapOvr>
    <a:masterClrMapping/>
  </p:clrMapOvr>
  <p:transition spd="slow" advTm="3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m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88321" y="1676728"/>
            <a:ext cx="1815163" cy="1814739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1997" cy="258409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469951033"/>
      </p:ext>
    </p:extLst>
  </p:cSld>
  <p:clrMapOvr>
    <a:masterClrMapping/>
  </p:clrMapOvr>
  <p:transition spd="slow" advTm="3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64391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/>
              <a:pPr/>
              <a:t>2017/3/30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6478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44209"/>
      </p:ext>
    </p:extLst>
  </p:cSld>
  <p:clrMapOvr>
    <a:masterClrMapping/>
  </p:clrMapOvr>
  <p:transition spd="slow" advTm="3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00057" y="1777294"/>
            <a:ext cx="3244279" cy="3260313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062693"/>
      </p:ext>
    </p:extLst>
  </p:cSld>
  <p:clrMapOvr>
    <a:masterClrMapping/>
  </p:clrMapOvr>
  <p:transition spd="slow" advTm="3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9380" y="1488610"/>
            <a:ext cx="1806275" cy="1805853"/>
          </a:xfrm>
          <a:prstGeom prst="roundRect">
            <a:avLst>
              <a:gd name="adj" fmla="val 11041"/>
            </a:avLst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57144" y="1488610"/>
            <a:ext cx="1806275" cy="1805853"/>
          </a:xfrm>
          <a:prstGeom prst="roundRect">
            <a:avLst>
              <a:gd name="adj" fmla="val 13151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14908" y="1488610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674923" y="1488610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2276305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26225" y="1742904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73535" y="1742904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43162234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596691" y="3207051"/>
            <a:ext cx="1297573" cy="129727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391886" y="1377389"/>
            <a:ext cx="1297573" cy="129727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24747" y="3198356"/>
            <a:ext cx="1297573" cy="129727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399164" y="5012383"/>
            <a:ext cx="1297573" cy="129727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7063271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2416"/>
            <a:ext cx="12191997" cy="4921720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159082404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1997" cy="396666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2550819433"/>
      </p:ext>
    </p:extLst>
  </p:cSld>
  <p:clrMapOvr>
    <a:masterClrMapping/>
  </p:clrMapOvr>
  <p:transition spd="slow" advTm="3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80608" y="1639333"/>
            <a:ext cx="4908153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58509580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2023766157"/>
      </p:ext>
    </p:extLst>
  </p:cSld>
  <p:clrMapOvr>
    <a:masterClrMapping/>
  </p:clrMapOvr>
  <p:transition spd="slow" advTm="3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49619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3096772079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/>
              <a:pPr/>
              <a:t>2017/3/30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7241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97274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192721385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318427746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69"/>
            <a:ext cx="3597455" cy="3400024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1"/>
            <a:ext cx="3597455" cy="3400023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1775585042"/>
      </p:ext>
    </p:extLst>
  </p:cSld>
  <p:clrMapOvr>
    <a:masterClrMapping/>
  </p:clrMapOvr>
  <p:transition spd="slow" advTm="3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020671" y="1382568"/>
            <a:ext cx="3360699" cy="496518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522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6" name="Flowchart: Off-page Connector 5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441454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463041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478569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44776" y="1438846"/>
            <a:ext cx="3647921" cy="4908909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13460289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227007822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7589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241795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36123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326829054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90179815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296334" y="215900"/>
            <a:ext cx="5880100" cy="6426200"/>
          </a:xfrm>
          <a:prstGeom prst="round1Rect">
            <a:avLst>
              <a:gd name="adj" fmla="val 5318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06867" y="216720"/>
            <a:ext cx="5488240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06865" y="4978885"/>
            <a:ext cx="5488240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2443429115"/>
      </p:ext>
    </p:extLst>
  </p:cSld>
  <p:clrMapOvr>
    <a:masterClrMapping/>
  </p:clrMapOvr>
  <p:transition spd="slow" advTm="3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96333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96333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49619" y="215900"/>
            <a:ext cx="5646048" cy="4518040"/>
          </a:xfrm>
          <a:prstGeom prst="round1Rect">
            <a:avLst>
              <a:gd name="adj" fmla="val 644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249619" y="4978885"/>
            <a:ext cx="5646048" cy="1662384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463391012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/>
              <a:pPr/>
              <a:t>2017/3/30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3695700" y="573088"/>
            <a:ext cx="4800600" cy="43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274607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87251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3343837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71142" y="3625657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013086" y="1438845"/>
            <a:ext cx="2677295" cy="236606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2" name="Down Arrow Callout 11"/>
          <p:cNvSpPr/>
          <p:nvPr userDrawn="1"/>
        </p:nvSpPr>
        <p:spPr>
          <a:xfrm>
            <a:off x="487249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867" dirty="0">
              <a:solidFill>
                <a:srgbClr val="FFFFFF"/>
              </a:solidFill>
              <a:latin typeface="FontAwesome" pitchFamily="2" charset="0"/>
            </a:endParaRPr>
          </a:p>
          <a:p>
            <a:pPr algn="ctr">
              <a:spcBef>
                <a:spcPct val="20000"/>
              </a:spcBef>
              <a:defRPr/>
            </a:pPr>
            <a:endParaRPr lang="en-US" sz="16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13" name="Up Arrow Callout 12"/>
          <p:cNvSpPr/>
          <p:nvPr userDrawn="1"/>
        </p:nvSpPr>
        <p:spPr>
          <a:xfrm>
            <a:off x="334383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endParaRPr lang="en-US" sz="5333" dirty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15" name="Down Arrow Callout 14"/>
          <p:cNvSpPr/>
          <p:nvPr userDrawn="1"/>
        </p:nvSpPr>
        <p:spPr>
          <a:xfrm>
            <a:off x="6171140" y="1423918"/>
            <a:ext cx="2677296" cy="26625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1333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17" name="Up Arrow Callout 16"/>
          <p:cNvSpPr/>
          <p:nvPr userDrawn="1"/>
        </p:nvSpPr>
        <p:spPr>
          <a:xfrm>
            <a:off x="9013085" y="3318325"/>
            <a:ext cx="2677296" cy="2688327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defRPr/>
            </a:pPr>
            <a:r>
              <a:rPr lang="en-US" sz="8000" dirty="0">
                <a:solidFill>
                  <a:srgbClr val="FFFFFF"/>
                </a:solidFill>
                <a:latin typeface="FontAwesome" pitchFamily="2" charset="0"/>
              </a:rPr>
              <a:t/>
            </a:r>
            <a:br>
              <a:rPr lang="en-US" sz="8000" dirty="0">
                <a:solidFill>
                  <a:srgbClr val="FFFFFF"/>
                </a:solidFill>
                <a:latin typeface="FontAwesome" pitchFamily="2" charset="0"/>
              </a:rPr>
            </a:br>
            <a:endParaRPr lang="en-US" sz="1600" b="1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92750625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 with three Colu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lowchart: Off-page Connector 29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4" name="Down Arrow Callout 13"/>
          <p:cNvSpPr/>
          <p:nvPr userDrawn="1"/>
        </p:nvSpPr>
        <p:spPr>
          <a:xfrm>
            <a:off x="6193251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6" name="Down Arrow Callout 15"/>
          <p:cNvSpPr/>
          <p:nvPr userDrawn="1"/>
        </p:nvSpPr>
        <p:spPr>
          <a:xfrm>
            <a:off x="3539660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9" name="Down Arrow Callout 18"/>
          <p:cNvSpPr/>
          <p:nvPr userDrawn="1"/>
        </p:nvSpPr>
        <p:spPr>
          <a:xfrm>
            <a:off x="8846843" y="1662388"/>
            <a:ext cx="2472192" cy="4301321"/>
          </a:xfrm>
          <a:prstGeom prst="downArrowCallout">
            <a:avLst>
              <a:gd name="adj1" fmla="val 25000"/>
              <a:gd name="adj2" fmla="val 6698"/>
              <a:gd name="adj3" fmla="val 4369"/>
              <a:gd name="adj4" fmla="val 97489"/>
            </a:avLst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86069" y="1662386"/>
            <a:ext cx="2472192" cy="4301321"/>
          </a:xfrm>
          <a:prstGeom prst="downArrowCallout">
            <a:avLst>
              <a:gd name="adj1" fmla="val 26120"/>
              <a:gd name="adj2" fmla="val 6382"/>
              <a:gd name="adj3" fmla="val 5273"/>
              <a:gd name="adj4" fmla="val 96969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1127684001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6" grpId="0" animBg="1"/>
      <p:bldP spid="19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ulom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96091" y="1448890"/>
            <a:ext cx="4913419" cy="3072372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385667" y="1445657"/>
            <a:ext cx="4910243" cy="307560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215066264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Off-page Connector 4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42256"/>
      </p:ext>
    </p:extLst>
  </p:cSld>
  <p:clrMapOvr>
    <a:masterClrMapping/>
  </p:clrMapOvr>
  <p:transition spd="slow" advTm="3000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6822331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Off-page Connector 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91720" y="541356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667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823720" y="1010678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4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6208538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6231353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87237509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967170"/>
      </p:ext>
    </p:extLst>
  </p:cSld>
  <p:clrMapOvr>
    <a:masterClrMapping/>
  </p:clrMapOvr>
  <p:transition spd="slow" advTm="3000">
    <p:push dir="u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3843805506"/>
      </p:ext>
    </p:extLst>
  </p:cSld>
  <p:clrMapOvr>
    <a:masterClrMapping/>
  </p:clrMapOvr>
  <p:transition spd="slow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/>
              <a:pPr/>
              <a:t>2017/3/30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4015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Sm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5188321" y="1676728"/>
            <a:ext cx="1815163" cy="1814739"/>
          </a:xfrm>
          <a:prstGeom prst="ellipse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1997" cy="2584097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1533598173"/>
      </p:ext>
    </p:extLst>
  </p:cSld>
  <p:clrMapOvr>
    <a:masterClrMapping/>
  </p:clrMapOvr>
  <p:transition spd="slow" advTm="3000">
    <p:push dir="u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68106"/>
      </p:ext>
    </p:extLst>
  </p:cSld>
  <p:clrMapOvr>
    <a:masterClrMapping/>
  </p:clrMapOvr>
  <p:transition spd="slow" advTm="3000">
    <p:push dir="u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72707" y="1777295"/>
            <a:ext cx="1989629" cy="1989165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3687191" y="1777295"/>
            <a:ext cx="1989629" cy="1989165"/>
          </a:xfrm>
          <a:prstGeom prst="roundRect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378022" y="1777295"/>
            <a:ext cx="1989629" cy="1989165"/>
          </a:xfrm>
          <a:prstGeom prst="roundRect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054524" y="1777295"/>
            <a:ext cx="1989629" cy="1989165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83737"/>
      </p:ext>
    </p:extLst>
  </p:cSld>
  <p:clrMapOvr>
    <a:masterClrMapping/>
  </p:clrMapOvr>
  <p:transition spd="slow" advTm="3000">
    <p:push dir="u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00057" y="1777294"/>
            <a:ext cx="3244279" cy="3260313"/>
          </a:xfrm>
          <a:prstGeom prst="roundRect">
            <a:avLst>
              <a:gd name="adj" fmla="val 8446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55108"/>
      </p:ext>
    </p:extLst>
  </p:cSld>
  <p:clrMapOvr>
    <a:masterClrMapping/>
  </p:clrMapOvr>
  <p:transition spd="slow" advTm="3000">
    <p:push dir="u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99380" y="1488610"/>
            <a:ext cx="1806275" cy="1805853"/>
          </a:xfrm>
          <a:prstGeom prst="roundRect">
            <a:avLst>
              <a:gd name="adj" fmla="val 11041"/>
            </a:avLst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57144" y="1488610"/>
            <a:ext cx="1806275" cy="1805853"/>
          </a:xfrm>
          <a:prstGeom prst="roundRect">
            <a:avLst>
              <a:gd name="adj" fmla="val 13151"/>
            </a:avLst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614908" y="1488610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674923" y="1488610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59520861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4226225" y="1742904"/>
            <a:ext cx="1806275" cy="1805853"/>
          </a:xfrm>
          <a:prstGeom prst="roundRect">
            <a:avLst>
              <a:gd name="adj" fmla="val 11744"/>
            </a:avLst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6173535" y="1742904"/>
            <a:ext cx="1806275" cy="1805853"/>
          </a:xfrm>
          <a:prstGeom prst="roundRect">
            <a:avLst>
              <a:gd name="adj" fmla="val 7524"/>
            </a:avLst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6222393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596691" y="3207051"/>
            <a:ext cx="1297573" cy="1297272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391886" y="1377389"/>
            <a:ext cx="1297573" cy="1297272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224747" y="3198356"/>
            <a:ext cx="1297573" cy="1297272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5399164" y="5012383"/>
            <a:ext cx="1297573" cy="1297272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424739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72416"/>
            <a:ext cx="12191997" cy="4921720"/>
          </a:xfrm>
          <a:prstGeom prst="downArrowCallout">
            <a:avLst>
              <a:gd name="adj1" fmla="val 50000"/>
              <a:gd name="adj2" fmla="val 15352"/>
              <a:gd name="adj3" fmla="val 5443"/>
              <a:gd name="adj4" fmla="val 94557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1851778488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"/>
            <a:ext cx="12191997" cy="3966661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3430504877"/>
      </p:ext>
    </p:extLst>
  </p:cSld>
  <p:clrMapOvr>
    <a:masterClrMapping/>
  </p:clrMapOvr>
  <p:transition spd="slow" advTm="3000">
    <p:push dir="u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Top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880608" y="1639333"/>
            <a:ext cx="4908153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15352172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19F7F-135F-4B2D-A7D7-2C895D61D084}" type="datetimeFigureOut">
              <a:rPr lang="zh-CN" altLang="en-US" smtClean="0"/>
              <a:pPr/>
              <a:t>2017/3/30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953D-8447-43BB-B826-E775B2556CC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2534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148866658"/>
      </p:ext>
    </p:extLst>
  </p:cSld>
  <p:clrMapOvr>
    <a:masterClrMapping/>
  </p:clrMapOvr>
  <p:transition spd="slow" advTm="3000">
    <p:push dir="u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6249619" y="0"/>
            <a:ext cx="5942381" cy="6858000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996882203"/>
      </p:ext>
    </p:extLst>
  </p:cSld>
  <p:clrMapOvr>
    <a:masterClrMapping/>
  </p:clrMapOvr>
  <p:transition spd="slow" advTm="3000">
    <p:push dir="u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297274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0"/>
            <a:ext cx="3597455" cy="3543436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113986066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9" name="Flowchart: Off-page Connector 8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445657"/>
            <a:ext cx="3469533" cy="2351680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2589429173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Left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83399" y="1575369"/>
            <a:ext cx="3597455" cy="3400024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411149" y="1575371"/>
            <a:ext cx="3597455" cy="3400023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2940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2179058605"/>
      </p:ext>
    </p:extLst>
  </p:cSld>
  <p:clrMapOvr>
    <a:masterClrMapping/>
  </p:clrMapOvr>
  <p:transition spd="slow" advTm="3000">
    <p:push dir="u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d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020671" y="1382568"/>
            <a:ext cx="3360699" cy="4965187"/>
          </a:xfrm>
          <a:prstGeom prst="downArrowCallout">
            <a:avLst>
              <a:gd name="adj1" fmla="val 15820"/>
              <a:gd name="adj2" fmla="val 7910"/>
              <a:gd name="adj3" fmla="val 7060"/>
              <a:gd name="adj4" fmla="val 95221"/>
            </a:avLst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6" name="Flowchart: Off-page Connector 5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>
              <a:defRPr/>
            </a:pPr>
            <a:fld id="{C136B7D2-B98C-44FD-8D04-7EC62A564975}" type="slidenum">
              <a:rPr lang="en-US" sz="1333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>
                <a:defRPr/>
              </a:pPr>
              <a:t>‹#›</a:t>
            </a:fld>
            <a:endParaRPr lang="en-US" sz="1333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3946864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463041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7478569" y="1758206"/>
            <a:ext cx="3250392" cy="4270188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344776" y="1438846"/>
            <a:ext cx="3647921" cy="4908909"/>
          </a:xfrm>
          <a:prstGeom prst="rect">
            <a:avLst/>
          </a:prstGeom>
        </p:spPr>
        <p:txBody>
          <a:bodyPr anchor="t"/>
          <a:lstStyle>
            <a:lvl1pPr algn="ctr" rtl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9205411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354601453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7589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4361234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8241795" y="1201531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47589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241795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4361234" y="3806159"/>
            <a:ext cx="3469533" cy="2365379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65491968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Off-page Connector 16"/>
          <p:cNvSpPr/>
          <p:nvPr userDrawn="1"/>
        </p:nvSpPr>
        <p:spPr>
          <a:xfrm rot="5400000">
            <a:off x="11681289" y="6247141"/>
            <a:ext cx="455692" cy="565727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67"/>
            <a:endParaRPr lang="en-US" sz="2667" dirty="0">
              <a:solidFill>
                <a:srgbClr val="FFFFFF"/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11643206" y="6340867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375467"/>
            <a:fld id="{C136B7D2-B98C-44FD-8D04-7EC62A564975}" type="slidenum">
              <a:rPr lang="en-US" smtClean="0">
                <a:solidFill>
                  <a:srgbClr val="262626">
                    <a:lumMod val="75000"/>
                    <a:lumOff val="25000"/>
                  </a:srgbClr>
                </a:solidFill>
              </a:rPr>
              <a:pPr defTabSz="1375467"/>
              <a:t>‹#›</a:t>
            </a:fld>
            <a:endParaRPr lang="en-US" dirty="0">
              <a:solidFill>
                <a:srgbClr val="262626">
                  <a:lumMod val="75000"/>
                  <a:lumOff val="25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3169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217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265920" y="1438846"/>
            <a:ext cx="2804160" cy="3526343"/>
          </a:xfrm>
          <a:prstGeom prst="rect">
            <a:avLst/>
          </a:prstGeom>
        </p:spPr>
        <p:txBody>
          <a:bodyPr anchor="t"/>
          <a:lstStyle>
            <a:lvl1pPr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insert your image here !</a:t>
            </a:r>
          </a:p>
        </p:txBody>
      </p:sp>
    </p:spTree>
    <p:extLst>
      <p:ext uri="{BB962C8B-B14F-4D97-AF65-F5344CB8AC3E}">
        <p14:creationId xmlns:p14="http://schemas.microsoft.com/office/powerpoint/2010/main" val="268942093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19F7F-135F-4B2D-A7D7-2C895D61D084}" type="datetimeFigureOut">
              <a:rPr lang="zh-CN" altLang="en-US" smtClean="0"/>
              <a:pPr/>
              <a:t>2017/3/30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B953D-8447-43BB-B826-E775B2556CC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 userDrawn="1"/>
        </p:nvSpPr>
        <p:spPr>
          <a:xfrm>
            <a:off x="174625" y="176213"/>
            <a:ext cx="11842750" cy="65055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762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76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0" r:id="rId12"/>
    <p:sldLayoutId id="2147483794" r:id="rId13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35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ransition spd="slow" advTm="3000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34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</p:sldLayoutIdLst>
  <p:transition spd="slow" advTm="3000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28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65" r:id="rId30"/>
    <p:sldLayoutId id="2147483766" r:id="rId31"/>
    <p:sldLayoutId id="2147483767" r:id="rId32"/>
  </p:sldLayoutIdLst>
  <p:transition spd="slow" advTm="3000">
    <p:push dir="u"/>
  </p:transition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19F7F-135F-4B2D-A7D7-2C895D61D08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B953D-8447-43BB-B826-E775B2556CC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矩形 6"/>
          <p:cNvSpPr>
            <a:spLocks noChangeAspect="1"/>
          </p:cNvSpPr>
          <p:nvPr userDrawn="1"/>
        </p:nvSpPr>
        <p:spPr>
          <a:xfrm>
            <a:off x="174625" y="176213"/>
            <a:ext cx="11842750" cy="65055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762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4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：598969553              _1"/>
          <p:cNvSpPr>
            <a:spLocks noChangeAspect="1"/>
          </p:cNvSpPr>
          <p:nvPr/>
        </p:nvSpPr>
        <p:spPr>
          <a:xfrm>
            <a:off x="174625" y="176212"/>
            <a:ext cx="11842750" cy="65055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762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原创设计师QQ：598969553              _2"/>
          <p:cNvSpPr txBox="1"/>
          <p:nvPr/>
        </p:nvSpPr>
        <p:spPr>
          <a:xfrm>
            <a:off x="876129" y="2300982"/>
            <a:ext cx="12006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spc="-5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</a:t>
            </a:r>
            <a:r>
              <a:rPr lang="en-US" altLang="zh-CN" sz="2800" b="1" spc="-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</a:t>
            </a:r>
          </a:p>
          <a:p>
            <a:pPr>
              <a:lnSpc>
                <a:spcPct val="150000"/>
              </a:lnSpc>
            </a:pPr>
            <a:r>
              <a:rPr lang="en-US" altLang="zh-CN" sz="2800" b="1" spc="-5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National Natural Science Foundation of China</a:t>
            </a:r>
          </a:p>
          <a:p>
            <a:pPr>
              <a:lnSpc>
                <a:spcPct val="150000"/>
              </a:lnSpc>
            </a:pPr>
            <a:endParaRPr lang="en-US" altLang="zh-CN" sz="2800" b="1" spc="-50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800" spc="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16" y="27865564"/>
            <a:ext cx="1976768" cy="5110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25" y="176212"/>
            <a:ext cx="4548010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96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69276" y="1071713"/>
            <a:ext cx="979179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ts val="2600"/>
              </a:lnSpc>
              <a:spcBef>
                <a:spcPts val="600"/>
              </a:spcBef>
              <a:buNone/>
            </a:pPr>
            <a:r>
              <a:rPr lang="en-US" altLang="zh-CN" sz="1800" b="1" dirty="0" err="1">
                <a:latin typeface="+mn-ea"/>
                <a:cs typeface="Arial" pitchFamily="34" charset="0"/>
              </a:rPr>
              <a:t>MoU</a:t>
            </a:r>
            <a:r>
              <a:rPr lang="en-US" altLang="zh-CN" sz="1800" b="1" dirty="0">
                <a:latin typeface="+mn-ea"/>
                <a:cs typeface="Arial" pitchFamily="34" charset="0"/>
              </a:rPr>
              <a:t> signed in 1988;    exchange activities b/t scientists from both countries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r>
              <a:rPr lang="en-US" altLang="zh-CN" sz="1800" b="1" dirty="0">
                <a:latin typeface="+mn-ea"/>
                <a:cs typeface="Arial" pitchFamily="34" charset="0"/>
              </a:rPr>
              <a:t>Both sides have expressed interest to re-initiate the </a:t>
            </a:r>
            <a:r>
              <a:rPr lang="en-US" altLang="zh-CN" sz="1800" b="1" dirty="0" smtClean="0">
                <a:latin typeface="+mn-ea"/>
                <a:cs typeface="Arial" pitchFamily="34" charset="0"/>
              </a:rPr>
              <a:t>collaboration… 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endParaRPr lang="en-US" altLang="zh-CN" sz="1800" b="1" dirty="0">
              <a:cs typeface="Arial" pitchFamily="34" charset="0"/>
            </a:endParaRPr>
          </a:p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endParaRPr lang="zh-CN" altLang="en-US" sz="1800" b="1" dirty="0">
              <a:cs typeface="Arial" pitchFamily="34" charset="0"/>
            </a:endParaRPr>
          </a:p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endParaRPr lang="zh-CN" altLang="en-US" sz="1800" b="1" dirty="0">
              <a:cs typeface="Arial" pitchFamily="34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900" b="1" dirty="0">
                <a:solidFill>
                  <a:prstClr val="white"/>
                </a:solidFill>
              </a:rPr>
              <a:t>NSFC-FNRS Cooperation</a:t>
            </a:r>
            <a:endParaRPr lang="zh-CN" altLang="en-US" sz="29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295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原创设计师QQ：598969553              _4"/>
          <p:cNvSpPr/>
          <p:nvPr/>
        </p:nvSpPr>
        <p:spPr>
          <a:xfrm>
            <a:off x="3502646" y="3129819"/>
            <a:ext cx="1014979" cy="1029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原创设计师QQ：598969553              _6"/>
          <p:cNvSpPr>
            <a:spLocks/>
          </p:cNvSpPr>
          <p:nvPr/>
        </p:nvSpPr>
        <p:spPr bwMode="auto">
          <a:xfrm>
            <a:off x="2316800" y="1990561"/>
            <a:ext cx="442149" cy="44214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原创设计师QQ：598969553              _8"/>
          <p:cNvSpPr>
            <a:spLocks noEditPoints="1"/>
          </p:cNvSpPr>
          <p:nvPr/>
        </p:nvSpPr>
        <p:spPr bwMode="auto">
          <a:xfrm>
            <a:off x="5884648" y="4288314"/>
            <a:ext cx="452125" cy="455200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原创设计师QQ：598969553              _9"/>
          <p:cNvSpPr>
            <a:spLocks noEditPoints="1"/>
          </p:cNvSpPr>
          <p:nvPr/>
        </p:nvSpPr>
        <p:spPr bwMode="auto">
          <a:xfrm>
            <a:off x="3807894" y="3449078"/>
            <a:ext cx="404481" cy="378881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原创设计师QQ：598969553              _10"/>
          <p:cNvSpPr/>
          <p:nvPr/>
        </p:nvSpPr>
        <p:spPr>
          <a:xfrm>
            <a:off x="6400796" y="3124006"/>
            <a:ext cx="1014979" cy="10290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原创设计师QQ：598969553              _12"/>
          <p:cNvSpPr>
            <a:spLocks noEditPoints="1"/>
          </p:cNvSpPr>
          <p:nvPr/>
        </p:nvSpPr>
        <p:spPr bwMode="auto">
          <a:xfrm>
            <a:off x="6641094" y="3391603"/>
            <a:ext cx="493827" cy="493827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原创设计师QQ：598969553              _13"/>
          <p:cNvSpPr>
            <a:spLocks noEditPoints="1"/>
          </p:cNvSpPr>
          <p:nvPr/>
        </p:nvSpPr>
        <p:spPr bwMode="auto">
          <a:xfrm>
            <a:off x="2438139" y="3644329"/>
            <a:ext cx="395520" cy="577832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原创设计师QQ：598969553              _15"/>
          <p:cNvSpPr>
            <a:spLocks noChangeArrowheads="1"/>
          </p:cNvSpPr>
          <p:nvPr/>
        </p:nvSpPr>
        <p:spPr bwMode="auto">
          <a:xfrm>
            <a:off x="5504821" y="4515913"/>
            <a:ext cx="3010950" cy="92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2000" b="1" dirty="0" smtClean="0">
                <a:solidFill>
                  <a:srgbClr val="C00000"/>
                </a:solidFill>
              </a:rPr>
              <a:t>Joint Research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Programs to tackle major scientific issues and common challenges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原创设计师QQ：598969553              _19"/>
          <p:cNvSpPr>
            <a:spLocks noChangeArrowheads="1"/>
          </p:cNvSpPr>
          <p:nvPr/>
        </p:nvSpPr>
        <p:spPr bwMode="auto">
          <a:xfrm>
            <a:off x="2316800" y="4521793"/>
            <a:ext cx="3010950" cy="1463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2000" b="1" dirty="0" smtClean="0">
                <a:solidFill>
                  <a:srgbClr val="C00000"/>
                </a:solidFill>
              </a:rPr>
              <a:t>Networking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Programs to set up platform for exchanges and cooperation </a:t>
            </a: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Workshops/mobility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300"/>
              </a:spcBef>
            </a:pPr>
            <a:endParaRPr lang="zh-CN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16" y="27865564"/>
            <a:ext cx="1976768" cy="511028"/>
          </a:xfrm>
          <a:prstGeom prst="rect">
            <a:avLst/>
          </a:prstGeom>
        </p:spPr>
      </p:pic>
      <p:sp>
        <p:nvSpPr>
          <p:cNvPr id="23" name="标题 1"/>
          <p:cNvSpPr txBox="1">
            <a:spLocks/>
          </p:cNvSpPr>
          <p:nvPr/>
        </p:nvSpPr>
        <p:spPr>
          <a:xfrm>
            <a:off x="-9312" y="0"/>
            <a:ext cx="12192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9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Prospects for Future Cooperation</a:t>
            </a:r>
            <a:endParaRPr lang="zh-CN" altLang="en-US" sz="29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9927" y="1680152"/>
            <a:ext cx="11362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+mn-ea"/>
                <a:cs typeface="Arial" pitchFamily="34" charset="0"/>
              </a:rPr>
              <a:t>NSFC would like to  further strengthen collaboration with Belgian collaborators  through the following programs: </a:t>
            </a:r>
            <a:endParaRPr lang="en-US" altLang="zh-CN" sz="2400" dirty="0" smtClean="0">
              <a:cs typeface="Arial" pitchFamily="34" charset="0"/>
            </a:endParaRPr>
          </a:p>
          <a:p>
            <a:endParaRPr lang="en-US" altLang="zh-CN" sz="24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738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原创设计师QQ：598969553              _2"/>
          <p:cNvSpPr txBox="1"/>
          <p:nvPr/>
        </p:nvSpPr>
        <p:spPr>
          <a:xfrm>
            <a:off x="1572986" y="2948623"/>
            <a:ext cx="9046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spc="3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zh-CN" altLang="en-US" sz="4800" spc="3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谢大家</a:t>
            </a:r>
            <a:r>
              <a:rPr lang="en-US" altLang="zh-CN" sz="4800" spc="3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4800" spc="3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原创设计师QQ：598969553              _5"/>
          <p:cNvSpPr txBox="1"/>
          <p:nvPr/>
        </p:nvSpPr>
        <p:spPr>
          <a:xfrm>
            <a:off x="2367254" y="1784875"/>
            <a:ext cx="77380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Thanks a lot for your attention !</a:t>
            </a:r>
            <a:endParaRPr lang="zh-CN" altLang="en-US" sz="4000" b="1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9" name="Picture 64"/>
          <p:cNvPicPr>
            <a:picLocks noGrp="1" noSelect="1" noRot="1" noChangeAspect="1" noMove="1" noResize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16" y="27865564"/>
            <a:ext cx="1976768" cy="5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33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190502" y="857250"/>
            <a:ext cx="9334500" cy="3724275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Char char="l"/>
            </a:pPr>
            <a:r>
              <a:rPr lang="en-US" altLang="zh-CN" sz="22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Mission:</a:t>
            </a:r>
            <a:endParaRPr lang="zh-CN" altLang="en-US" sz="2200" b="1" dirty="0" smtClean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200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Support basic research</a:t>
            </a:r>
            <a:endParaRPr lang="zh-CN" altLang="en-US" sz="2200" dirty="0" smtClean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200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Identify and foster talented researchers</a:t>
            </a:r>
            <a:endParaRPr lang="zh-CN" altLang="en-US" sz="2200" dirty="0" smtClean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200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Strengthen international cooperation </a:t>
            </a:r>
            <a:endParaRPr lang="zh-CN" altLang="en-US" sz="2200" dirty="0" smtClean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200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Promote socioeconomic development</a:t>
            </a:r>
            <a:endParaRPr lang="zh-CN" altLang="en-US" sz="2200" dirty="0" smtClean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zh-CN" altLang="en-US" sz="2200" dirty="0" smtClean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buFont typeface="Wingdings" pitchFamily="2" charset="2"/>
              <a:buChar char="l"/>
            </a:pPr>
            <a:r>
              <a:rPr lang="en-US" altLang="zh-CN" sz="2200" b="1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Funding Areas:</a:t>
            </a:r>
            <a:endParaRPr lang="zh-CN" altLang="en-US" sz="2200" b="1" dirty="0" smtClean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200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Natural Sciences and Engineering</a:t>
            </a:r>
            <a:endParaRPr lang="zh-CN" altLang="en-US" sz="2200" dirty="0" smtClean="0">
              <a:latin typeface="Arial" pitchFamily="34" charset="0"/>
              <a:ea typeface="微软雅黑" pitchFamily="34" charset="-122"/>
              <a:sym typeface="Arial" pitchFamily="34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sz="2200" dirty="0" smtClean="0">
                <a:latin typeface="Arial" pitchFamily="34" charset="0"/>
                <a:ea typeface="微软雅黑" pitchFamily="34" charset="-122"/>
                <a:sym typeface="Arial" pitchFamily="34" charset="0"/>
              </a:rPr>
              <a:t>Health Sciences and Management Sciences</a:t>
            </a:r>
            <a:endParaRPr lang="zh-CN" altLang="en-US" sz="2200" dirty="0" smtClean="0"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7171" name="矩形 7"/>
          <p:cNvSpPr>
            <a:spLocks noChangeArrowheads="1"/>
          </p:cNvSpPr>
          <p:nvPr/>
        </p:nvSpPr>
        <p:spPr bwMode="auto">
          <a:xfrm>
            <a:off x="1428751" y="6286503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国际合作局</a:t>
            </a:r>
            <a:endParaRPr lang="en-US" altLang="zh-CN" sz="12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CN" sz="1200" b="1">
                <a:solidFill>
                  <a:schemeClr val="bg1"/>
                </a:solidFill>
                <a:ea typeface="微软雅黑" pitchFamily="34" charset="-122"/>
                <a:sym typeface="Arial" pitchFamily="34" charset="0"/>
              </a:rPr>
              <a:t>Bureau of International Cooperation</a:t>
            </a:r>
            <a:endParaRPr lang="zh-CN" altLang="en-US" sz="1200">
              <a:solidFill>
                <a:schemeClr val="bg1"/>
              </a:solidFill>
              <a:latin typeface="Calibri" pitchFamily="34" charset="0"/>
              <a:sym typeface="宋体" pitchFamily="2" charset="-122"/>
            </a:endParaRPr>
          </a:p>
        </p:txBody>
      </p:sp>
      <p:pic>
        <p:nvPicPr>
          <p:cNvPr id="7173" name="图片 10" descr="u=170853998,2331727848&amp;fm=21&amp;gp=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34" y="5239544"/>
            <a:ext cx="672676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图片 11" descr="u=3495889235,2778496686&amp;fm=21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2532" y="5244308"/>
            <a:ext cx="257386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图片 12" descr="u=3837477879,3002620183&amp;fm=21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6400" y="5246704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图片 16" descr="u=2069395733,2065282985&amp;fm=21&amp;gp=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91753" y="3801285"/>
            <a:ext cx="2000249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91753" y="2214563"/>
            <a:ext cx="2000249" cy="158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83286" y="720725"/>
            <a:ext cx="2008716" cy="148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图片 9" descr="u=1325828484,3250379043&amp;fm=21&amp;gp=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4234" y="5244308"/>
            <a:ext cx="191981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标题 1"/>
          <p:cNvSpPr txBox="1">
            <a:spLocks/>
          </p:cNvSpPr>
          <p:nvPr/>
        </p:nvSpPr>
        <p:spPr>
          <a:xfrm>
            <a:off x="0" y="0"/>
            <a:ext cx="12192000" cy="7207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8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National Natural Science Foundation of China</a:t>
            </a:r>
            <a:endParaRPr lang="zh-CN" altLang="en-US" sz="28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470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矩形 7"/>
          <p:cNvSpPr>
            <a:spLocks noChangeArrowheads="1"/>
          </p:cNvSpPr>
          <p:nvPr/>
        </p:nvSpPr>
        <p:spPr bwMode="auto">
          <a:xfrm>
            <a:off x="1428751" y="6286503"/>
            <a:ext cx="609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国际合作局</a:t>
            </a:r>
            <a:endParaRPr lang="en-US" altLang="zh-CN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b="1" dirty="0">
                <a:solidFill>
                  <a:schemeClr val="bg1"/>
                </a:solidFill>
                <a:latin typeface="Calibri" pitchFamily="34" charset="0"/>
                <a:ea typeface="微软雅黑" pitchFamily="34" charset="-122"/>
                <a:cs typeface="Arial" charset="0"/>
              </a:rPr>
              <a:t>Bureau of International Cooperation</a:t>
            </a:r>
            <a:endParaRPr lang="zh-CN" altLang="en-US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9" name="标题 1"/>
          <p:cNvSpPr txBox="1">
            <a:spLocks/>
          </p:cNvSpPr>
          <p:nvPr/>
        </p:nvSpPr>
        <p:spPr>
          <a:xfrm>
            <a:off x="0" y="0"/>
            <a:ext cx="12192000" cy="7207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29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NSFC Annual Budget (1986-2016)</a:t>
            </a:r>
            <a:endParaRPr lang="zh-CN" altLang="en-US" sz="29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7"/>
          <p:cNvGrpSpPr>
            <a:grpSpLocks/>
          </p:cNvGrpSpPr>
          <p:nvPr/>
        </p:nvGrpSpPr>
        <p:grpSpPr bwMode="auto">
          <a:xfrm>
            <a:off x="0" y="6237288"/>
            <a:ext cx="12192000" cy="647700"/>
            <a:chOff x="0" y="6237384"/>
            <a:chExt cx="9144000" cy="648000"/>
          </a:xfrm>
        </p:grpSpPr>
        <p:sp>
          <p:nvSpPr>
            <p:cNvPr id="19" name="矩形 18"/>
            <p:cNvSpPr/>
            <p:nvPr/>
          </p:nvSpPr>
          <p:spPr>
            <a:xfrm>
              <a:off x="0" y="6237384"/>
              <a:ext cx="9144000" cy="64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b="1" dirty="0"/>
                <a:t>NSFC</a:t>
              </a:r>
              <a:r>
                <a:rPr lang="en-US" altLang="zh-CN" sz="2800" dirty="0"/>
                <a:t> |</a:t>
              </a:r>
              <a:endParaRPr lang="zh-CN" altLang="en-US" sz="2800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1071563" y="6353325"/>
              <a:ext cx="4572000" cy="4304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b="1" spc="5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cs typeface="Arial" pitchFamily="34" charset="0"/>
                </a:rPr>
                <a:t>国家自然科学基金委员会</a:t>
              </a:r>
              <a:endParaRPr lang="en-US" altLang="zh-CN" sz="1200" b="1" spc="500" dirty="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00" b="1" dirty="0">
                  <a:solidFill>
                    <a:schemeClr val="bg1"/>
                  </a:solidFill>
                  <a:latin typeface="+mn-lt"/>
                  <a:ea typeface="+mn-ea"/>
                </a:rPr>
                <a:t>National Natural Science Foundation of China</a:t>
              </a:r>
              <a:endParaRPr lang="zh-CN" altLang="en-US" sz="1000" b="1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graphicFrame>
        <p:nvGraphicFramePr>
          <p:cNvPr id="1638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9583271"/>
              </p:ext>
            </p:extLst>
          </p:nvPr>
        </p:nvGraphicFramePr>
        <p:xfrm>
          <a:off x="527381" y="720725"/>
          <a:ext cx="11521280" cy="544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Worksheet" r:id="rId4" imgW="8858160" imgH="5495835" progId="Excel.Sheet.8">
                  <p:embed/>
                </p:oleObj>
              </mc:Choice>
              <mc:Fallback>
                <p:oleObj name="Worksheet" r:id="rId4" imgW="8858160" imgH="549583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381" y="720725"/>
                        <a:ext cx="11521280" cy="54445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1583499" y="1772817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Founded in 1986 with an 80 million RMB starting budget, NSFC has expanded more than 300-fold to allocate 24.8 billion RMB in 2016. 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389062" y="380053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Billion RMB</a:t>
            </a:r>
            <a:endParaRPr lang="zh-CN" alt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846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16010" y="1210328"/>
            <a:ext cx="11091728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NSFC has </a:t>
            </a:r>
            <a:r>
              <a:rPr lang="en-US" altLang="zh-C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cooperative agreements with partners in </a:t>
            </a:r>
            <a:r>
              <a:rPr lang="en-US" altLang="zh-C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 and regions</a:t>
            </a:r>
          </a:p>
          <a:p>
            <a:pPr indent="457200" algn="ctr"/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ctr"/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合 15"/>
          <p:cNvGrpSpPr/>
          <p:nvPr/>
        </p:nvGrpSpPr>
        <p:grpSpPr>
          <a:xfrm>
            <a:off x="1589315" y="1828800"/>
            <a:ext cx="9252520" cy="4069432"/>
            <a:chOff x="142844" y="1785926"/>
            <a:chExt cx="8917146" cy="3171836"/>
          </a:xfrm>
        </p:grpSpPr>
        <p:pic>
          <p:nvPicPr>
            <p:cNvPr id="6" name="图片 5" descr="图片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844" y="1785926"/>
              <a:ext cx="4968091" cy="3099026"/>
            </a:xfrm>
            <a:prstGeom prst="rect">
              <a:avLst/>
            </a:prstGeom>
          </p:spPr>
        </p:pic>
        <p:graphicFrame>
          <p:nvGraphicFramePr>
            <p:cNvPr id="7" name="图表 6"/>
            <p:cNvGraphicFramePr/>
            <p:nvPr/>
          </p:nvGraphicFramePr>
          <p:xfrm>
            <a:off x="5325533" y="1857364"/>
            <a:ext cx="3734457" cy="310039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8" name="标题 1"/>
          <p:cNvSpPr txBox="1">
            <a:spLocks/>
          </p:cNvSpPr>
          <p:nvPr/>
        </p:nvSpPr>
        <p:spPr>
          <a:xfrm>
            <a:off x="0" y="0"/>
            <a:ext cx="12192000" cy="72072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30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Global Partnerships</a:t>
            </a:r>
            <a:endParaRPr lang="zh-CN" altLang="en-US" sz="3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26806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3640" y="953954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Workshops</a:t>
            </a:r>
            <a:endParaRPr lang="en-US" altLang="zh-CN" b="1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Academic </a:t>
            </a:r>
            <a:r>
              <a:rPr lang="en-US" altLang="zh-CN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Exchange</a:t>
            </a:r>
          </a:p>
          <a:p>
            <a:pPr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Joint </a:t>
            </a:r>
            <a:r>
              <a:rPr lang="en-US" altLang="zh-CN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Research Projects</a:t>
            </a:r>
          </a:p>
          <a:p>
            <a:pPr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 Research </a:t>
            </a:r>
            <a:r>
              <a:rPr lang="en-US" altLang="zh-CN" b="1" dirty="0">
                <a:latin typeface="Arial" pitchFamily="34" charset="0"/>
                <a:ea typeface="微软雅黑" pitchFamily="34" charset="-122"/>
                <a:cs typeface="Arial" pitchFamily="34" charset="0"/>
              </a:rPr>
              <a:t>Fund for International Young  </a:t>
            </a:r>
            <a:r>
              <a:rPr lang="en-US" altLang="zh-CN" b="1" dirty="0" smtClean="0">
                <a:latin typeface="Arial" pitchFamily="34" charset="0"/>
                <a:ea typeface="微软雅黑" pitchFamily="34" charset="-122"/>
                <a:cs typeface="Arial" pitchFamily="34" charset="0"/>
              </a:rPr>
              <a:t>Scientists</a:t>
            </a:r>
          </a:p>
          <a:p>
            <a:pPr>
              <a:lnSpc>
                <a:spcPts val="26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CN" b="1" dirty="0" smtClean="0">
              <a:latin typeface="Arial" pitchFamily="34" charset="0"/>
              <a:ea typeface="微软雅黑" pitchFamily="34" charset="-122"/>
              <a:cs typeface="Arial" pitchFamily="34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2100" dirty="0" smtClean="0">
                <a:latin typeface="+mn-ea"/>
                <a:cs typeface="Arial" pitchFamily="34" charset="0"/>
              </a:rPr>
              <a:t>        In 2016</a:t>
            </a:r>
            <a:r>
              <a:rPr lang="zh-CN" altLang="en-US" sz="2100" dirty="0" smtClean="0">
                <a:latin typeface="+mn-ea"/>
                <a:cs typeface="Arial" pitchFamily="34" charset="0"/>
              </a:rPr>
              <a:t>, </a:t>
            </a:r>
            <a:r>
              <a:rPr lang="en-US" altLang="zh-CN" sz="2100" b="1" dirty="0" smtClean="0">
                <a:solidFill>
                  <a:srgbClr val="C00000"/>
                </a:solidFill>
                <a:latin typeface="+mn-ea"/>
                <a:cs typeface="Arial" pitchFamily="34" charset="0"/>
              </a:rPr>
              <a:t>44</a:t>
            </a:r>
            <a:r>
              <a:rPr lang="en-US" altLang="zh-CN" sz="2100" dirty="0" smtClean="0">
                <a:solidFill>
                  <a:srgbClr val="C00000"/>
                </a:solidFill>
                <a:latin typeface="+mn-ea"/>
                <a:cs typeface="Arial" pitchFamily="34" charset="0"/>
              </a:rPr>
              <a:t> </a:t>
            </a:r>
            <a:r>
              <a:rPr lang="zh-CN" altLang="en-US" sz="2100" dirty="0">
                <a:latin typeface="+mn-ea"/>
                <a:cs typeface="Arial" pitchFamily="34" charset="0"/>
              </a:rPr>
              <a:t>rounds of bilateral or multilateral </a:t>
            </a:r>
            <a:r>
              <a:rPr lang="zh-CN" altLang="en-US" sz="2100" dirty="0" smtClean="0">
                <a:latin typeface="+mn-ea"/>
                <a:cs typeface="Arial" pitchFamily="34" charset="0"/>
              </a:rPr>
              <a:t>call </a:t>
            </a:r>
            <a:r>
              <a:rPr lang="zh-CN" altLang="en-US" sz="2100" dirty="0">
                <a:latin typeface="+mn-ea"/>
                <a:cs typeface="Arial" pitchFamily="34" charset="0"/>
              </a:rPr>
              <a:t>for </a:t>
            </a:r>
            <a:r>
              <a:rPr lang="zh-CN" altLang="en-US" sz="2100" dirty="0" smtClean="0">
                <a:latin typeface="+mn-ea"/>
                <a:cs typeface="Arial" pitchFamily="34" charset="0"/>
              </a:rPr>
              <a:t>proposals </a:t>
            </a:r>
            <a:r>
              <a:rPr lang="en-US" altLang="zh-CN" sz="2100" dirty="0" smtClean="0">
                <a:latin typeface="+mn-ea"/>
                <a:cs typeface="Arial" pitchFamily="34" charset="0"/>
              </a:rPr>
              <a:t>with </a:t>
            </a:r>
            <a:r>
              <a:rPr lang="en-US" altLang="zh-CN" sz="2100" b="1" dirty="0" smtClean="0">
                <a:solidFill>
                  <a:srgbClr val="C00000"/>
                </a:solidFill>
                <a:latin typeface="+mn-ea"/>
                <a:cs typeface="Arial" pitchFamily="34" charset="0"/>
              </a:rPr>
              <a:t>36 </a:t>
            </a:r>
            <a:r>
              <a:rPr lang="en-US" altLang="zh-CN" sz="2100" dirty="0" smtClean="0">
                <a:latin typeface="+mn-ea"/>
                <a:cs typeface="Arial" pitchFamily="34" charset="0"/>
              </a:rPr>
              <a:t>funding agencies from </a:t>
            </a:r>
            <a:r>
              <a:rPr lang="en-US" altLang="zh-CN" sz="2100" b="1" dirty="0" smtClean="0">
                <a:solidFill>
                  <a:srgbClr val="C00000"/>
                </a:solidFill>
                <a:latin typeface="+mn-ea"/>
                <a:cs typeface="Arial" pitchFamily="34" charset="0"/>
              </a:rPr>
              <a:t>26</a:t>
            </a:r>
            <a:r>
              <a:rPr lang="en-US" altLang="zh-CN" sz="2100" dirty="0" smtClean="0">
                <a:latin typeface="+mn-ea"/>
                <a:cs typeface="Arial" pitchFamily="34" charset="0"/>
              </a:rPr>
              <a:t> countries were </a:t>
            </a:r>
            <a:r>
              <a:rPr lang="zh-CN" altLang="en-US" sz="2100" dirty="0">
                <a:latin typeface="+mn-ea"/>
                <a:cs typeface="Arial" pitchFamily="34" charset="0"/>
              </a:rPr>
              <a:t>launched in different scientific fields between NSFC and its partner </a:t>
            </a:r>
            <a:r>
              <a:rPr lang="zh-CN" altLang="en-US" sz="2100" dirty="0" smtClean="0">
                <a:latin typeface="+mn-ea"/>
                <a:cs typeface="Arial" pitchFamily="34" charset="0"/>
              </a:rPr>
              <a:t>organizations</a:t>
            </a:r>
            <a:r>
              <a:rPr lang="en-US" altLang="zh-CN" sz="2100" dirty="0" smtClean="0">
                <a:latin typeface="+mn-ea"/>
                <a:cs typeface="Arial" pitchFamily="34" charset="0"/>
              </a:rPr>
              <a:t>, with an input of more than </a:t>
            </a:r>
            <a:r>
              <a:rPr lang="en-US" altLang="zh-CN" sz="2100" b="1" dirty="0" smtClean="0">
                <a:solidFill>
                  <a:srgbClr val="C00000"/>
                </a:solidFill>
                <a:latin typeface="+mn-ea"/>
                <a:cs typeface="Arial" pitchFamily="34" charset="0"/>
              </a:rPr>
              <a:t>600 million RMB </a:t>
            </a:r>
            <a:r>
              <a:rPr lang="en-US" altLang="zh-CN" sz="2100" dirty="0" smtClean="0">
                <a:latin typeface="+mn-ea"/>
                <a:cs typeface="Arial" pitchFamily="34" charset="0"/>
              </a:rPr>
              <a:t>from NSFC.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altLang="zh-CN" sz="1800" dirty="0">
              <a:latin typeface="+mn-ea"/>
              <a:cs typeface="Arial" pitchFamily="34" charset="0"/>
              <a:sym typeface="Arial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altLang="zh-CN" sz="1800" dirty="0" smtClean="0">
              <a:solidFill>
                <a:srgbClr val="FF0000"/>
              </a:solidFill>
              <a:latin typeface="+mn-ea"/>
              <a:cs typeface="Arial" pitchFamily="34" charset="0"/>
              <a:sym typeface="Arial" pitchFamily="34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	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NSF, NIH (</a:t>
            </a: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USA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)</a:t>
            </a: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 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       </a:t>
            </a: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CIHR (Canada)      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NRF (Korea)</a:t>
            </a: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  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    JSPS, JST (Japan)</a:t>
            </a:r>
            <a:endParaRPr lang="en-US" altLang="zh-CN" sz="180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sym typeface="Arial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	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DFG (Germany)</a:t>
            </a: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   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     ANR (France)        RCUK (UK)</a:t>
            </a: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 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        NWO (Netherlands</a:t>
            </a:r>
            <a:r>
              <a:rPr lang="zh-CN" alt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)  </a:t>
            </a:r>
            <a:endParaRPr lang="en-US" altLang="zh-CN" sz="180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sym typeface="Arial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	AF (Finland)  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 </a:t>
            </a: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         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 </a:t>
            </a: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DNRF (Denmark)   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FWF (Austria</a:t>
            </a: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)     VR(Sweden</a:t>
            </a:r>
            <a:r>
              <a:rPr lang="en-US" altLang="zh-CN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)    SNSF(Switzerland)</a:t>
            </a:r>
            <a:endParaRPr lang="en-US" altLang="zh-CN" sz="180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sym typeface="Arial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	ISF(Israel)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                 </a:t>
            </a: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DG-Research(EU)  RGC (Hong Kong</a:t>
            </a:r>
            <a:r>
              <a:rPr lang="en-US" altLang="zh-CN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  <a:sym typeface="Arial" pitchFamily="34" charset="0"/>
              </a:rPr>
              <a:t>)    SFI(Ireland)    MAECI (Italy)</a:t>
            </a:r>
            <a:endParaRPr lang="en-US" altLang="zh-CN" sz="1800" dirty="0">
              <a:solidFill>
                <a:prstClr val="black">
                  <a:lumMod val="85000"/>
                  <a:lumOff val="15000"/>
                </a:prstClr>
              </a:solidFill>
              <a:latin typeface="+mn-ea"/>
              <a:sym typeface="Arial" pitchFamily="34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	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CG</a:t>
            </a:r>
            <a:r>
              <a:rPr lang="en-US" altLang="zh-CN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IAR, UNEP, IUPAC, IIASA, etc.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+mn-ea"/>
              </a:rPr>
              <a:t> (International organization)</a:t>
            </a:r>
            <a:endParaRPr lang="en-US" altLang="zh-CN" dirty="0">
              <a:solidFill>
                <a:prstClr val="black">
                  <a:lumMod val="85000"/>
                  <a:lumOff val="15000"/>
                </a:prstClr>
              </a:solidFill>
              <a:latin typeface="+mn-ea"/>
            </a:endParaRPr>
          </a:p>
          <a:p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9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International Programs</a:t>
            </a:r>
            <a:endParaRPr lang="zh-CN" altLang="en-US" sz="29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79085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标题 1"/>
          <p:cNvSpPr txBox="1">
            <a:spLocks/>
          </p:cNvSpPr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9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NSFC’s Cooperation with Europe</a:t>
            </a:r>
            <a:endParaRPr lang="zh-CN" altLang="en-US" sz="29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8" name="图片 21" descr="wKgBm04IXITbn76sAABDz0J7cvc832.mdd.w600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4" y="991394"/>
            <a:ext cx="5691261" cy="514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6248401" y="2073662"/>
            <a:ext cx="5638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n-ea"/>
                <a:cs typeface="Arial" pitchFamily="34" charset="0"/>
              </a:rPr>
              <a:t>NSFC has </a:t>
            </a:r>
            <a:r>
              <a:rPr lang="en-US" altLang="zh-CN" b="1" dirty="0">
                <a:solidFill>
                  <a:srgbClr val="C00000"/>
                </a:solidFill>
                <a:latin typeface="+mn-ea"/>
                <a:cs typeface="Arial" pitchFamily="34" charset="0"/>
              </a:rPr>
              <a:t>45 </a:t>
            </a:r>
            <a:r>
              <a:rPr lang="en-US" altLang="zh-CN" dirty="0">
                <a:latin typeface="+mn-ea"/>
                <a:cs typeface="Arial" pitchFamily="34" charset="0"/>
              </a:rPr>
              <a:t>collaboration agreements with funding organizations in </a:t>
            </a:r>
            <a:r>
              <a:rPr lang="en-US" altLang="zh-CN" b="1" dirty="0">
                <a:solidFill>
                  <a:srgbClr val="C00000"/>
                </a:solidFill>
                <a:latin typeface="+mn-ea"/>
                <a:cs typeface="Arial" pitchFamily="34" charset="0"/>
              </a:rPr>
              <a:t>24</a:t>
            </a:r>
            <a:r>
              <a:rPr lang="en-US" altLang="zh-CN" dirty="0">
                <a:latin typeface="+mn-ea"/>
                <a:cs typeface="Arial" pitchFamily="34" charset="0"/>
              </a:rPr>
              <a:t> European countries or regional organizations.</a:t>
            </a:r>
          </a:p>
          <a:p>
            <a:endParaRPr lang="en-US" altLang="zh-CN" dirty="0">
              <a:latin typeface="+mn-ea"/>
              <a:cs typeface="Arial" pitchFamily="34" charset="0"/>
            </a:endParaRPr>
          </a:p>
          <a:p>
            <a:r>
              <a:rPr lang="en-US" altLang="zh-CN" dirty="0">
                <a:latin typeface="+mn-ea"/>
                <a:cs typeface="Arial" pitchFamily="34" charset="0"/>
              </a:rPr>
              <a:t>Each year, around </a:t>
            </a:r>
            <a:r>
              <a:rPr lang="en-US" altLang="zh-CN" b="1" dirty="0" smtClean="0">
                <a:solidFill>
                  <a:srgbClr val="C00000"/>
                </a:solidFill>
                <a:latin typeface="+mn-ea"/>
                <a:cs typeface="Arial" pitchFamily="34" charset="0"/>
              </a:rPr>
              <a:t>20</a:t>
            </a:r>
            <a:r>
              <a:rPr lang="en-US" altLang="zh-CN" dirty="0" smtClean="0">
                <a:latin typeface="+mn-ea"/>
                <a:cs typeface="Arial" pitchFamily="34" charset="0"/>
              </a:rPr>
              <a:t> </a:t>
            </a:r>
            <a:r>
              <a:rPr lang="en-US" altLang="zh-CN" dirty="0">
                <a:latin typeface="+mn-ea"/>
                <a:cs typeface="Arial" pitchFamily="34" charset="0"/>
              </a:rPr>
              <a:t>joint calls for </a:t>
            </a:r>
            <a:r>
              <a:rPr lang="en-US" altLang="zh-CN" b="1" dirty="0">
                <a:solidFill>
                  <a:srgbClr val="C00000"/>
                </a:solidFill>
                <a:latin typeface="+mn-ea"/>
                <a:cs typeface="Arial" pitchFamily="34" charset="0"/>
              </a:rPr>
              <a:t>academic visits, workshops, and joint research projects </a:t>
            </a:r>
            <a:r>
              <a:rPr lang="en-US" altLang="zh-CN" dirty="0">
                <a:latin typeface="+mn-ea"/>
                <a:cs typeface="Arial" pitchFamily="34" charset="0"/>
              </a:rPr>
              <a:t>are launched between NSFC and its European partners.   </a:t>
            </a:r>
            <a:endParaRPr lang="en-US" altLang="zh-CN" dirty="0" smtClean="0">
              <a:latin typeface="+mn-ea"/>
              <a:cs typeface="Arial" pitchFamily="34" charset="0"/>
            </a:endParaRPr>
          </a:p>
          <a:p>
            <a:endParaRPr lang="en-US" altLang="zh-CN" dirty="0">
              <a:cs typeface="Arial" pitchFamily="34" charset="0"/>
            </a:endParaRPr>
          </a:p>
          <a:p>
            <a:endParaRPr lang="en-US" altLang="zh-CN" dirty="0">
              <a:cs typeface="Arial" pitchFamily="34" charset="0"/>
            </a:endParaRPr>
          </a:p>
          <a:p>
            <a:endParaRPr lang="en-US" altLang="zh-CN" dirty="0">
              <a:cs typeface="Arial" pitchFamily="34" charset="0"/>
            </a:endParaRPr>
          </a:p>
          <a:p>
            <a:endParaRPr lang="en-US" altLang="zh-CN" dirty="0">
              <a:cs typeface="Arial" pitchFamily="34" charset="0"/>
            </a:endParaRPr>
          </a:p>
          <a:p>
            <a:endParaRPr lang="zh-CN" altLang="en-US" dirty="0">
              <a:solidFill>
                <a:srgbClr val="000000"/>
              </a:solidFill>
              <a:latin typeface="Times New Roman" panose="02020603050405020304" pitchFamily="18" charset="0"/>
              <a:ea typeface="黑体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56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标题 1"/>
          <p:cNvSpPr txBox="1">
            <a:spLocks/>
          </p:cNvSpPr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9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Bilateral Cooperation</a:t>
            </a:r>
            <a:endParaRPr lang="zh-CN" altLang="en-US" sz="29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8" name="图片 21" descr="wKgBm04IXITbn76sAABDz0J7cvc832.mdd.w600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774" y="991394"/>
            <a:ext cx="5691261" cy="514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6260123" y="1313736"/>
            <a:ext cx="53032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700" b="1" dirty="0" smtClean="0">
                <a:solidFill>
                  <a:srgbClr val="C00000"/>
                </a:solidFill>
                <a:latin typeface="+mn-ea"/>
                <a:cs typeface="Arial" pitchFamily="34" charset="0"/>
              </a:rPr>
              <a:t>Running Calls each year with</a:t>
            </a:r>
          </a:p>
          <a:p>
            <a:pPr algn="ctr"/>
            <a:endParaRPr lang="en-US" altLang="zh-CN" sz="1700" dirty="0" smtClean="0">
              <a:latin typeface="+mn-ea"/>
              <a:cs typeface="Arial" pitchFamily="34" charset="0"/>
            </a:endParaRPr>
          </a:p>
          <a:p>
            <a:r>
              <a:rPr lang="en-US" altLang="zh-CN" sz="1700" dirty="0" smtClean="0">
                <a:latin typeface="+mn-ea"/>
                <a:cs typeface="Arial" pitchFamily="34" charset="0"/>
              </a:rPr>
              <a:t>DFG                                                        Germany </a:t>
            </a:r>
          </a:p>
          <a:p>
            <a:r>
              <a:rPr lang="en-US" altLang="zh-CN" sz="1700" dirty="0" smtClean="0">
                <a:latin typeface="+mn-ea"/>
                <a:cs typeface="Arial" pitchFamily="34" charset="0"/>
              </a:rPr>
              <a:t>RCUK</a:t>
            </a:r>
            <a:r>
              <a:rPr lang="zh-CN" altLang="en-US" sz="1700" dirty="0" smtClean="0">
                <a:latin typeface="+mn-ea"/>
                <a:cs typeface="Arial" pitchFamily="34" charset="0"/>
              </a:rPr>
              <a:t>、</a:t>
            </a:r>
            <a:r>
              <a:rPr lang="en-US" altLang="zh-CN" sz="1700" dirty="0" smtClean="0">
                <a:latin typeface="+mn-ea"/>
                <a:cs typeface="Arial" pitchFamily="34" charset="0"/>
              </a:rPr>
              <a:t>RS</a:t>
            </a:r>
            <a:r>
              <a:rPr lang="zh-CN" altLang="en-US" sz="1700" dirty="0">
                <a:latin typeface="+mn-ea"/>
                <a:cs typeface="Arial" pitchFamily="34" charset="0"/>
              </a:rPr>
              <a:t>、</a:t>
            </a:r>
            <a:r>
              <a:rPr lang="en-US" altLang="zh-CN" sz="1700" dirty="0" smtClean="0">
                <a:latin typeface="+mn-ea"/>
                <a:cs typeface="Arial" pitchFamily="34" charset="0"/>
              </a:rPr>
              <a:t>RSE</a:t>
            </a:r>
            <a:r>
              <a:rPr lang="zh-CN" altLang="en-US" sz="1700" dirty="0" smtClean="0">
                <a:latin typeface="+mn-ea"/>
                <a:cs typeface="Arial" pitchFamily="34" charset="0"/>
              </a:rPr>
              <a:t>、</a:t>
            </a:r>
            <a:r>
              <a:rPr lang="en-US" altLang="zh-CN" sz="1700" dirty="0" smtClean="0">
                <a:latin typeface="+mn-ea"/>
                <a:cs typeface="Arial" pitchFamily="34" charset="0"/>
              </a:rPr>
              <a:t>BC                             UK</a:t>
            </a:r>
          </a:p>
          <a:p>
            <a:r>
              <a:rPr lang="en-US" altLang="zh-CN" sz="1700" dirty="0" smtClean="0">
                <a:latin typeface="+mn-ea"/>
                <a:cs typeface="Arial" pitchFamily="34" charset="0"/>
              </a:rPr>
              <a:t>ANR</a:t>
            </a:r>
            <a:r>
              <a:rPr lang="zh-CN" altLang="en-US" sz="1700" dirty="0" smtClean="0">
                <a:latin typeface="+mn-ea"/>
                <a:cs typeface="Arial" pitchFamily="34" charset="0"/>
              </a:rPr>
              <a:t>、</a:t>
            </a:r>
            <a:r>
              <a:rPr lang="en-US" altLang="zh-CN" sz="1700" dirty="0" smtClean="0">
                <a:latin typeface="+mn-ea"/>
                <a:cs typeface="Arial" pitchFamily="34" charset="0"/>
              </a:rPr>
              <a:t>CNRS                                           France </a:t>
            </a:r>
          </a:p>
          <a:p>
            <a:r>
              <a:rPr lang="en-US" altLang="zh-CN" sz="1700" dirty="0" smtClean="0">
                <a:latin typeface="+mn-ea"/>
                <a:cs typeface="Arial" pitchFamily="34" charset="0"/>
              </a:rPr>
              <a:t>RFBR                                                       Russia</a:t>
            </a:r>
          </a:p>
          <a:p>
            <a:r>
              <a:rPr lang="en-US" altLang="zh-CN" sz="1700" dirty="0" smtClean="0">
                <a:latin typeface="+mn-ea"/>
                <a:cs typeface="Arial" pitchFamily="34" charset="0"/>
              </a:rPr>
              <a:t>FWO                                                       Belgium</a:t>
            </a:r>
          </a:p>
          <a:p>
            <a:r>
              <a:rPr lang="en-US" altLang="zh-CN" sz="1700" dirty="0" smtClean="0">
                <a:latin typeface="+mn-ea"/>
                <a:cs typeface="Arial" pitchFamily="34" charset="0"/>
              </a:rPr>
              <a:t>SNSF                                                  Switzerland</a:t>
            </a:r>
            <a:endParaRPr lang="en-US" altLang="zh-CN" sz="1700" dirty="0">
              <a:latin typeface="+mn-ea"/>
              <a:cs typeface="Arial" pitchFamily="34" charset="0"/>
            </a:endParaRPr>
          </a:p>
          <a:p>
            <a:r>
              <a:rPr lang="en-US" altLang="zh-CN" sz="1700" dirty="0" smtClean="0">
                <a:latin typeface="+mn-ea"/>
                <a:cs typeface="Arial" pitchFamily="34" charset="0"/>
              </a:rPr>
              <a:t>NWO                                                 Netherlands</a:t>
            </a:r>
            <a:endParaRPr lang="en-US" altLang="zh-CN" sz="1700" dirty="0">
              <a:latin typeface="+mn-ea"/>
              <a:cs typeface="Arial" pitchFamily="34" charset="0"/>
            </a:endParaRPr>
          </a:p>
          <a:p>
            <a:r>
              <a:rPr lang="en-US" altLang="zh-CN" sz="1700" dirty="0" smtClean="0">
                <a:latin typeface="+mn-ea"/>
                <a:cs typeface="Arial" pitchFamily="34" charset="0"/>
              </a:rPr>
              <a:t>MAECI                                                    Italy</a:t>
            </a:r>
          </a:p>
          <a:p>
            <a:r>
              <a:rPr lang="en-US" altLang="zh-CN" sz="1700" dirty="0" smtClean="0">
                <a:latin typeface="+mn-ea"/>
                <a:cs typeface="Arial" pitchFamily="34" charset="0"/>
              </a:rPr>
              <a:t>SFI                                                          Ireland</a:t>
            </a:r>
          </a:p>
          <a:p>
            <a:r>
              <a:rPr lang="en-US" altLang="zh-CN" sz="1700" dirty="0" smtClean="0">
                <a:latin typeface="+mn-ea"/>
                <a:cs typeface="Arial" pitchFamily="34" charset="0"/>
              </a:rPr>
              <a:t>RCN                                                        Norway</a:t>
            </a:r>
          </a:p>
          <a:p>
            <a:r>
              <a:rPr lang="en-US" altLang="zh-CN" sz="1700" dirty="0" smtClean="0">
                <a:latin typeface="+mn-ea"/>
                <a:cs typeface="Arial" pitchFamily="34" charset="0"/>
              </a:rPr>
              <a:t>VR</a:t>
            </a:r>
            <a:r>
              <a:rPr lang="zh-CN" altLang="en-US" sz="1700" dirty="0" smtClean="0">
                <a:latin typeface="+mn-ea"/>
                <a:cs typeface="Arial" pitchFamily="34" charset="0"/>
              </a:rPr>
              <a:t>、</a:t>
            </a:r>
            <a:r>
              <a:rPr lang="en-US" altLang="zh-CN" sz="1700" dirty="0" smtClean="0">
                <a:latin typeface="+mn-ea"/>
                <a:cs typeface="Arial" pitchFamily="34" charset="0"/>
              </a:rPr>
              <a:t>STINT                                             Sweden</a:t>
            </a:r>
          </a:p>
          <a:p>
            <a:r>
              <a:rPr lang="en-US" altLang="zh-CN" sz="1700" dirty="0" smtClean="0">
                <a:latin typeface="+mn-ea"/>
                <a:cs typeface="Arial" pitchFamily="34" charset="0"/>
              </a:rPr>
              <a:t>AF                                                           Finland</a:t>
            </a:r>
          </a:p>
          <a:p>
            <a:r>
              <a:rPr lang="en-US" altLang="zh-CN" sz="1700" dirty="0" smtClean="0">
                <a:latin typeface="+mn-ea"/>
                <a:cs typeface="Arial" pitchFamily="34" charset="0"/>
              </a:rPr>
              <a:t>FWF                                                        Austria</a:t>
            </a:r>
          </a:p>
          <a:p>
            <a:r>
              <a:rPr lang="en-US" altLang="zh-CN" sz="1700" dirty="0" smtClean="0">
                <a:latin typeface="+mn-ea"/>
                <a:cs typeface="Arial" pitchFamily="34" charset="0"/>
              </a:rPr>
              <a:t>FCT                                                         Portugal</a:t>
            </a:r>
          </a:p>
          <a:p>
            <a:r>
              <a:rPr lang="en-US" altLang="zh-CN" sz="1700" dirty="0" smtClean="0">
                <a:latin typeface="+mn-ea"/>
                <a:cs typeface="Arial" pitchFamily="34" charset="0"/>
              </a:rPr>
              <a:t>CAS                                                      Czech Rep</a:t>
            </a:r>
            <a:endParaRPr lang="en-US" altLang="zh-CN" sz="1700" dirty="0">
              <a:latin typeface="+mn-ea"/>
              <a:cs typeface="Arial" pitchFamily="34" charset="0"/>
            </a:endParaRPr>
          </a:p>
          <a:p>
            <a:endParaRPr lang="zh-CN" altLang="en-US" sz="1700" dirty="0">
              <a:solidFill>
                <a:srgbClr val="000000"/>
              </a:solidFill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0504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lowchart: Alternate Process 24"/>
          <p:cNvSpPr/>
          <p:nvPr/>
        </p:nvSpPr>
        <p:spPr>
          <a:xfrm rot="16200000">
            <a:off x="7417038" y="1846303"/>
            <a:ext cx="3484173" cy="2609452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48" name="Flowchart: Alternate Process 24"/>
          <p:cNvSpPr/>
          <p:nvPr/>
        </p:nvSpPr>
        <p:spPr>
          <a:xfrm rot="16200000">
            <a:off x="4513963" y="1550624"/>
            <a:ext cx="3492338" cy="3217900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5" name="Flowchart: Alternate Process 24"/>
          <p:cNvSpPr/>
          <p:nvPr/>
        </p:nvSpPr>
        <p:spPr>
          <a:xfrm rot="16200000">
            <a:off x="1628698" y="1884682"/>
            <a:ext cx="3515095" cy="2527031"/>
          </a:xfrm>
          <a:prstGeom prst="roundRect">
            <a:avLst>
              <a:gd name="adj" fmla="val 6205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31626"/>
            <a:endParaRPr lang="en-US" sz="2000" dirty="0">
              <a:solidFill>
                <a:srgbClr val="FFFFFF"/>
              </a:solidFill>
            </a:endParaRPr>
          </a:p>
        </p:txBody>
      </p:sp>
      <p:grpSp>
        <p:nvGrpSpPr>
          <p:cNvPr id="8" name="Group 134"/>
          <p:cNvGrpSpPr>
            <a:grpSpLocks noChangeAspect="1"/>
          </p:cNvGrpSpPr>
          <p:nvPr/>
        </p:nvGrpSpPr>
        <p:grpSpPr>
          <a:xfrm>
            <a:off x="2649284" y="4553715"/>
            <a:ext cx="860658" cy="861376"/>
            <a:chOff x="3287425" y="1417883"/>
            <a:chExt cx="648499" cy="649042"/>
          </a:xfrm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r>
                <a:rPr lang="en-US" sz="1600" b="1" dirty="0">
                  <a:solidFill>
                    <a:srgbClr val="FFFFFF"/>
                  </a:solidFill>
                </a:rPr>
                <a:t>01</a:t>
              </a:r>
            </a:p>
          </p:txBody>
        </p:sp>
      </p:grpSp>
      <p:grpSp>
        <p:nvGrpSpPr>
          <p:cNvPr id="9" name="Group 129"/>
          <p:cNvGrpSpPr>
            <a:grpSpLocks noChangeAspect="1"/>
          </p:cNvGrpSpPr>
          <p:nvPr/>
        </p:nvGrpSpPr>
        <p:grpSpPr>
          <a:xfrm>
            <a:off x="5806641" y="4514640"/>
            <a:ext cx="860658" cy="861376"/>
            <a:chOff x="2779491" y="2517212"/>
            <a:chExt cx="648499" cy="649042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r>
                <a:rPr lang="en-US" sz="1600" b="1" dirty="0">
                  <a:solidFill>
                    <a:srgbClr val="FFFFFF"/>
                  </a:solidFill>
                </a:rPr>
                <a:t>02</a:t>
              </a:r>
            </a:p>
          </p:txBody>
        </p:sp>
      </p:grpSp>
      <p:grpSp>
        <p:nvGrpSpPr>
          <p:cNvPr id="10" name="Group 130"/>
          <p:cNvGrpSpPr>
            <a:grpSpLocks noChangeAspect="1"/>
          </p:cNvGrpSpPr>
          <p:nvPr/>
        </p:nvGrpSpPr>
        <p:grpSpPr>
          <a:xfrm>
            <a:off x="8694739" y="4453976"/>
            <a:ext cx="860658" cy="861376"/>
            <a:chOff x="3287425" y="3613920"/>
            <a:chExt cx="648499" cy="649042"/>
          </a:xfrm>
        </p:grpSpPr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1626"/>
              <a:r>
                <a:rPr lang="en-US" sz="1600" b="1" dirty="0">
                  <a:solidFill>
                    <a:srgbClr val="FFFFFF"/>
                  </a:solidFill>
                </a:rPr>
                <a:t>03</a:t>
              </a:r>
            </a:p>
          </p:txBody>
        </p:sp>
      </p:grpSp>
      <p:sp>
        <p:nvSpPr>
          <p:cNvPr id="146" name="Freeform 52"/>
          <p:cNvSpPr>
            <a:spLocks noEditPoints="1"/>
          </p:cNvSpPr>
          <p:nvPr/>
        </p:nvSpPr>
        <p:spPr bwMode="auto">
          <a:xfrm>
            <a:off x="4839349" y="2453672"/>
            <a:ext cx="484318" cy="48431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31626"/>
            <a:endParaRPr lang="en-US" sz="2000">
              <a:solidFill>
                <a:srgbClr val="262626"/>
              </a:solidFill>
              <a:ea typeface="隶书"/>
            </a:endParaRPr>
          </a:p>
        </p:txBody>
      </p:sp>
      <p:sp>
        <p:nvSpPr>
          <p:cNvPr id="147" name="Freeform 56"/>
          <p:cNvSpPr>
            <a:spLocks noEditPoints="1"/>
          </p:cNvSpPr>
          <p:nvPr/>
        </p:nvSpPr>
        <p:spPr bwMode="auto">
          <a:xfrm>
            <a:off x="6851523" y="2463949"/>
            <a:ext cx="463769" cy="46376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31626"/>
            <a:endParaRPr lang="en-US" sz="2000">
              <a:solidFill>
                <a:srgbClr val="262626"/>
              </a:solidFill>
              <a:ea typeface="隶书"/>
            </a:endParaRPr>
          </a:p>
        </p:txBody>
      </p:sp>
      <p:sp>
        <p:nvSpPr>
          <p:cNvPr id="148" name="Freeform 152"/>
          <p:cNvSpPr>
            <a:spLocks noEditPoints="1"/>
          </p:cNvSpPr>
          <p:nvPr/>
        </p:nvSpPr>
        <p:spPr bwMode="auto">
          <a:xfrm>
            <a:off x="8858955" y="2486655"/>
            <a:ext cx="452701" cy="418357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031626"/>
            <a:endParaRPr lang="en-US" sz="2000">
              <a:solidFill>
                <a:srgbClr val="262626"/>
              </a:solidFill>
              <a:ea typeface="隶书"/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>
          <a:xfrm>
            <a:off x="4295835" y="3192821"/>
            <a:ext cx="1571350" cy="126188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rgbClr val="FFFFFF"/>
                </a:solidFill>
                <a:ea typeface="隶书"/>
              </a:rPr>
              <a:t>There  many variations of passages of Lorem Ipsum available, but the majority have suffered alteration in form There  many of variation of passages of Lorem available the.</a:t>
            </a:r>
          </a:p>
          <a:p>
            <a:pPr>
              <a:spcBef>
                <a:spcPct val="20000"/>
              </a:spcBef>
              <a:defRPr/>
            </a:pPr>
            <a:endParaRPr lang="en-US" sz="1000" dirty="0">
              <a:solidFill>
                <a:srgbClr val="FFFFFF"/>
              </a:solidFill>
              <a:ea typeface="隶书"/>
            </a:endParaRPr>
          </a:p>
        </p:txBody>
      </p:sp>
      <p:sp>
        <p:nvSpPr>
          <p:cNvPr id="28" name="Text Placeholder 3"/>
          <p:cNvSpPr txBox="1">
            <a:spLocks/>
          </p:cNvSpPr>
          <p:nvPr/>
        </p:nvSpPr>
        <p:spPr>
          <a:xfrm>
            <a:off x="6297732" y="3192821"/>
            <a:ext cx="1571350" cy="126188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rgbClr val="FFFFFF"/>
                </a:solidFill>
                <a:ea typeface="隶书"/>
              </a:rPr>
              <a:t>There  many variations of passages of Lorem Ipsum available, but the majority have suffered alteration in form There  many of variation of passages of Lorem available the</a:t>
            </a:r>
          </a:p>
          <a:p>
            <a:pPr>
              <a:spcBef>
                <a:spcPct val="20000"/>
              </a:spcBef>
              <a:defRPr/>
            </a:pPr>
            <a:endParaRPr lang="en-US" sz="1000" dirty="0">
              <a:solidFill>
                <a:srgbClr val="FFFFFF"/>
              </a:solidFill>
              <a:ea typeface="隶书"/>
            </a:endParaRPr>
          </a:p>
        </p:txBody>
      </p:sp>
      <p:sp>
        <p:nvSpPr>
          <p:cNvPr id="29" name="Text Placeholder 3"/>
          <p:cNvSpPr txBox="1">
            <a:spLocks/>
          </p:cNvSpPr>
          <p:nvPr/>
        </p:nvSpPr>
        <p:spPr>
          <a:xfrm>
            <a:off x="8299630" y="3192821"/>
            <a:ext cx="1571350" cy="126188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1000" dirty="0">
                <a:solidFill>
                  <a:srgbClr val="FFFFFF"/>
                </a:solidFill>
                <a:ea typeface="隶书"/>
              </a:rPr>
              <a:t>There  many variations of passages of Lorem Ipsum available, but the majority have suffered alteration in form There  many of variation of passages of Lorem available the</a:t>
            </a:r>
          </a:p>
          <a:p>
            <a:pPr>
              <a:spcBef>
                <a:spcPct val="20000"/>
              </a:spcBef>
              <a:defRPr/>
            </a:pPr>
            <a:endParaRPr lang="en-US" sz="1000" dirty="0">
              <a:solidFill>
                <a:srgbClr val="FFFFFF"/>
              </a:solidFill>
              <a:ea typeface="隶书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23105" y="1490079"/>
            <a:ext cx="2526654" cy="3754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ERC</a:t>
            </a:r>
            <a:r>
              <a:rPr lang="zh-CN" altLang="en-US" sz="20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：</a:t>
            </a:r>
            <a:endParaRPr lang="en-US" altLang="zh-CN" sz="2000" b="1" dirty="0" smtClean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Talent Program</a:t>
            </a:r>
            <a:endParaRPr lang="en-US" altLang="zh-CN" sz="2000" b="1" dirty="0">
              <a:solidFill>
                <a:srgbClr val="ED7D3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 smtClean="0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 smtClean="0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 smtClean="0">
              <a:solidFill>
                <a:srgbClr val="33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smtClean="0">
                <a:solidFill>
                  <a:prstClr val="black"/>
                </a:solidFill>
                <a:cs typeface="Arial" pitchFamily="34" charset="0"/>
              </a:rPr>
              <a:t>Agreement </a:t>
            </a:r>
            <a:r>
              <a:rPr lang="zh-CN" altLang="en-US" dirty="0" smtClean="0">
                <a:solidFill>
                  <a:prstClr val="black"/>
                </a:solidFill>
                <a:cs typeface="Arial" pitchFamily="34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cs typeface="Arial" pitchFamily="34" charset="0"/>
              </a:rPr>
              <a:t>2015</a:t>
            </a:r>
            <a:r>
              <a:rPr lang="zh-CN" altLang="en-US" dirty="0">
                <a:solidFill>
                  <a:prstClr val="black"/>
                </a:solidFill>
                <a:cs typeface="Arial" pitchFamily="34" charset="0"/>
              </a:rPr>
              <a:t>）</a:t>
            </a:r>
            <a:endParaRPr lang="en-US" altLang="zh-CN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smtClean="0">
                <a:solidFill>
                  <a:prstClr val="black"/>
                </a:solidFill>
                <a:cs typeface="Arial" pitchFamily="34" charset="0"/>
              </a:rPr>
              <a:t>Two </a:t>
            </a:r>
            <a:r>
              <a:rPr lang="en-US" altLang="zh-CN" dirty="0">
                <a:solidFill>
                  <a:prstClr val="black"/>
                </a:solidFill>
                <a:cs typeface="Arial" pitchFamily="34" charset="0"/>
              </a:rPr>
              <a:t>calls (2016/2017)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200" b="1" dirty="0">
              <a:solidFill>
                <a:srgbClr val="C00000"/>
              </a:solidFill>
              <a:ea typeface="宋体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200" b="1" dirty="0">
              <a:solidFill>
                <a:srgbClr val="C00000"/>
              </a:solidFill>
              <a:ea typeface="宋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97566" y="1501662"/>
            <a:ext cx="3156831" cy="18466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DG - RTD: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Joint Research Program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000" b="1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微软雅黑" pitchFamily="34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prstClr val="black"/>
                </a:solidFill>
                <a:cs typeface="Arial" pitchFamily="34" charset="0"/>
                <a:sym typeface="微软雅黑" pitchFamily="34" charset="-122"/>
              </a:rPr>
              <a:t>Biomaterials</a:t>
            </a:r>
            <a:r>
              <a:rPr lang="zh-CN" altLang="en-US" dirty="0">
                <a:solidFill>
                  <a:prstClr val="black"/>
                </a:solidFill>
                <a:cs typeface="Arial" pitchFamily="34" charset="0"/>
                <a:sym typeface="微软雅黑" pitchFamily="34" charset="-122"/>
              </a:rPr>
              <a:t>（</a:t>
            </a:r>
            <a:r>
              <a:rPr lang="en-US" altLang="zh-CN" dirty="0">
                <a:solidFill>
                  <a:prstClr val="black"/>
                </a:solidFill>
                <a:cs typeface="Arial" pitchFamily="34" charset="0"/>
                <a:sym typeface="微软雅黑" pitchFamily="34" charset="-122"/>
              </a:rPr>
              <a:t>2012</a:t>
            </a:r>
            <a:r>
              <a:rPr lang="zh-CN" altLang="en-US" dirty="0">
                <a:solidFill>
                  <a:prstClr val="black"/>
                </a:solidFill>
                <a:cs typeface="Arial" pitchFamily="34" charset="0"/>
                <a:sym typeface="微软雅黑" pitchFamily="34" charset="-122"/>
              </a:rPr>
              <a:t>）</a:t>
            </a:r>
            <a:endParaRPr lang="en-US" altLang="zh-CN" dirty="0">
              <a:solidFill>
                <a:prstClr val="black"/>
              </a:solidFill>
              <a:cs typeface="Arial" pitchFamily="34" charset="0"/>
              <a:sym typeface="微软雅黑" pitchFamily="34" charset="-122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CN" dirty="0">
                <a:solidFill>
                  <a:prstClr val="black"/>
                </a:solidFill>
                <a:cs typeface="Arial" pitchFamily="34" charset="0"/>
                <a:sym typeface="微软雅黑" pitchFamily="34" charset="-122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cs typeface="Arial" pitchFamily="34" charset="0"/>
                <a:sym typeface="微软雅黑" pitchFamily="34" charset="-122"/>
              </a:rPr>
              <a:t>Biotech (2018/19)</a:t>
            </a:r>
            <a:endParaRPr lang="en-US" altLang="zh-CN" dirty="0">
              <a:solidFill>
                <a:prstClr val="black"/>
              </a:solidFill>
              <a:cs typeface="Arial" pitchFamily="34" charset="0"/>
              <a:sym typeface="微软雅黑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869082" y="1490079"/>
            <a:ext cx="26494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200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JPI - Urban Europe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dirty="0" smtClean="0">
                <a:solidFill>
                  <a:srgbClr val="C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Joint Research Program</a:t>
            </a:r>
            <a:endParaRPr lang="en-US" altLang="zh-CN" b="1" dirty="0">
              <a:solidFill>
                <a:srgbClr val="C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2200" b="1" dirty="0">
              <a:solidFill>
                <a:srgbClr val="C00000"/>
              </a:solidFill>
              <a:ea typeface="宋体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prstClr val="black"/>
                </a:solidFill>
                <a:cs typeface="Arial" pitchFamily="34" charset="0"/>
              </a:rPr>
              <a:t>Workshop in May, 2017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prstClr val="black"/>
                </a:solidFill>
                <a:cs typeface="Arial" pitchFamily="34" charset="0"/>
              </a:rPr>
              <a:t>Multilateral call to be launched </a:t>
            </a:r>
            <a:r>
              <a:rPr lang="en-US" altLang="zh-CN" dirty="0" smtClean="0">
                <a:solidFill>
                  <a:prstClr val="black"/>
                </a:solidFill>
                <a:cs typeface="Arial" pitchFamily="34" charset="0"/>
              </a:rPr>
              <a:t>later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  <a:cs typeface="Arial" pitchFamily="34" charset="0"/>
              </a:rPr>
              <a:t>      (8-10 countries) </a:t>
            </a:r>
            <a:endParaRPr lang="en-US" altLang="zh-CN" dirty="0">
              <a:solidFill>
                <a:prstClr val="black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solidFill>
                <a:srgbClr val="333399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solidFill>
                <a:srgbClr val="333399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200" b="1" dirty="0">
              <a:solidFill>
                <a:srgbClr val="C00000"/>
              </a:solidFill>
              <a:ea typeface="宋体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zh-CN" sz="2000" b="1" dirty="0">
              <a:solidFill>
                <a:srgbClr val="33339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04925" y="5428721"/>
            <a:ext cx="1029652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b="1" i="1" dirty="0" smtClean="0">
                <a:solidFill>
                  <a:srgbClr val="000099"/>
                </a:solidFill>
                <a:ea typeface="隶书"/>
              </a:rPr>
              <a:t>“</a:t>
            </a:r>
            <a:r>
              <a:rPr lang="fr-BE" altLang="zh-CN" b="1" i="1" dirty="0" smtClean="0">
                <a:solidFill>
                  <a:srgbClr val="000099"/>
                </a:solidFill>
                <a:ea typeface="隶书"/>
              </a:rPr>
              <a:t>Recipe</a:t>
            </a:r>
            <a:r>
              <a:rPr lang="fr-BE" altLang="zh-CN" b="1" i="1" dirty="0">
                <a:solidFill>
                  <a:srgbClr val="000099"/>
                </a:solidFill>
                <a:ea typeface="隶书"/>
              </a:rPr>
              <a:t>  as a model for coordinated calls with </a:t>
            </a:r>
            <a:r>
              <a:rPr lang="en-US" altLang="zh-CN" b="1" i="1" dirty="0">
                <a:solidFill>
                  <a:srgbClr val="000099"/>
                </a:solidFill>
                <a:ea typeface="隶书"/>
              </a:rPr>
              <a:t>NSFC, and </a:t>
            </a:r>
            <a:r>
              <a:rPr lang="fr-BE" altLang="zh-CN" b="1" i="1" dirty="0">
                <a:solidFill>
                  <a:srgbClr val="000099"/>
                </a:solidFill>
                <a:ea typeface="隶书"/>
              </a:rPr>
              <a:t>other partners in </a:t>
            </a:r>
            <a:r>
              <a:rPr lang="fr-BE" altLang="zh-CN" b="1" i="1" dirty="0" smtClean="0">
                <a:solidFill>
                  <a:srgbClr val="000099"/>
                </a:solidFill>
                <a:ea typeface="隶书"/>
              </a:rPr>
              <a:t>China</a:t>
            </a:r>
            <a:r>
              <a:rPr lang="en-US" altLang="zh-CN" b="1" i="1" dirty="0" smtClean="0">
                <a:solidFill>
                  <a:srgbClr val="000099"/>
                </a:solidFill>
                <a:ea typeface="隶书"/>
              </a:rPr>
              <a:t>”   </a:t>
            </a:r>
            <a:r>
              <a:rPr lang="en-US" altLang="zh-CN" b="1" i="1" dirty="0">
                <a:solidFill>
                  <a:srgbClr val="000099"/>
                </a:solidFill>
                <a:ea typeface="隶书"/>
              </a:rPr>
              <a:t>(2012)       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i="1" dirty="0">
                <a:solidFill>
                  <a:srgbClr val="000000"/>
                </a:solidFill>
                <a:ea typeface="隶书"/>
              </a:rPr>
              <a:t>                             </a:t>
            </a:r>
            <a:r>
              <a:rPr lang="en-US" altLang="zh-CN" sz="2000" i="1" dirty="0" smtClean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---</a:t>
            </a:r>
            <a:endParaRPr lang="en-US" altLang="zh-CN" sz="20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" name="标题 1"/>
          <p:cNvSpPr txBox="1">
            <a:spLocks/>
          </p:cNvSpPr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900" b="1" dirty="0" smtClean="0">
                <a:solidFill>
                  <a:prstClr val="white"/>
                </a:solidFill>
              </a:rPr>
              <a:t>Multilateral Cooperation</a:t>
            </a:r>
            <a:endParaRPr lang="zh-CN" altLang="en-US" sz="2900" b="1" dirty="0">
              <a:solidFill>
                <a:prstClr val="white"/>
              </a:solidFill>
            </a:endParaRPr>
          </a:p>
        </p:txBody>
      </p:sp>
      <p:pic>
        <p:nvPicPr>
          <p:cNvPr id="37" name="Picture 2" descr="\\BIC\share\稿件审批\图片新闻\2015年\028-欧洲处\照片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633" y="2218805"/>
            <a:ext cx="2060168" cy="1244108"/>
          </a:xfrm>
          <a:prstGeom prst="rect">
            <a:avLst/>
          </a:prstGeom>
          <a:noFill/>
        </p:spPr>
      </p:pic>
      <p:grpSp>
        <p:nvGrpSpPr>
          <p:cNvPr id="38" name="组合 134"/>
          <p:cNvGrpSpPr/>
          <p:nvPr/>
        </p:nvGrpSpPr>
        <p:grpSpPr>
          <a:xfrm>
            <a:off x="3628063" y="971751"/>
            <a:ext cx="841730" cy="979128"/>
            <a:chOff x="5856288" y="3287713"/>
            <a:chExt cx="2720975" cy="2460625"/>
          </a:xfrm>
        </p:grpSpPr>
        <p:grpSp>
          <p:nvGrpSpPr>
            <p:cNvPr id="39" name="Group 193"/>
            <p:cNvGrpSpPr>
              <a:grpSpLocks/>
            </p:cNvGrpSpPr>
            <p:nvPr/>
          </p:nvGrpSpPr>
          <p:grpSpPr bwMode="auto">
            <a:xfrm>
              <a:off x="6516702" y="3946536"/>
              <a:ext cx="1127127" cy="1135066"/>
              <a:chOff x="4216" y="2729"/>
              <a:chExt cx="710" cy="715"/>
            </a:xfrm>
          </p:grpSpPr>
          <p:sp>
            <p:nvSpPr>
              <p:cNvPr id="180" name="Freeform 194"/>
              <p:cNvSpPr>
                <a:spLocks noChangeAspect="1"/>
              </p:cNvSpPr>
              <p:nvPr/>
            </p:nvSpPr>
            <p:spPr bwMode="gray">
              <a:xfrm>
                <a:off x="4553" y="2729"/>
                <a:ext cx="116" cy="115"/>
              </a:xfrm>
              <a:custGeom>
                <a:avLst/>
                <a:gdLst>
                  <a:gd name="T0" fmla="*/ 1575 w 68"/>
                  <a:gd name="T1" fmla="*/ 981 h 68"/>
                  <a:gd name="T2" fmla="*/ 635 w 68"/>
                  <a:gd name="T3" fmla="*/ 1481 h 68"/>
                  <a:gd name="T4" fmla="*/ 128 w 68"/>
                  <a:gd name="T5" fmla="*/ 580 h 68"/>
                  <a:gd name="T6" fmla="*/ 1056 w 68"/>
                  <a:gd name="T7" fmla="*/ 98 h 68"/>
                  <a:gd name="T8" fmla="*/ 1575 w 68"/>
                  <a:gd name="T9" fmla="*/ 981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68"/>
                  <a:gd name="T17" fmla="*/ 68 w 6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68">
                    <a:moveTo>
                      <a:pt x="64" y="42"/>
                    </a:moveTo>
                    <a:cubicBezTo>
                      <a:pt x="59" y="58"/>
                      <a:pt x="42" y="68"/>
                      <a:pt x="26" y="63"/>
                    </a:cubicBezTo>
                    <a:cubicBezTo>
                      <a:pt x="10" y="59"/>
                      <a:pt x="0" y="42"/>
                      <a:pt x="5" y="25"/>
                    </a:cubicBezTo>
                    <a:cubicBezTo>
                      <a:pt x="9" y="9"/>
                      <a:pt x="26" y="0"/>
                      <a:pt x="43" y="4"/>
                    </a:cubicBezTo>
                    <a:cubicBezTo>
                      <a:pt x="59" y="9"/>
                      <a:pt x="68" y="26"/>
                      <a:pt x="64" y="42"/>
                    </a:cubicBezTo>
                    <a:close/>
                  </a:path>
                </a:pathLst>
              </a:custGeom>
              <a:solidFill>
                <a:srgbClr val="EF4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  <p:sp>
            <p:nvSpPr>
              <p:cNvPr id="181" name="Freeform 195"/>
              <p:cNvSpPr>
                <a:spLocks noChangeAspect="1"/>
              </p:cNvSpPr>
              <p:nvPr/>
            </p:nvSpPr>
            <p:spPr bwMode="gray">
              <a:xfrm>
                <a:off x="4538" y="3334"/>
                <a:ext cx="108" cy="110"/>
              </a:xfrm>
              <a:custGeom>
                <a:avLst/>
                <a:gdLst>
                  <a:gd name="T0" fmla="*/ 40 w 64"/>
                  <a:gd name="T1" fmla="*/ 707 h 65"/>
                  <a:gd name="T2" fmla="*/ 812 w 64"/>
                  <a:gd name="T3" fmla="*/ 41 h 65"/>
                  <a:gd name="T4" fmla="*/ 1453 w 64"/>
                  <a:gd name="T5" fmla="*/ 819 h 65"/>
                  <a:gd name="T6" fmla="*/ 697 w 64"/>
                  <a:gd name="T7" fmla="*/ 1484 h 65"/>
                  <a:gd name="T8" fmla="*/ 40 w 64"/>
                  <a:gd name="T9" fmla="*/ 707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65"/>
                  <a:gd name="T17" fmla="*/ 64 w 64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65">
                    <a:moveTo>
                      <a:pt x="2" y="30"/>
                    </a:moveTo>
                    <a:cubicBezTo>
                      <a:pt x="3" y="13"/>
                      <a:pt x="18" y="0"/>
                      <a:pt x="35" y="2"/>
                    </a:cubicBezTo>
                    <a:cubicBezTo>
                      <a:pt x="52" y="3"/>
                      <a:pt x="64" y="18"/>
                      <a:pt x="63" y="35"/>
                    </a:cubicBezTo>
                    <a:cubicBezTo>
                      <a:pt x="61" y="52"/>
                      <a:pt x="46" y="65"/>
                      <a:pt x="30" y="63"/>
                    </a:cubicBezTo>
                    <a:cubicBezTo>
                      <a:pt x="13" y="62"/>
                      <a:pt x="0" y="47"/>
                      <a:pt x="2" y="30"/>
                    </a:cubicBezTo>
                    <a:close/>
                  </a:path>
                </a:pathLst>
              </a:custGeom>
              <a:solidFill>
                <a:srgbClr val="EF4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  <p:sp>
            <p:nvSpPr>
              <p:cNvPr id="182" name="Freeform 196"/>
              <p:cNvSpPr>
                <a:spLocks noChangeAspect="1"/>
              </p:cNvSpPr>
              <p:nvPr/>
            </p:nvSpPr>
            <p:spPr bwMode="gray">
              <a:xfrm>
                <a:off x="4416" y="3314"/>
                <a:ext cx="118" cy="119"/>
              </a:xfrm>
              <a:custGeom>
                <a:avLst/>
                <a:gdLst>
                  <a:gd name="T0" fmla="*/ 177 w 70"/>
                  <a:gd name="T1" fmla="*/ 512 h 70"/>
                  <a:gd name="T2" fmla="*/ 1131 w 70"/>
                  <a:gd name="T3" fmla="*/ 202 h 70"/>
                  <a:gd name="T4" fmla="*/ 1426 w 70"/>
                  <a:gd name="T5" fmla="*/ 1180 h 70"/>
                  <a:gd name="T6" fmla="*/ 460 w 70"/>
                  <a:gd name="T7" fmla="*/ 1494 h 70"/>
                  <a:gd name="T8" fmla="*/ 177 w 70"/>
                  <a:gd name="T9" fmla="*/ 512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70"/>
                  <a:gd name="T17" fmla="*/ 70 w 70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70">
                    <a:moveTo>
                      <a:pt x="8" y="21"/>
                    </a:moveTo>
                    <a:cubicBezTo>
                      <a:pt x="16" y="6"/>
                      <a:pt x="34" y="0"/>
                      <a:pt x="49" y="8"/>
                    </a:cubicBezTo>
                    <a:cubicBezTo>
                      <a:pt x="64" y="16"/>
                      <a:pt x="70" y="34"/>
                      <a:pt x="62" y="49"/>
                    </a:cubicBezTo>
                    <a:cubicBezTo>
                      <a:pt x="54" y="64"/>
                      <a:pt x="35" y="70"/>
                      <a:pt x="20" y="62"/>
                    </a:cubicBezTo>
                    <a:cubicBezTo>
                      <a:pt x="5" y="54"/>
                      <a:pt x="0" y="36"/>
                      <a:pt x="8" y="21"/>
                    </a:cubicBezTo>
                    <a:close/>
                  </a:path>
                </a:pathLst>
              </a:custGeom>
              <a:solidFill>
                <a:srgbClr val="EF4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  <p:sp>
            <p:nvSpPr>
              <p:cNvPr id="183" name="Freeform 197"/>
              <p:cNvSpPr>
                <a:spLocks noChangeAspect="1"/>
              </p:cNvSpPr>
              <p:nvPr/>
            </p:nvSpPr>
            <p:spPr bwMode="gray">
              <a:xfrm>
                <a:off x="4309" y="3251"/>
                <a:ext cx="118" cy="117"/>
              </a:xfrm>
              <a:custGeom>
                <a:avLst/>
                <a:gdLst>
                  <a:gd name="T0" fmla="*/ 373 w 70"/>
                  <a:gd name="T1" fmla="*/ 239 h 69"/>
                  <a:gd name="T2" fmla="*/ 1350 w 70"/>
                  <a:gd name="T3" fmla="*/ 344 h 69"/>
                  <a:gd name="T4" fmla="*/ 1236 w 70"/>
                  <a:gd name="T5" fmla="*/ 1368 h 69"/>
                  <a:gd name="T6" fmla="*/ 258 w 70"/>
                  <a:gd name="T7" fmla="*/ 1262 h 69"/>
                  <a:gd name="T8" fmla="*/ 373 w 70"/>
                  <a:gd name="T9" fmla="*/ 239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69"/>
                  <a:gd name="T17" fmla="*/ 70 w 70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69">
                    <a:moveTo>
                      <a:pt x="16" y="10"/>
                    </a:moveTo>
                    <a:cubicBezTo>
                      <a:pt x="29" y="0"/>
                      <a:pt x="48" y="2"/>
                      <a:pt x="59" y="15"/>
                    </a:cubicBezTo>
                    <a:cubicBezTo>
                      <a:pt x="70" y="28"/>
                      <a:pt x="67" y="48"/>
                      <a:pt x="54" y="58"/>
                    </a:cubicBezTo>
                    <a:cubicBezTo>
                      <a:pt x="41" y="69"/>
                      <a:pt x="22" y="66"/>
                      <a:pt x="11" y="53"/>
                    </a:cubicBezTo>
                    <a:cubicBezTo>
                      <a:pt x="0" y="40"/>
                      <a:pt x="3" y="21"/>
                      <a:pt x="16" y="10"/>
                    </a:cubicBezTo>
                    <a:close/>
                  </a:path>
                </a:pathLst>
              </a:custGeom>
              <a:solidFill>
                <a:srgbClr val="EF4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  <p:sp>
            <p:nvSpPr>
              <p:cNvPr id="184" name="Freeform 198"/>
              <p:cNvSpPr>
                <a:spLocks noChangeAspect="1"/>
              </p:cNvSpPr>
              <p:nvPr/>
            </p:nvSpPr>
            <p:spPr bwMode="gray">
              <a:xfrm>
                <a:off x="4239" y="3151"/>
                <a:ext cx="115" cy="115"/>
              </a:xfrm>
              <a:custGeom>
                <a:avLst/>
                <a:gdLst>
                  <a:gd name="T0" fmla="*/ 604 w 68"/>
                  <a:gd name="T1" fmla="*/ 98 h 68"/>
                  <a:gd name="T2" fmla="*/ 1481 w 68"/>
                  <a:gd name="T3" fmla="*/ 604 h 68"/>
                  <a:gd name="T4" fmla="*/ 981 w 68"/>
                  <a:gd name="T5" fmla="*/ 1481 h 68"/>
                  <a:gd name="T6" fmla="*/ 98 w 68"/>
                  <a:gd name="T7" fmla="*/ 981 h 68"/>
                  <a:gd name="T8" fmla="*/ 604 w 68"/>
                  <a:gd name="T9" fmla="*/ 98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68"/>
                  <a:gd name="T17" fmla="*/ 68 w 68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68">
                    <a:moveTo>
                      <a:pt x="26" y="4"/>
                    </a:moveTo>
                    <a:cubicBezTo>
                      <a:pt x="42" y="0"/>
                      <a:pt x="59" y="9"/>
                      <a:pt x="63" y="26"/>
                    </a:cubicBezTo>
                    <a:cubicBezTo>
                      <a:pt x="68" y="42"/>
                      <a:pt x="58" y="59"/>
                      <a:pt x="42" y="63"/>
                    </a:cubicBezTo>
                    <a:cubicBezTo>
                      <a:pt x="25" y="68"/>
                      <a:pt x="9" y="58"/>
                      <a:pt x="4" y="42"/>
                    </a:cubicBezTo>
                    <a:cubicBezTo>
                      <a:pt x="0" y="25"/>
                      <a:pt x="10" y="8"/>
                      <a:pt x="26" y="4"/>
                    </a:cubicBezTo>
                    <a:close/>
                  </a:path>
                </a:pathLst>
              </a:custGeom>
              <a:solidFill>
                <a:srgbClr val="EF4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  <p:sp>
            <p:nvSpPr>
              <p:cNvPr id="185" name="Freeform 199"/>
              <p:cNvSpPr>
                <a:spLocks noChangeAspect="1"/>
              </p:cNvSpPr>
              <p:nvPr/>
            </p:nvSpPr>
            <p:spPr bwMode="gray">
              <a:xfrm>
                <a:off x="4216" y="3037"/>
                <a:ext cx="109" cy="111"/>
              </a:xfrm>
              <a:custGeom>
                <a:avLst/>
                <a:gdLst>
                  <a:gd name="T0" fmla="*/ 822 w 65"/>
                  <a:gd name="T1" fmla="*/ 44 h 65"/>
                  <a:gd name="T2" fmla="*/ 1405 w 65"/>
                  <a:gd name="T3" fmla="*/ 886 h 65"/>
                  <a:gd name="T4" fmla="*/ 649 w 65"/>
                  <a:gd name="T5" fmla="*/ 1563 h 65"/>
                  <a:gd name="T6" fmla="*/ 37 w 65"/>
                  <a:gd name="T7" fmla="*/ 697 h 65"/>
                  <a:gd name="T8" fmla="*/ 822 w 65"/>
                  <a:gd name="T9" fmla="*/ 44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"/>
                  <a:gd name="T16" fmla="*/ 0 h 65"/>
                  <a:gd name="T17" fmla="*/ 65 w 65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" h="65">
                    <a:moveTo>
                      <a:pt x="37" y="2"/>
                    </a:moveTo>
                    <a:cubicBezTo>
                      <a:pt x="54" y="4"/>
                      <a:pt x="65" y="20"/>
                      <a:pt x="63" y="36"/>
                    </a:cubicBezTo>
                    <a:cubicBezTo>
                      <a:pt x="61" y="53"/>
                      <a:pt x="46" y="65"/>
                      <a:pt x="29" y="63"/>
                    </a:cubicBezTo>
                    <a:cubicBezTo>
                      <a:pt x="12" y="61"/>
                      <a:pt x="0" y="45"/>
                      <a:pt x="2" y="28"/>
                    </a:cubicBezTo>
                    <a:cubicBezTo>
                      <a:pt x="5" y="12"/>
                      <a:pt x="20" y="0"/>
                      <a:pt x="37" y="2"/>
                    </a:cubicBezTo>
                    <a:close/>
                  </a:path>
                </a:pathLst>
              </a:custGeom>
              <a:solidFill>
                <a:srgbClr val="EF4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  <p:sp>
            <p:nvSpPr>
              <p:cNvPr id="186" name="Freeform 200"/>
              <p:cNvSpPr>
                <a:spLocks noChangeAspect="1"/>
              </p:cNvSpPr>
              <p:nvPr/>
            </p:nvSpPr>
            <p:spPr bwMode="gray">
              <a:xfrm>
                <a:off x="4234" y="2912"/>
                <a:ext cx="119" cy="118"/>
              </a:xfrm>
              <a:custGeom>
                <a:avLst/>
                <a:gdLst>
                  <a:gd name="T0" fmla="*/ 1238 w 70"/>
                  <a:gd name="T1" fmla="*/ 202 h 70"/>
                  <a:gd name="T2" fmla="*/ 1494 w 70"/>
                  <a:gd name="T3" fmla="*/ 1168 h 70"/>
                  <a:gd name="T4" fmla="*/ 451 w 70"/>
                  <a:gd name="T5" fmla="*/ 1404 h 70"/>
                  <a:gd name="T6" fmla="*/ 218 w 70"/>
                  <a:gd name="T7" fmla="*/ 435 h 70"/>
                  <a:gd name="T8" fmla="*/ 1238 w 70"/>
                  <a:gd name="T9" fmla="*/ 202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70"/>
                  <a:gd name="T17" fmla="*/ 70 w 70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70">
                    <a:moveTo>
                      <a:pt x="51" y="9"/>
                    </a:moveTo>
                    <a:cubicBezTo>
                      <a:pt x="66" y="18"/>
                      <a:pt x="70" y="36"/>
                      <a:pt x="62" y="51"/>
                    </a:cubicBezTo>
                    <a:cubicBezTo>
                      <a:pt x="53" y="65"/>
                      <a:pt x="34" y="70"/>
                      <a:pt x="19" y="61"/>
                    </a:cubicBezTo>
                    <a:cubicBezTo>
                      <a:pt x="5" y="53"/>
                      <a:pt x="0" y="34"/>
                      <a:pt x="9" y="19"/>
                    </a:cubicBezTo>
                    <a:cubicBezTo>
                      <a:pt x="18" y="5"/>
                      <a:pt x="36" y="0"/>
                      <a:pt x="51" y="9"/>
                    </a:cubicBezTo>
                    <a:close/>
                  </a:path>
                </a:pathLst>
              </a:custGeom>
              <a:solidFill>
                <a:srgbClr val="EF4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  <p:sp>
            <p:nvSpPr>
              <p:cNvPr id="187" name="Freeform 201"/>
              <p:cNvSpPr>
                <a:spLocks noChangeAspect="1"/>
              </p:cNvSpPr>
              <p:nvPr/>
            </p:nvSpPr>
            <p:spPr bwMode="gray">
              <a:xfrm>
                <a:off x="4304" y="2810"/>
                <a:ext cx="118" cy="118"/>
              </a:xfrm>
              <a:custGeom>
                <a:avLst/>
                <a:gdLst>
                  <a:gd name="T0" fmla="*/ 1376 w 70"/>
                  <a:gd name="T1" fmla="*/ 398 h 70"/>
                  <a:gd name="T2" fmla="*/ 1210 w 70"/>
                  <a:gd name="T3" fmla="*/ 1376 h 70"/>
                  <a:gd name="T4" fmla="*/ 236 w 70"/>
                  <a:gd name="T5" fmla="*/ 1210 h 70"/>
                  <a:gd name="T6" fmla="*/ 398 w 70"/>
                  <a:gd name="T7" fmla="*/ 236 h 70"/>
                  <a:gd name="T8" fmla="*/ 1376 w 70"/>
                  <a:gd name="T9" fmla="*/ 398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70"/>
                  <a:gd name="T17" fmla="*/ 70 w 70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70">
                    <a:moveTo>
                      <a:pt x="60" y="17"/>
                    </a:moveTo>
                    <a:cubicBezTo>
                      <a:pt x="70" y="31"/>
                      <a:pt x="66" y="50"/>
                      <a:pt x="53" y="60"/>
                    </a:cubicBezTo>
                    <a:cubicBezTo>
                      <a:pt x="39" y="70"/>
                      <a:pt x="20" y="67"/>
                      <a:pt x="10" y="53"/>
                    </a:cubicBezTo>
                    <a:cubicBezTo>
                      <a:pt x="0" y="39"/>
                      <a:pt x="3" y="20"/>
                      <a:pt x="17" y="10"/>
                    </a:cubicBezTo>
                    <a:cubicBezTo>
                      <a:pt x="31" y="0"/>
                      <a:pt x="50" y="3"/>
                      <a:pt x="60" y="17"/>
                    </a:cubicBezTo>
                    <a:close/>
                  </a:path>
                </a:pathLst>
              </a:custGeom>
              <a:solidFill>
                <a:srgbClr val="EF4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  <p:sp>
            <p:nvSpPr>
              <p:cNvPr id="188" name="Freeform 202"/>
              <p:cNvSpPr>
                <a:spLocks noChangeAspect="1"/>
              </p:cNvSpPr>
              <p:nvPr/>
            </p:nvSpPr>
            <p:spPr bwMode="gray">
              <a:xfrm>
                <a:off x="4424" y="2742"/>
                <a:ext cx="112" cy="112"/>
              </a:xfrm>
              <a:custGeom>
                <a:avLst/>
                <a:gdLst>
                  <a:gd name="T0" fmla="*/ 1509 w 66"/>
                  <a:gd name="T1" fmla="*/ 669 h 66"/>
                  <a:gd name="T2" fmla="*/ 904 w 66"/>
                  <a:gd name="T3" fmla="*/ 1509 h 66"/>
                  <a:gd name="T4" fmla="*/ 70 w 66"/>
                  <a:gd name="T5" fmla="*/ 904 h 66"/>
                  <a:gd name="T6" fmla="*/ 669 w 66"/>
                  <a:gd name="T7" fmla="*/ 70 h 66"/>
                  <a:gd name="T8" fmla="*/ 1509 w 66"/>
                  <a:gd name="T9" fmla="*/ 669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66"/>
                  <a:gd name="T17" fmla="*/ 66 w 6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66">
                    <a:moveTo>
                      <a:pt x="63" y="28"/>
                    </a:moveTo>
                    <a:cubicBezTo>
                      <a:pt x="66" y="45"/>
                      <a:pt x="55" y="61"/>
                      <a:pt x="38" y="63"/>
                    </a:cubicBezTo>
                    <a:cubicBezTo>
                      <a:pt x="21" y="66"/>
                      <a:pt x="5" y="55"/>
                      <a:pt x="3" y="38"/>
                    </a:cubicBezTo>
                    <a:cubicBezTo>
                      <a:pt x="0" y="22"/>
                      <a:pt x="11" y="6"/>
                      <a:pt x="28" y="3"/>
                    </a:cubicBezTo>
                    <a:cubicBezTo>
                      <a:pt x="44" y="0"/>
                      <a:pt x="60" y="11"/>
                      <a:pt x="63" y="28"/>
                    </a:cubicBezTo>
                    <a:close/>
                  </a:path>
                </a:pathLst>
              </a:custGeom>
              <a:solidFill>
                <a:srgbClr val="EF4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  <p:sp>
            <p:nvSpPr>
              <p:cNvPr id="189" name="Freeform 203"/>
              <p:cNvSpPr>
                <a:spLocks noChangeAspect="1"/>
              </p:cNvSpPr>
              <p:nvPr/>
            </p:nvSpPr>
            <p:spPr bwMode="gray">
              <a:xfrm>
                <a:off x="4806" y="3114"/>
                <a:ext cx="118" cy="118"/>
              </a:xfrm>
              <a:custGeom>
                <a:avLst/>
                <a:gdLst>
                  <a:gd name="T0" fmla="*/ 502 w 70"/>
                  <a:gd name="T1" fmla="*/ 1446 h 70"/>
                  <a:gd name="T2" fmla="*/ 1446 w 70"/>
                  <a:gd name="T3" fmla="*/ 1106 h 70"/>
                  <a:gd name="T4" fmla="*/ 1106 w 70"/>
                  <a:gd name="T5" fmla="*/ 162 h 70"/>
                  <a:gd name="T6" fmla="*/ 162 w 70"/>
                  <a:gd name="T7" fmla="*/ 502 h 70"/>
                  <a:gd name="T8" fmla="*/ 502 w 70"/>
                  <a:gd name="T9" fmla="*/ 1446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70"/>
                  <a:gd name="T17" fmla="*/ 70 w 70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70">
                    <a:moveTo>
                      <a:pt x="22" y="63"/>
                    </a:moveTo>
                    <a:cubicBezTo>
                      <a:pt x="37" y="70"/>
                      <a:pt x="55" y="63"/>
                      <a:pt x="63" y="48"/>
                    </a:cubicBezTo>
                    <a:cubicBezTo>
                      <a:pt x="70" y="33"/>
                      <a:pt x="63" y="14"/>
                      <a:pt x="48" y="7"/>
                    </a:cubicBezTo>
                    <a:cubicBezTo>
                      <a:pt x="33" y="0"/>
                      <a:pt x="14" y="7"/>
                      <a:pt x="7" y="22"/>
                    </a:cubicBezTo>
                    <a:cubicBezTo>
                      <a:pt x="0" y="37"/>
                      <a:pt x="7" y="56"/>
                      <a:pt x="22" y="63"/>
                    </a:cubicBezTo>
                    <a:close/>
                  </a:path>
                </a:pathLst>
              </a:custGeom>
              <a:solidFill>
                <a:srgbClr val="EF4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  <p:sp>
            <p:nvSpPr>
              <p:cNvPr id="190" name="Freeform 204"/>
              <p:cNvSpPr>
                <a:spLocks noChangeAspect="1"/>
              </p:cNvSpPr>
              <p:nvPr/>
            </p:nvSpPr>
            <p:spPr bwMode="gray">
              <a:xfrm>
                <a:off x="4768" y="2861"/>
                <a:ext cx="119" cy="118"/>
              </a:xfrm>
              <a:custGeom>
                <a:avLst/>
                <a:gdLst>
                  <a:gd name="T0" fmla="*/ 1159 w 70"/>
                  <a:gd name="T1" fmla="*/ 1446 h 70"/>
                  <a:gd name="T2" fmla="*/ 1518 w 70"/>
                  <a:gd name="T3" fmla="*/ 502 h 70"/>
                  <a:gd name="T4" fmla="*/ 525 w 70"/>
                  <a:gd name="T5" fmla="*/ 162 h 70"/>
                  <a:gd name="T6" fmla="*/ 168 w 70"/>
                  <a:gd name="T7" fmla="*/ 1106 h 70"/>
                  <a:gd name="T8" fmla="*/ 1159 w 70"/>
                  <a:gd name="T9" fmla="*/ 1446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"/>
                  <a:gd name="T16" fmla="*/ 0 h 70"/>
                  <a:gd name="T17" fmla="*/ 70 w 70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" h="70">
                    <a:moveTo>
                      <a:pt x="48" y="63"/>
                    </a:moveTo>
                    <a:cubicBezTo>
                      <a:pt x="63" y="56"/>
                      <a:pt x="70" y="38"/>
                      <a:pt x="63" y="22"/>
                    </a:cubicBezTo>
                    <a:cubicBezTo>
                      <a:pt x="56" y="7"/>
                      <a:pt x="38" y="0"/>
                      <a:pt x="22" y="7"/>
                    </a:cubicBezTo>
                    <a:cubicBezTo>
                      <a:pt x="7" y="14"/>
                      <a:pt x="0" y="32"/>
                      <a:pt x="7" y="48"/>
                    </a:cubicBezTo>
                    <a:cubicBezTo>
                      <a:pt x="14" y="63"/>
                      <a:pt x="32" y="70"/>
                      <a:pt x="48" y="63"/>
                    </a:cubicBezTo>
                    <a:close/>
                  </a:path>
                </a:pathLst>
              </a:custGeom>
              <a:solidFill>
                <a:srgbClr val="EF4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  <p:sp>
            <p:nvSpPr>
              <p:cNvPr id="191" name="Freeform 205"/>
              <p:cNvSpPr>
                <a:spLocks noChangeAspect="1"/>
              </p:cNvSpPr>
              <p:nvPr/>
            </p:nvSpPr>
            <p:spPr bwMode="gray">
              <a:xfrm>
                <a:off x="4823" y="2992"/>
                <a:ext cx="103" cy="105"/>
              </a:xfrm>
              <a:custGeom>
                <a:avLst/>
                <a:gdLst>
                  <a:gd name="T0" fmla="*/ 719 w 61"/>
                  <a:gd name="T1" fmla="*/ 0 h 62"/>
                  <a:gd name="T2" fmla="*/ 0 w 61"/>
                  <a:gd name="T3" fmla="*/ 737 h 62"/>
                  <a:gd name="T4" fmla="*/ 699 w 61"/>
                  <a:gd name="T5" fmla="*/ 1463 h 62"/>
                  <a:gd name="T6" fmla="*/ 1415 w 61"/>
                  <a:gd name="T7" fmla="*/ 737 h 62"/>
                  <a:gd name="T8" fmla="*/ 719 w 61"/>
                  <a:gd name="T9" fmla="*/ 0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"/>
                  <a:gd name="T16" fmla="*/ 0 h 62"/>
                  <a:gd name="T17" fmla="*/ 61 w 61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" h="62">
                    <a:moveTo>
                      <a:pt x="31" y="0"/>
                    </a:moveTo>
                    <a:cubicBezTo>
                      <a:pt x="14" y="0"/>
                      <a:pt x="0" y="14"/>
                      <a:pt x="0" y="31"/>
                    </a:cubicBezTo>
                    <a:cubicBezTo>
                      <a:pt x="0" y="48"/>
                      <a:pt x="13" y="62"/>
                      <a:pt x="30" y="62"/>
                    </a:cubicBezTo>
                    <a:cubicBezTo>
                      <a:pt x="47" y="62"/>
                      <a:pt x="61" y="48"/>
                      <a:pt x="61" y="31"/>
                    </a:cubicBezTo>
                    <a:cubicBezTo>
                      <a:pt x="61" y="14"/>
                      <a:pt x="48" y="1"/>
                      <a:pt x="31" y="0"/>
                    </a:cubicBezTo>
                    <a:close/>
                  </a:path>
                </a:pathLst>
              </a:custGeom>
              <a:solidFill>
                <a:srgbClr val="EF4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  <p:sp>
            <p:nvSpPr>
              <p:cNvPr id="192" name="Freeform 206"/>
              <p:cNvSpPr>
                <a:spLocks noChangeAspect="1"/>
              </p:cNvSpPr>
              <p:nvPr/>
            </p:nvSpPr>
            <p:spPr bwMode="gray">
              <a:xfrm>
                <a:off x="4651" y="3301"/>
                <a:ext cx="117" cy="114"/>
              </a:xfrm>
              <a:custGeom>
                <a:avLst/>
                <a:gdLst>
                  <a:gd name="T0" fmla="*/ 583 w 69"/>
                  <a:gd name="T1" fmla="*/ 104 h 68"/>
                  <a:gd name="T2" fmla="*/ 119 w 69"/>
                  <a:gd name="T3" fmla="*/ 956 h 68"/>
                  <a:gd name="T4" fmla="*/ 1050 w 69"/>
                  <a:gd name="T5" fmla="*/ 1405 h 68"/>
                  <a:gd name="T6" fmla="*/ 1497 w 69"/>
                  <a:gd name="T7" fmla="*/ 552 h 68"/>
                  <a:gd name="T8" fmla="*/ 583 w 69"/>
                  <a:gd name="T9" fmla="*/ 10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68"/>
                  <a:gd name="T17" fmla="*/ 69 w 6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68">
                    <a:moveTo>
                      <a:pt x="25" y="5"/>
                    </a:moveTo>
                    <a:cubicBezTo>
                      <a:pt x="9" y="10"/>
                      <a:pt x="0" y="27"/>
                      <a:pt x="5" y="43"/>
                    </a:cubicBezTo>
                    <a:cubicBezTo>
                      <a:pt x="10" y="60"/>
                      <a:pt x="28" y="68"/>
                      <a:pt x="44" y="63"/>
                    </a:cubicBezTo>
                    <a:cubicBezTo>
                      <a:pt x="60" y="58"/>
                      <a:pt x="69" y="41"/>
                      <a:pt x="63" y="25"/>
                    </a:cubicBezTo>
                    <a:cubicBezTo>
                      <a:pt x="58" y="9"/>
                      <a:pt x="41" y="0"/>
                      <a:pt x="25" y="5"/>
                    </a:cubicBezTo>
                    <a:close/>
                  </a:path>
                </a:pathLst>
              </a:custGeom>
              <a:solidFill>
                <a:srgbClr val="EF4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  <p:sp>
            <p:nvSpPr>
              <p:cNvPr id="193" name="Freeform 207"/>
              <p:cNvSpPr>
                <a:spLocks noChangeAspect="1"/>
              </p:cNvSpPr>
              <p:nvPr/>
            </p:nvSpPr>
            <p:spPr bwMode="gray">
              <a:xfrm>
                <a:off x="4675" y="2771"/>
                <a:ext cx="117" cy="115"/>
              </a:xfrm>
              <a:custGeom>
                <a:avLst/>
                <a:gdLst>
                  <a:gd name="T0" fmla="*/ 343 w 69"/>
                  <a:gd name="T1" fmla="*/ 1324 h 68"/>
                  <a:gd name="T2" fmla="*/ 1368 w 69"/>
                  <a:gd name="T3" fmla="*/ 1258 h 68"/>
                  <a:gd name="T4" fmla="*/ 1290 w 69"/>
                  <a:gd name="T5" fmla="*/ 237 h 68"/>
                  <a:gd name="T6" fmla="*/ 265 w 69"/>
                  <a:gd name="T7" fmla="*/ 335 h 68"/>
                  <a:gd name="T8" fmla="*/ 343 w 69"/>
                  <a:gd name="T9" fmla="*/ 1324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68"/>
                  <a:gd name="T17" fmla="*/ 69 w 69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68">
                    <a:moveTo>
                      <a:pt x="14" y="57"/>
                    </a:moveTo>
                    <a:cubicBezTo>
                      <a:pt x="27" y="68"/>
                      <a:pt x="47" y="67"/>
                      <a:pt x="58" y="54"/>
                    </a:cubicBezTo>
                    <a:cubicBezTo>
                      <a:pt x="69" y="41"/>
                      <a:pt x="67" y="21"/>
                      <a:pt x="54" y="10"/>
                    </a:cubicBezTo>
                    <a:cubicBezTo>
                      <a:pt x="41" y="0"/>
                      <a:pt x="22" y="1"/>
                      <a:pt x="11" y="14"/>
                    </a:cubicBezTo>
                    <a:cubicBezTo>
                      <a:pt x="0" y="27"/>
                      <a:pt x="2" y="46"/>
                      <a:pt x="14" y="57"/>
                    </a:cubicBezTo>
                    <a:close/>
                  </a:path>
                </a:pathLst>
              </a:custGeom>
              <a:solidFill>
                <a:srgbClr val="EF4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  <p:sp>
            <p:nvSpPr>
              <p:cNvPr id="194" name="Freeform 208"/>
              <p:cNvSpPr>
                <a:spLocks noChangeAspect="1"/>
              </p:cNvSpPr>
              <p:nvPr/>
            </p:nvSpPr>
            <p:spPr bwMode="gray">
              <a:xfrm>
                <a:off x="4751" y="3221"/>
                <a:ext cx="116" cy="117"/>
              </a:xfrm>
              <a:custGeom>
                <a:avLst/>
                <a:gdLst>
                  <a:gd name="T0" fmla="*/ 1331 w 68"/>
                  <a:gd name="T1" fmla="*/ 1355 h 69"/>
                  <a:gd name="T2" fmla="*/ 1394 w 68"/>
                  <a:gd name="T3" fmla="*/ 343 h 69"/>
                  <a:gd name="T4" fmla="*/ 322 w 68"/>
                  <a:gd name="T5" fmla="*/ 281 h 69"/>
                  <a:gd name="T6" fmla="*/ 273 w 68"/>
                  <a:gd name="T7" fmla="*/ 1306 h 69"/>
                  <a:gd name="T8" fmla="*/ 1331 w 68"/>
                  <a:gd name="T9" fmla="*/ 1355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69"/>
                  <a:gd name="T17" fmla="*/ 68 w 68"/>
                  <a:gd name="T18" fmla="*/ 69 h 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69">
                    <a:moveTo>
                      <a:pt x="54" y="57"/>
                    </a:moveTo>
                    <a:cubicBezTo>
                      <a:pt x="67" y="46"/>
                      <a:pt x="68" y="26"/>
                      <a:pt x="57" y="14"/>
                    </a:cubicBezTo>
                    <a:cubicBezTo>
                      <a:pt x="45" y="1"/>
                      <a:pt x="26" y="0"/>
                      <a:pt x="13" y="12"/>
                    </a:cubicBezTo>
                    <a:cubicBezTo>
                      <a:pt x="1" y="23"/>
                      <a:pt x="0" y="42"/>
                      <a:pt x="11" y="55"/>
                    </a:cubicBezTo>
                    <a:cubicBezTo>
                      <a:pt x="22" y="68"/>
                      <a:pt x="42" y="69"/>
                      <a:pt x="54" y="57"/>
                    </a:cubicBezTo>
                    <a:close/>
                  </a:path>
                </a:pathLst>
              </a:custGeom>
              <a:solidFill>
                <a:srgbClr val="EF48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</p:grpSp>
        <p:grpSp>
          <p:nvGrpSpPr>
            <p:cNvPr id="40" name="组合 211"/>
            <p:cNvGrpSpPr/>
            <p:nvPr/>
          </p:nvGrpSpPr>
          <p:grpSpPr>
            <a:xfrm>
              <a:off x="5856291" y="3287718"/>
              <a:ext cx="2720972" cy="2460628"/>
              <a:chOff x="5856291" y="3287718"/>
              <a:chExt cx="2720972" cy="2460628"/>
            </a:xfrm>
          </p:grpSpPr>
          <p:grpSp>
            <p:nvGrpSpPr>
              <p:cNvPr id="41" name="Group 71"/>
              <p:cNvGrpSpPr>
                <a:grpSpLocks/>
              </p:cNvGrpSpPr>
              <p:nvPr/>
            </p:nvGrpSpPr>
            <p:grpSpPr bwMode="auto">
              <a:xfrm>
                <a:off x="5856291" y="3287718"/>
                <a:ext cx="2455863" cy="2460628"/>
                <a:chOff x="3800" y="2314"/>
                <a:chExt cx="1547" cy="1550"/>
              </a:xfrm>
            </p:grpSpPr>
            <p:grpSp>
              <p:nvGrpSpPr>
                <p:cNvPr id="106" name="Group 72"/>
                <p:cNvGrpSpPr>
                  <a:grpSpLocks/>
                </p:cNvGrpSpPr>
                <p:nvPr/>
              </p:nvGrpSpPr>
              <p:grpSpPr bwMode="auto">
                <a:xfrm>
                  <a:off x="3800" y="2314"/>
                  <a:ext cx="1547" cy="1550"/>
                  <a:chOff x="3800" y="2314"/>
                  <a:chExt cx="1547" cy="1550"/>
                </a:xfrm>
              </p:grpSpPr>
              <p:sp>
                <p:nvSpPr>
                  <p:cNvPr id="145" name="Freeform 73"/>
                  <p:cNvSpPr>
                    <a:spLocks noChangeAspect="1"/>
                  </p:cNvSpPr>
                  <p:nvPr/>
                </p:nvSpPr>
                <p:spPr bwMode="gray">
                  <a:xfrm>
                    <a:off x="4390" y="2327"/>
                    <a:ext cx="70" cy="69"/>
                  </a:xfrm>
                  <a:custGeom>
                    <a:avLst/>
                    <a:gdLst>
                      <a:gd name="T0" fmla="*/ 971 w 41"/>
                      <a:gd name="T1" fmla="*/ 390 h 41"/>
                      <a:gd name="T2" fmla="*/ 598 w 41"/>
                      <a:gd name="T3" fmla="*/ 892 h 41"/>
                      <a:gd name="T4" fmla="*/ 44 w 41"/>
                      <a:gd name="T5" fmla="*/ 539 h 41"/>
                      <a:gd name="T6" fmla="*/ 423 w 41"/>
                      <a:gd name="T7" fmla="*/ 37 h 41"/>
                      <a:gd name="T8" fmla="*/ 971 w 41"/>
                      <a:gd name="T9" fmla="*/ 390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41"/>
                      <a:gd name="T17" fmla="*/ 41 w 41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41">
                        <a:moveTo>
                          <a:pt x="39" y="17"/>
                        </a:moveTo>
                        <a:cubicBezTo>
                          <a:pt x="41" y="27"/>
                          <a:pt x="34" y="37"/>
                          <a:pt x="24" y="39"/>
                        </a:cubicBezTo>
                        <a:cubicBezTo>
                          <a:pt x="14" y="41"/>
                          <a:pt x="4" y="34"/>
                          <a:pt x="2" y="24"/>
                        </a:cubicBezTo>
                        <a:cubicBezTo>
                          <a:pt x="0" y="14"/>
                          <a:pt x="7" y="4"/>
                          <a:pt x="17" y="2"/>
                        </a:cubicBezTo>
                        <a:cubicBezTo>
                          <a:pt x="27" y="0"/>
                          <a:pt x="37" y="7"/>
                          <a:pt x="39" y="17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49" name="Freeform 74"/>
                  <p:cNvSpPr>
                    <a:spLocks noChangeAspect="1"/>
                  </p:cNvSpPr>
                  <p:nvPr/>
                </p:nvSpPr>
                <p:spPr bwMode="gray">
                  <a:xfrm>
                    <a:off x="4544" y="2314"/>
                    <a:ext cx="64" cy="63"/>
                  </a:xfrm>
                  <a:custGeom>
                    <a:avLst/>
                    <a:gdLst>
                      <a:gd name="T0" fmla="*/ 993 w 37"/>
                      <a:gd name="T1" fmla="*/ 455 h 37"/>
                      <a:gd name="T2" fmla="*/ 481 w 37"/>
                      <a:gd name="T3" fmla="*/ 899 h 37"/>
                      <a:gd name="T4" fmla="*/ 0 w 37"/>
                      <a:gd name="T5" fmla="*/ 455 h 37"/>
                      <a:gd name="T6" fmla="*/ 512 w 37"/>
                      <a:gd name="T7" fmla="*/ 0 h 37"/>
                      <a:gd name="T8" fmla="*/ 993 w 37"/>
                      <a:gd name="T9" fmla="*/ 455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37"/>
                      <a:gd name="T17" fmla="*/ 37 w 37"/>
                      <a:gd name="T18" fmla="*/ 37 h 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37">
                        <a:moveTo>
                          <a:pt x="37" y="19"/>
                        </a:moveTo>
                        <a:cubicBezTo>
                          <a:pt x="37" y="29"/>
                          <a:pt x="29" y="37"/>
                          <a:pt x="18" y="37"/>
                        </a:cubicBezTo>
                        <a:cubicBezTo>
                          <a:pt x="8" y="37"/>
                          <a:pt x="0" y="29"/>
                          <a:pt x="0" y="19"/>
                        </a:cubicBezTo>
                        <a:cubicBezTo>
                          <a:pt x="0" y="8"/>
                          <a:pt x="8" y="0"/>
                          <a:pt x="19" y="0"/>
                        </a:cubicBezTo>
                        <a:cubicBezTo>
                          <a:pt x="29" y="0"/>
                          <a:pt x="37" y="9"/>
                          <a:pt x="37" y="19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50" name="Freeform 75"/>
                  <p:cNvSpPr>
                    <a:spLocks noChangeAspect="1"/>
                  </p:cNvSpPr>
                  <p:nvPr/>
                </p:nvSpPr>
                <p:spPr bwMode="gray">
                  <a:xfrm>
                    <a:off x="4714" y="2333"/>
                    <a:ext cx="70" cy="68"/>
                  </a:xfrm>
                  <a:custGeom>
                    <a:avLst/>
                    <a:gdLst>
                      <a:gd name="T0" fmla="*/ 971 w 41"/>
                      <a:gd name="T1" fmla="*/ 583 h 40"/>
                      <a:gd name="T2" fmla="*/ 393 w 41"/>
                      <a:gd name="T3" fmla="*/ 928 h 40"/>
                      <a:gd name="T4" fmla="*/ 44 w 41"/>
                      <a:gd name="T5" fmla="*/ 384 h 40"/>
                      <a:gd name="T6" fmla="*/ 621 w 41"/>
                      <a:gd name="T7" fmla="*/ 44 h 40"/>
                      <a:gd name="T8" fmla="*/ 971 w 41"/>
                      <a:gd name="T9" fmla="*/ 583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40"/>
                      <a:gd name="T17" fmla="*/ 41 w 41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40">
                        <a:moveTo>
                          <a:pt x="39" y="24"/>
                        </a:moveTo>
                        <a:cubicBezTo>
                          <a:pt x="36" y="34"/>
                          <a:pt x="26" y="40"/>
                          <a:pt x="16" y="38"/>
                        </a:cubicBezTo>
                        <a:cubicBezTo>
                          <a:pt x="6" y="36"/>
                          <a:pt x="0" y="26"/>
                          <a:pt x="2" y="16"/>
                        </a:cubicBezTo>
                        <a:cubicBezTo>
                          <a:pt x="5" y="6"/>
                          <a:pt x="15" y="0"/>
                          <a:pt x="25" y="2"/>
                        </a:cubicBezTo>
                        <a:cubicBezTo>
                          <a:pt x="35" y="4"/>
                          <a:pt x="41" y="15"/>
                          <a:pt x="39" y="24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51" name="Freeform 76"/>
                  <p:cNvSpPr>
                    <a:spLocks noChangeAspect="1"/>
                  </p:cNvSpPr>
                  <p:nvPr/>
                </p:nvSpPr>
                <p:spPr bwMode="gray">
                  <a:xfrm>
                    <a:off x="4833" y="2370"/>
                    <a:ext cx="71" cy="74"/>
                  </a:xfrm>
                  <a:custGeom>
                    <a:avLst/>
                    <a:gdLst>
                      <a:gd name="T0" fmla="*/ 882 w 42"/>
                      <a:gd name="T1" fmla="*/ 755 h 43"/>
                      <a:gd name="T2" fmla="*/ 306 w 42"/>
                      <a:gd name="T3" fmla="*/ 1010 h 43"/>
                      <a:gd name="T4" fmla="*/ 96 w 42"/>
                      <a:gd name="T5" fmla="*/ 361 h 43"/>
                      <a:gd name="T6" fmla="*/ 649 w 42"/>
                      <a:gd name="T7" fmla="*/ 133 h 43"/>
                      <a:gd name="T8" fmla="*/ 882 w 42"/>
                      <a:gd name="T9" fmla="*/ 755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3"/>
                      <a:gd name="T17" fmla="*/ 42 w 4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3">
                        <a:moveTo>
                          <a:pt x="38" y="29"/>
                        </a:moveTo>
                        <a:cubicBezTo>
                          <a:pt x="34" y="38"/>
                          <a:pt x="23" y="43"/>
                          <a:pt x="13" y="39"/>
                        </a:cubicBezTo>
                        <a:cubicBezTo>
                          <a:pt x="4" y="34"/>
                          <a:pt x="0" y="24"/>
                          <a:pt x="4" y="14"/>
                        </a:cubicBezTo>
                        <a:cubicBezTo>
                          <a:pt x="8" y="5"/>
                          <a:pt x="19" y="0"/>
                          <a:pt x="28" y="5"/>
                        </a:cubicBezTo>
                        <a:cubicBezTo>
                          <a:pt x="38" y="9"/>
                          <a:pt x="42" y="20"/>
                          <a:pt x="38" y="29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52" name="Freeform 77"/>
                  <p:cNvSpPr>
                    <a:spLocks noChangeAspect="1"/>
                  </p:cNvSpPr>
                  <p:nvPr/>
                </p:nvSpPr>
                <p:spPr bwMode="gray">
                  <a:xfrm>
                    <a:off x="4816" y="3741"/>
                    <a:ext cx="71" cy="72"/>
                  </a:xfrm>
                  <a:custGeom>
                    <a:avLst/>
                    <a:gdLst>
                      <a:gd name="T0" fmla="*/ 96 w 42"/>
                      <a:gd name="T1" fmla="*/ 711 h 42"/>
                      <a:gd name="T2" fmla="*/ 335 w 42"/>
                      <a:gd name="T3" fmla="*/ 106 h 42"/>
                      <a:gd name="T4" fmla="*/ 915 w 42"/>
                      <a:gd name="T5" fmla="*/ 353 h 42"/>
                      <a:gd name="T6" fmla="*/ 649 w 42"/>
                      <a:gd name="T7" fmla="*/ 958 h 42"/>
                      <a:gd name="T8" fmla="*/ 96 w 42"/>
                      <a:gd name="T9" fmla="*/ 711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2"/>
                      <a:gd name="T17" fmla="*/ 42 w 42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2">
                        <a:moveTo>
                          <a:pt x="4" y="28"/>
                        </a:moveTo>
                        <a:cubicBezTo>
                          <a:pt x="0" y="18"/>
                          <a:pt x="5" y="7"/>
                          <a:pt x="14" y="4"/>
                        </a:cubicBezTo>
                        <a:cubicBezTo>
                          <a:pt x="24" y="0"/>
                          <a:pt x="35" y="4"/>
                          <a:pt x="39" y="14"/>
                        </a:cubicBezTo>
                        <a:cubicBezTo>
                          <a:pt x="42" y="24"/>
                          <a:pt x="38" y="34"/>
                          <a:pt x="28" y="38"/>
                        </a:cubicBezTo>
                        <a:cubicBezTo>
                          <a:pt x="19" y="42"/>
                          <a:pt x="8" y="37"/>
                          <a:pt x="4" y="28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53" name="Freeform 78"/>
                  <p:cNvSpPr>
                    <a:spLocks noChangeAspect="1"/>
                  </p:cNvSpPr>
                  <p:nvPr/>
                </p:nvSpPr>
                <p:spPr bwMode="gray">
                  <a:xfrm>
                    <a:off x="4685" y="3782"/>
                    <a:ext cx="68" cy="69"/>
                  </a:xfrm>
                  <a:custGeom>
                    <a:avLst/>
                    <a:gdLst>
                      <a:gd name="T0" fmla="*/ 25 w 40"/>
                      <a:gd name="T1" fmla="*/ 539 h 41"/>
                      <a:gd name="T2" fmla="*/ 384 w 40"/>
                      <a:gd name="T3" fmla="*/ 37 h 41"/>
                      <a:gd name="T4" fmla="*/ 928 w 40"/>
                      <a:gd name="T5" fmla="*/ 390 h 41"/>
                      <a:gd name="T6" fmla="*/ 549 w 40"/>
                      <a:gd name="T7" fmla="*/ 892 h 41"/>
                      <a:gd name="T8" fmla="*/ 25 w 40"/>
                      <a:gd name="T9" fmla="*/ 539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"/>
                      <a:gd name="T16" fmla="*/ 0 h 41"/>
                      <a:gd name="T17" fmla="*/ 40 w 40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" h="41">
                        <a:moveTo>
                          <a:pt x="1" y="24"/>
                        </a:moveTo>
                        <a:cubicBezTo>
                          <a:pt x="0" y="14"/>
                          <a:pt x="6" y="4"/>
                          <a:pt x="16" y="2"/>
                        </a:cubicBezTo>
                        <a:cubicBezTo>
                          <a:pt x="26" y="0"/>
                          <a:pt x="36" y="7"/>
                          <a:pt x="38" y="17"/>
                        </a:cubicBezTo>
                        <a:cubicBezTo>
                          <a:pt x="40" y="27"/>
                          <a:pt x="33" y="37"/>
                          <a:pt x="23" y="39"/>
                        </a:cubicBezTo>
                        <a:cubicBezTo>
                          <a:pt x="13" y="41"/>
                          <a:pt x="3" y="34"/>
                          <a:pt x="1" y="24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54" name="Freeform 79"/>
                  <p:cNvSpPr>
                    <a:spLocks noChangeAspect="1"/>
                  </p:cNvSpPr>
                  <p:nvPr/>
                </p:nvSpPr>
                <p:spPr bwMode="gray">
                  <a:xfrm>
                    <a:off x="4529" y="3799"/>
                    <a:ext cx="63" cy="65"/>
                  </a:xfrm>
                  <a:custGeom>
                    <a:avLst/>
                    <a:gdLst>
                      <a:gd name="T0" fmla="*/ 0 w 37"/>
                      <a:gd name="T1" fmla="*/ 457 h 38"/>
                      <a:gd name="T2" fmla="*/ 455 w 37"/>
                      <a:gd name="T3" fmla="*/ 0 h 38"/>
                      <a:gd name="T4" fmla="*/ 899 w 37"/>
                      <a:gd name="T5" fmla="*/ 481 h 38"/>
                      <a:gd name="T6" fmla="*/ 444 w 37"/>
                      <a:gd name="T7" fmla="*/ 925 h 38"/>
                      <a:gd name="T8" fmla="*/ 0 w 37"/>
                      <a:gd name="T9" fmla="*/ 457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38"/>
                      <a:gd name="T17" fmla="*/ 37 w 37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38">
                        <a:moveTo>
                          <a:pt x="0" y="18"/>
                        </a:moveTo>
                        <a:cubicBezTo>
                          <a:pt x="0" y="8"/>
                          <a:pt x="9" y="0"/>
                          <a:pt x="19" y="0"/>
                        </a:cubicBezTo>
                        <a:cubicBezTo>
                          <a:pt x="29" y="0"/>
                          <a:pt x="37" y="9"/>
                          <a:pt x="37" y="19"/>
                        </a:cubicBezTo>
                        <a:cubicBezTo>
                          <a:pt x="37" y="29"/>
                          <a:pt x="28" y="38"/>
                          <a:pt x="18" y="37"/>
                        </a:cubicBezTo>
                        <a:cubicBezTo>
                          <a:pt x="8" y="37"/>
                          <a:pt x="0" y="29"/>
                          <a:pt x="0" y="18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55" name="Freeform 80"/>
                  <p:cNvSpPr>
                    <a:spLocks noChangeAspect="1"/>
                  </p:cNvSpPr>
                  <p:nvPr/>
                </p:nvSpPr>
                <p:spPr bwMode="gray">
                  <a:xfrm>
                    <a:off x="4384" y="3780"/>
                    <a:ext cx="69" cy="70"/>
                  </a:xfrm>
                  <a:custGeom>
                    <a:avLst/>
                    <a:gdLst>
                      <a:gd name="T0" fmla="*/ 37 w 41"/>
                      <a:gd name="T1" fmla="*/ 393 h 41"/>
                      <a:gd name="T2" fmla="*/ 567 w 41"/>
                      <a:gd name="T3" fmla="*/ 44 h 41"/>
                      <a:gd name="T4" fmla="*/ 892 w 41"/>
                      <a:gd name="T5" fmla="*/ 598 h 41"/>
                      <a:gd name="T6" fmla="*/ 390 w 41"/>
                      <a:gd name="T7" fmla="*/ 944 h 41"/>
                      <a:gd name="T8" fmla="*/ 37 w 41"/>
                      <a:gd name="T9" fmla="*/ 393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41"/>
                      <a:gd name="T17" fmla="*/ 41 w 41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41">
                        <a:moveTo>
                          <a:pt x="2" y="16"/>
                        </a:moveTo>
                        <a:cubicBezTo>
                          <a:pt x="5" y="6"/>
                          <a:pt x="15" y="0"/>
                          <a:pt x="25" y="2"/>
                        </a:cubicBezTo>
                        <a:cubicBezTo>
                          <a:pt x="35" y="4"/>
                          <a:pt x="41" y="14"/>
                          <a:pt x="39" y="24"/>
                        </a:cubicBezTo>
                        <a:cubicBezTo>
                          <a:pt x="37" y="34"/>
                          <a:pt x="27" y="41"/>
                          <a:pt x="17" y="38"/>
                        </a:cubicBezTo>
                        <a:cubicBezTo>
                          <a:pt x="7" y="36"/>
                          <a:pt x="0" y="26"/>
                          <a:pt x="2" y="16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56" name="Freeform 81"/>
                  <p:cNvSpPr>
                    <a:spLocks noChangeAspect="1"/>
                  </p:cNvSpPr>
                  <p:nvPr/>
                </p:nvSpPr>
                <p:spPr bwMode="gray">
                  <a:xfrm>
                    <a:off x="4241" y="3733"/>
                    <a:ext cx="71" cy="71"/>
                  </a:xfrm>
                  <a:custGeom>
                    <a:avLst/>
                    <a:gdLst>
                      <a:gd name="T0" fmla="*/ 96 w 42"/>
                      <a:gd name="T1" fmla="*/ 335 h 42"/>
                      <a:gd name="T2" fmla="*/ 678 w 42"/>
                      <a:gd name="T3" fmla="*/ 96 h 42"/>
                      <a:gd name="T4" fmla="*/ 882 w 42"/>
                      <a:gd name="T5" fmla="*/ 678 h 42"/>
                      <a:gd name="T6" fmla="*/ 335 w 42"/>
                      <a:gd name="T7" fmla="*/ 882 h 42"/>
                      <a:gd name="T8" fmla="*/ 96 w 42"/>
                      <a:gd name="T9" fmla="*/ 335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2"/>
                      <a:gd name="T17" fmla="*/ 42 w 42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2">
                        <a:moveTo>
                          <a:pt x="4" y="14"/>
                        </a:moveTo>
                        <a:cubicBezTo>
                          <a:pt x="8" y="4"/>
                          <a:pt x="19" y="0"/>
                          <a:pt x="29" y="4"/>
                        </a:cubicBezTo>
                        <a:cubicBezTo>
                          <a:pt x="38" y="8"/>
                          <a:pt x="42" y="19"/>
                          <a:pt x="38" y="29"/>
                        </a:cubicBezTo>
                        <a:cubicBezTo>
                          <a:pt x="34" y="38"/>
                          <a:pt x="23" y="42"/>
                          <a:pt x="14" y="38"/>
                        </a:cubicBezTo>
                        <a:cubicBezTo>
                          <a:pt x="4" y="34"/>
                          <a:pt x="0" y="23"/>
                          <a:pt x="4" y="14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57" name="Freeform 82"/>
                  <p:cNvSpPr>
                    <a:spLocks noChangeAspect="1"/>
                  </p:cNvSpPr>
                  <p:nvPr/>
                </p:nvSpPr>
                <p:spPr bwMode="gray">
                  <a:xfrm>
                    <a:off x="4095" y="3650"/>
                    <a:ext cx="71" cy="71"/>
                  </a:xfrm>
                  <a:custGeom>
                    <a:avLst/>
                    <a:gdLst>
                      <a:gd name="T0" fmla="*/ 162 w 42"/>
                      <a:gd name="T1" fmla="*/ 237 h 42"/>
                      <a:gd name="T2" fmla="*/ 778 w 42"/>
                      <a:gd name="T3" fmla="*/ 140 h 42"/>
                      <a:gd name="T4" fmla="*/ 840 w 42"/>
                      <a:gd name="T5" fmla="*/ 744 h 42"/>
                      <a:gd name="T6" fmla="*/ 237 w 42"/>
                      <a:gd name="T7" fmla="*/ 840 h 42"/>
                      <a:gd name="T8" fmla="*/ 162 w 42"/>
                      <a:gd name="T9" fmla="*/ 237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2"/>
                      <a:gd name="T17" fmla="*/ 42 w 42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2">
                        <a:moveTo>
                          <a:pt x="7" y="10"/>
                        </a:moveTo>
                        <a:cubicBezTo>
                          <a:pt x="13" y="1"/>
                          <a:pt x="24" y="0"/>
                          <a:pt x="33" y="6"/>
                        </a:cubicBezTo>
                        <a:cubicBezTo>
                          <a:pt x="41" y="12"/>
                          <a:pt x="42" y="24"/>
                          <a:pt x="36" y="32"/>
                        </a:cubicBezTo>
                        <a:cubicBezTo>
                          <a:pt x="30" y="40"/>
                          <a:pt x="18" y="42"/>
                          <a:pt x="10" y="36"/>
                        </a:cubicBezTo>
                        <a:cubicBezTo>
                          <a:pt x="2" y="29"/>
                          <a:pt x="0" y="18"/>
                          <a:pt x="7" y="10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58" name="Freeform 83"/>
                  <p:cNvSpPr>
                    <a:spLocks noChangeAspect="1"/>
                  </p:cNvSpPr>
                  <p:nvPr/>
                </p:nvSpPr>
                <p:spPr bwMode="gray">
                  <a:xfrm>
                    <a:off x="4009" y="3573"/>
                    <a:ext cx="69" cy="70"/>
                  </a:xfrm>
                  <a:custGeom>
                    <a:avLst/>
                    <a:gdLst>
                      <a:gd name="T0" fmla="*/ 162 w 41"/>
                      <a:gd name="T1" fmla="*/ 169 h 41"/>
                      <a:gd name="T2" fmla="*/ 772 w 41"/>
                      <a:gd name="T3" fmla="*/ 169 h 41"/>
                      <a:gd name="T4" fmla="*/ 754 w 41"/>
                      <a:gd name="T5" fmla="*/ 842 h 41"/>
                      <a:gd name="T6" fmla="*/ 162 w 41"/>
                      <a:gd name="T7" fmla="*/ 816 h 41"/>
                      <a:gd name="T8" fmla="*/ 162 w 41"/>
                      <a:gd name="T9" fmla="*/ 169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41"/>
                      <a:gd name="T17" fmla="*/ 41 w 41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41">
                        <a:moveTo>
                          <a:pt x="7" y="7"/>
                        </a:moveTo>
                        <a:cubicBezTo>
                          <a:pt x="15" y="0"/>
                          <a:pt x="26" y="0"/>
                          <a:pt x="34" y="7"/>
                        </a:cubicBezTo>
                        <a:cubicBezTo>
                          <a:pt x="41" y="15"/>
                          <a:pt x="41" y="26"/>
                          <a:pt x="33" y="34"/>
                        </a:cubicBezTo>
                        <a:cubicBezTo>
                          <a:pt x="26" y="41"/>
                          <a:pt x="14" y="41"/>
                          <a:pt x="7" y="33"/>
                        </a:cubicBezTo>
                        <a:cubicBezTo>
                          <a:pt x="0" y="26"/>
                          <a:pt x="0" y="14"/>
                          <a:pt x="7" y="7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59" name="Freeform 84"/>
                  <p:cNvSpPr>
                    <a:spLocks noChangeAspect="1"/>
                  </p:cNvSpPr>
                  <p:nvPr/>
                </p:nvSpPr>
                <p:spPr bwMode="gray">
                  <a:xfrm>
                    <a:off x="3918" y="3461"/>
                    <a:ext cx="72" cy="71"/>
                  </a:xfrm>
                  <a:custGeom>
                    <a:avLst/>
                    <a:gdLst>
                      <a:gd name="T0" fmla="*/ 288 w 42"/>
                      <a:gd name="T1" fmla="*/ 140 h 42"/>
                      <a:gd name="T2" fmla="*/ 917 w 42"/>
                      <a:gd name="T3" fmla="*/ 260 h 42"/>
                      <a:gd name="T4" fmla="*/ 785 w 42"/>
                      <a:gd name="T5" fmla="*/ 874 h 42"/>
                      <a:gd name="T6" fmla="*/ 132 w 42"/>
                      <a:gd name="T7" fmla="*/ 720 h 42"/>
                      <a:gd name="T8" fmla="*/ 288 w 42"/>
                      <a:gd name="T9" fmla="*/ 140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2"/>
                      <a:gd name="T17" fmla="*/ 42 w 42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2">
                        <a:moveTo>
                          <a:pt x="11" y="6"/>
                        </a:moveTo>
                        <a:cubicBezTo>
                          <a:pt x="19" y="0"/>
                          <a:pt x="31" y="2"/>
                          <a:pt x="36" y="11"/>
                        </a:cubicBezTo>
                        <a:cubicBezTo>
                          <a:pt x="42" y="20"/>
                          <a:pt x="40" y="31"/>
                          <a:pt x="31" y="37"/>
                        </a:cubicBezTo>
                        <a:cubicBezTo>
                          <a:pt x="22" y="42"/>
                          <a:pt x="11" y="40"/>
                          <a:pt x="5" y="31"/>
                        </a:cubicBezTo>
                        <a:cubicBezTo>
                          <a:pt x="0" y="23"/>
                          <a:pt x="2" y="11"/>
                          <a:pt x="11" y="6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60" name="Freeform 85"/>
                  <p:cNvSpPr>
                    <a:spLocks noChangeAspect="1"/>
                  </p:cNvSpPr>
                  <p:nvPr/>
                </p:nvSpPr>
                <p:spPr bwMode="gray">
                  <a:xfrm>
                    <a:off x="3859" y="3354"/>
                    <a:ext cx="71" cy="71"/>
                  </a:xfrm>
                  <a:custGeom>
                    <a:avLst/>
                    <a:gdLst>
                      <a:gd name="T0" fmla="*/ 335 w 42"/>
                      <a:gd name="T1" fmla="*/ 96 h 42"/>
                      <a:gd name="T2" fmla="*/ 882 w 42"/>
                      <a:gd name="T3" fmla="*/ 335 h 42"/>
                      <a:gd name="T4" fmla="*/ 678 w 42"/>
                      <a:gd name="T5" fmla="*/ 882 h 42"/>
                      <a:gd name="T6" fmla="*/ 96 w 42"/>
                      <a:gd name="T7" fmla="*/ 678 h 42"/>
                      <a:gd name="T8" fmla="*/ 335 w 42"/>
                      <a:gd name="T9" fmla="*/ 96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2"/>
                      <a:gd name="T17" fmla="*/ 42 w 42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2">
                        <a:moveTo>
                          <a:pt x="14" y="4"/>
                        </a:moveTo>
                        <a:cubicBezTo>
                          <a:pt x="23" y="0"/>
                          <a:pt x="34" y="4"/>
                          <a:pt x="38" y="14"/>
                        </a:cubicBezTo>
                        <a:cubicBezTo>
                          <a:pt x="42" y="23"/>
                          <a:pt x="38" y="34"/>
                          <a:pt x="29" y="38"/>
                        </a:cubicBezTo>
                        <a:cubicBezTo>
                          <a:pt x="19" y="42"/>
                          <a:pt x="8" y="38"/>
                          <a:pt x="4" y="29"/>
                        </a:cubicBezTo>
                        <a:cubicBezTo>
                          <a:pt x="0" y="19"/>
                          <a:pt x="4" y="8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61" name="Freeform 86"/>
                  <p:cNvSpPr>
                    <a:spLocks noChangeAspect="1"/>
                  </p:cNvSpPr>
                  <p:nvPr/>
                </p:nvSpPr>
                <p:spPr bwMode="gray">
                  <a:xfrm>
                    <a:off x="3815" y="3216"/>
                    <a:ext cx="68" cy="69"/>
                  </a:xfrm>
                  <a:custGeom>
                    <a:avLst/>
                    <a:gdLst>
                      <a:gd name="T0" fmla="*/ 384 w 40"/>
                      <a:gd name="T1" fmla="*/ 37 h 41"/>
                      <a:gd name="T2" fmla="*/ 928 w 40"/>
                      <a:gd name="T3" fmla="*/ 362 h 41"/>
                      <a:gd name="T4" fmla="*/ 583 w 40"/>
                      <a:gd name="T5" fmla="*/ 892 h 41"/>
                      <a:gd name="T6" fmla="*/ 44 w 40"/>
                      <a:gd name="T7" fmla="*/ 539 h 41"/>
                      <a:gd name="T8" fmla="*/ 384 w 40"/>
                      <a:gd name="T9" fmla="*/ 37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"/>
                      <a:gd name="T16" fmla="*/ 0 h 41"/>
                      <a:gd name="T17" fmla="*/ 40 w 40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" h="41">
                        <a:moveTo>
                          <a:pt x="16" y="2"/>
                        </a:moveTo>
                        <a:cubicBezTo>
                          <a:pt x="26" y="0"/>
                          <a:pt x="36" y="6"/>
                          <a:pt x="38" y="16"/>
                        </a:cubicBezTo>
                        <a:cubicBezTo>
                          <a:pt x="40" y="26"/>
                          <a:pt x="34" y="36"/>
                          <a:pt x="24" y="39"/>
                        </a:cubicBezTo>
                        <a:cubicBezTo>
                          <a:pt x="14" y="41"/>
                          <a:pt x="4" y="34"/>
                          <a:pt x="2" y="24"/>
                        </a:cubicBezTo>
                        <a:cubicBezTo>
                          <a:pt x="0" y="14"/>
                          <a:pt x="6" y="5"/>
                          <a:pt x="16" y="2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62" name="Freeform 87"/>
                  <p:cNvSpPr>
                    <a:spLocks noChangeAspect="1"/>
                  </p:cNvSpPr>
                  <p:nvPr/>
                </p:nvSpPr>
                <p:spPr bwMode="gray">
                  <a:xfrm>
                    <a:off x="3800" y="3064"/>
                    <a:ext cx="62" cy="65"/>
                  </a:xfrm>
                  <a:custGeom>
                    <a:avLst/>
                    <a:gdLst>
                      <a:gd name="T0" fmla="*/ 395 w 37"/>
                      <a:gd name="T1" fmla="*/ 0 h 38"/>
                      <a:gd name="T2" fmla="*/ 819 w 37"/>
                      <a:gd name="T3" fmla="*/ 481 h 38"/>
                      <a:gd name="T4" fmla="*/ 424 w 37"/>
                      <a:gd name="T5" fmla="*/ 951 h 38"/>
                      <a:gd name="T6" fmla="*/ 0 w 37"/>
                      <a:gd name="T7" fmla="*/ 481 h 38"/>
                      <a:gd name="T8" fmla="*/ 395 w 37"/>
                      <a:gd name="T9" fmla="*/ 0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38"/>
                      <a:gd name="T17" fmla="*/ 37 w 37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38">
                        <a:moveTo>
                          <a:pt x="18" y="0"/>
                        </a:moveTo>
                        <a:cubicBezTo>
                          <a:pt x="29" y="0"/>
                          <a:pt x="37" y="9"/>
                          <a:pt x="37" y="19"/>
                        </a:cubicBezTo>
                        <a:cubicBezTo>
                          <a:pt x="37" y="29"/>
                          <a:pt x="29" y="37"/>
                          <a:pt x="19" y="38"/>
                        </a:cubicBezTo>
                        <a:cubicBezTo>
                          <a:pt x="8" y="38"/>
                          <a:pt x="0" y="29"/>
                          <a:pt x="0" y="19"/>
                        </a:cubicBezTo>
                        <a:cubicBezTo>
                          <a:pt x="0" y="9"/>
                          <a:pt x="8" y="1"/>
                          <a:pt x="18" y="0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63" name="Freeform 88"/>
                  <p:cNvSpPr>
                    <a:spLocks noChangeAspect="1"/>
                  </p:cNvSpPr>
                  <p:nvPr/>
                </p:nvSpPr>
                <p:spPr bwMode="gray">
                  <a:xfrm>
                    <a:off x="3811" y="2912"/>
                    <a:ext cx="69" cy="67"/>
                  </a:xfrm>
                  <a:custGeom>
                    <a:avLst/>
                    <a:gdLst>
                      <a:gd name="T0" fmla="*/ 611 w 40"/>
                      <a:gd name="T1" fmla="*/ 37 h 40"/>
                      <a:gd name="T2" fmla="*/ 1013 w 40"/>
                      <a:gd name="T3" fmla="*/ 528 h 40"/>
                      <a:gd name="T4" fmla="*/ 426 w 40"/>
                      <a:gd name="T5" fmla="*/ 843 h 40"/>
                      <a:gd name="T6" fmla="*/ 48 w 40"/>
                      <a:gd name="T7" fmla="*/ 353 h 40"/>
                      <a:gd name="T8" fmla="*/ 611 w 40"/>
                      <a:gd name="T9" fmla="*/ 37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"/>
                      <a:gd name="T16" fmla="*/ 0 h 40"/>
                      <a:gd name="T17" fmla="*/ 40 w 40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" h="40">
                        <a:moveTo>
                          <a:pt x="23" y="2"/>
                        </a:moveTo>
                        <a:cubicBezTo>
                          <a:pt x="33" y="4"/>
                          <a:pt x="40" y="14"/>
                          <a:pt x="38" y="24"/>
                        </a:cubicBezTo>
                        <a:cubicBezTo>
                          <a:pt x="36" y="34"/>
                          <a:pt x="26" y="40"/>
                          <a:pt x="16" y="38"/>
                        </a:cubicBezTo>
                        <a:cubicBezTo>
                          <a:pt x="6" y="36"/>
                          <a:pt x="0" y="26"/>
                          <a:pt x="2" y="16"/>
                        </a:cubicBezTo>
                        <a:cubicBezTo>
                          <a:pt x="4" y="6"/>
                          <a:pt x="13" y="0"/>
                          <a:pt x="23" y="2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64" name="Freeform 89"/>
                  <p:cNvSpPr>
                    <a:spLocks noChangeAspect="1"/>
                  </p:cNvSpPr>
                  <p:nvPr/>
                </p:nvSpPr>
                <p:spPr bwMode="gray">
                  <a:xfrm>
                    <a:off x="3851" y="2773"/>
                    <a:ext cx="71" cy="71"/>
                  </a:xfrm>
                  <a:custGeom>
                    <a:avLst/>
                    <a:gdLst>
                      <a:gd name="T0" fmla="*/ 649 w 42"/>
                      <a:gd name="T1" fmla="*/ 96 h 42"/>
                      <a:gd name="T2" fmla="*/ 882 w 42"/>
                      <a:gd name="T3" fmla="*/ 649 h 42"/>
                      <a:gd name="T4" fmla="*/ 335 w 42"/>
                      <a:gd name="T5" fmla="*/ 882 h 42"/>
                      <a:gd name="T6" fmla="*/ 96 w 42"/>
                      <a:gd name="T7" fmla="*/ 335 h 42"/>
                      <a:gd name="T8" fmla="*/ 649 w 42"/>
                      <a:gd name="T9" fmla="*/ 96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2"/>
                      <a:gd name="T17" fmla="*/ 42 w 42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2">
                        <a:moveTo>
                          <a:pt x="28" y="4"/>
                        </a:moveTo>
                        <a:cubicBezTo>
                          <a:pt x="37" y="8"/>
                          <a:pt x="42" y="19"/>
                          <a:pt x="38" y="28"/>
                        </a:cubicBezTo>
                        <a:cubicBezTo>
                          <a:pt x="34" y="38"/>
                          <a:pt x="23" y="42"/>
                          <a:pt x="14" y="38"/>
                        </a:cubicBezTo>
                        <a:cubicBezTo>
                          <a:pt x="4" y="34"/>
                          <a:pt x="0" y="24"/>
                          <a:pt x="4" y="14"/>
                        </a:cubicBezTo>
                        <a:cubicBezTo>
                          <a:pt x="8" y="5"/>
                          <a:pt x="18" y="0"/>
                          <a:pt x="28" y="4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65" name="Freeform 90"/>
                  <p:cNvSpPr>
                    <a:spLocks noChangeAspect="1"/>
                  </p:cNvSpPr>
                  <p:nvPr/>
                </p:nvSpPr>
                <p:spPr bwMode="gray">
                  <a:xfrm>
                    <a:off x="3918" y="2643"/>
                    <a:ext cx="72" cy="74"/>
                  </a:xfrm>
                  <a:custGeom>
                    <a:avLst/>
                    <a:gdLst>
                      <a:gd name="T0" fmla="*/ 785 w 42"/>
                      <a:gd name="T1" fmla="*/ 148 h 43"/>
                      <a:gd name="T2" fmla="*/ 917 w 42"/>
                      <a:gd name="T3" fmla="*/ 833 h 43"/>
                      <a:gd name="T4" fmla="*/ 252 w 42"/>
                      <a:gd name="T5" fmla="*/ 962 h 43"/>
                      <a:gd name="T6" fmla="*/ 132 w 42"/>
                      <a:gd name="T7" fmla="*/ 291 h 43"/>
                      <a:gd name="T8" fmla="*/ 785 w 42"/>
                      <a:gd name="T9" fmla="*/ 148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3"/>
                      <a:gd name="T17" fmla="*/ 42 w 4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3">
                        <a:moveTo>
                          <a:pt x="31" y="6"/>
                        </a:moveTo>
                        <a:cubicBezTo>
                          <a:pt x="39" y="12"/>
                          <a:pt x="42" y="23"/>
                          <a:pt x="36" y="32"/>
                        </a:cubicBezTo>
                        <a:cubicBezTo>
                          <a:pt x="30" y="40"/>
                          <a:pt x="19" y="43"/>
                          <a:pt x="10" y="37"/>
                        </a:cubicBezTo>
                        <a:cubicBezTo>
                          <a:pt x="2" y="31"/>
                          <a:pt x="0" y="20"/>
                          <a:pt x="5" y="11"/>
                        </a:cubicBezTo>
                        <a:cubicBezTo>
                          <a:pt x="11" y="3"/>
                          <a:pt x="22" y="0"/>
                          <a:pt x="31" y="6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66" name="Freeform 91"/>
                  <p:cNvSpPr>
                    <a:spLocks noChangeAspect="1"/>
                  </p:cNvSpPr>
                  <p:nvPr/>
                </p:nvSpPr>
                <p:spPr bwMode="gray">
                  <a:xfrm>
                    <a:off x="4024" y="2520"/>
                    <a:ext cx="69" cy="69"/>
                  </a:xfrm>
                  <a:custGeom>
                    <a:avLst/>
                    <a:gdLst>
                      <a:gd name="T0" fmla="*/ 772 w 41"/>
                      <a:gd name="T1" fmla="*/ 162 h 41"/>
                      <a:gd name="T2" fmla="*/ 754 w 41"/>
                      <a:gd name="T3" fmla="*/ 754 h 41"/>
                      <a:gd name="T4" fmla="*/ 162 w 41"/>
                      <a:gd name="T5" fmla="*/ 754 h 41"/>
                      <a:gd name="T6" fmla="*/ 175 w 41"/>
                      <a:gd name="T7" fmla="*/ 162 h 41"/>
                      <a:gd name="T8" fmla="*/ 772 w 41"/>
                      <a:gd name="T9" fmla="*/ 162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41"/>
                      <a:gd name="T17" fmla="*/ 41 w 41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41">
                        <a:moveTo>
                          <a:pt x="34" y="7"/>
                        </a:moveTo>
                        <a:cubicBezTo>
                          <a:pt x="41" y="15"/>
                          <a:pt x="41" y="26"/>
                          <a:pt x="33" y="33"/>
                        </a:cubicBezTo>
                        <a:cubicBezTo>
                          <a:pt x="26" y="41"/>
                          <a:pt x="14" y="40"/>
                          <a:pt x="7" y="33"/>
                        </a:cubicBezTo>
                        <a:cubicBezTo>
                          <a:pt x="0" y="25"/>
                          <a:pt x="0" y="14"/>
                          <a:pt x="8" y="7"/>
                        </a:cubicBezTo>
                        <a:cubicBezTo>
                          <a:pt x="15" y="0"/>
                          <a:pt x="27" y="0"/>
                          <a:pt x="34" y="7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67" name="Freeform 92"/>
                  <p:cNvSpPr>
                    <a:spLocks noChangeAspect="1"/>
                  </p:cNvSpPr>
                  <p:nvPr/>
                </p:nvSpPr>
                <p:spPr bwMode="gray">
                  <a:xfrm>
                    <a:off x="4126" y="2435"/>
                    <a:ext cx="71" cy="73"/>
                  </a:xfrm>
                  <a:custGeom>
                    <a:avLst/>
                    <a:gdLst>
                      <a:gd name="T0" fmla="*/ 840 w 42"/>
                      <a:gd name="T1" fmla="*/ 265 h 43"/>
                      <a:gd name="T2" fmla="*/ 720 w 42"/>
                      <a:gd name="T3" fmla="*/ 891 h 43"/>
                      <a:gd name="T4" fmla="*/ 140 w 42"/>
                      <a:gd name="T5" fmla="*/ 764 h 43"/>
                      <a:gd name="T6" fmla="*/ 260 w 42"/>
                      <a:gd name="T7" fmla="*/ 141 h 43"/>
                      <a:gd name="T8" fmla="*/ 840 w 42"/>
                      <a:gd name="T9" fmla="*/ 265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3"/>
                      <a:gd name="T17" fmla="*/ 42 w 4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3">
                        <a:moveTo>
                          <a:pt x="36" y="11"/>
                        </a:moveTo>
                        <a:cubicBezTo>
                          <a:pt x="42" y="20"/>
                          <a:pt x="40" y="31"/>
                          <a:pt x="31" y="37"/>
                        </a:cubicBezTo>
                        <a:cubicBezTo>
                          <a:pt x="23" y="43"/>
                          <a:pt x="11" y="40"/>
                          <a:pt x="6" y="32"/>
                        </a:cubicBezTo>
                        <a:cubicBezTo>
                          <a:pt x="0" y="23"/>
                          <a:pt x="2" y="12"/>
                          <a:pt x="11" y="6"/>
                        </a:cubicBezTo>
                        <a:cubicBezTo>
                          <a:pt x="19" y="0"/>
                          <a:pt x="31" y="3"/>
                          <a:pt x="36" y="11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68" name="Freeform 93"/>
                  <p:cNvSpPr>
                    <a:spLocks noChangeAspect="1"/>
                  </p:cNvSpPr>
                  <p:nvPr/>
                </p:nvSpPr>
                <p:spPr bwMode="gray">
                  <a:xfrm>
                    <a:off x="4251" y="2369"/>
                    <a:ext cx="72" cy="71"/>
                  </a:xfrm>
                  <a:custGeom>
                    <a:avLst/>
                    <a:gdLst>
                      <a:gd name="T0" fmla="*/ 958 w 42"/>
                      <a:gd name="T1" fmla="*/ 306 h 42"/>
                      <a:gd name="T2" fmla="*/ 711 w 42"/>
                      <a:gd name="T3" fmla="*/ 882 h 42"/>
                      <a:gd name="T4" fmla="*/ 106 w 42"/>
                      <a:gd name="T5" fmla="*/ 649 h 42"/>
                      <a:gd name="T6" fmla="*/ 353 w 42"/>
                      <a:gd name="T7" fmla="*/ 69 h 42"/>
                      <a:gd name="T8" fmla="*/ 958 w 42"/>
                      <a:gd name="T9" fmla="*/ 306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2"/>
                      <a:gd name="T17" fmla="*/ 42 w 42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2">
                        <a:moveTo>
                          <a:pt x="38" y="13"/>
                        </a:moveTo>
                        <a:cubicBezTo>
                          <a:pt x="42" y="23"/>
                          <a:pt x="38" y="34"/>
                          <a:pt x="28" y="38"/>
                        </a:cubicBezTo>
                        <a:cubicBezTo>
                          <a:pt x="19" y="42"/>
                          <a:pt x="8" y="37"/>
                          <a:pt x="4" y="28"/>
                        </a:cubicBezTo>
                        <a:cubicBezTo>
                          <a:pt x="0" y="18"/>
                          <a:pt x="5" y="7"/>
                          <a:pt x="14" y="3"/>
                        </a:cubicBezTo>
                        <a:cubicBezTo>
                          <a:pt x="23" y="0"/>
                          <a:pt x="34" y="4"/>
                          <a:pt x="38" y="13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69" name="Freeform 94"/>
                  <p:cNvSpPr>
                    <a:spLocks noChangeAspect="1"/>
                  </p:cNvSpPr>
                  <p:nvPr/>
                </p:nvSpPr>
                <p:spPr bwMode="gray">
                  <a:xfrm>
                    <a:off x="5064" y="2530"/>
                    <a:ext cx="69" cy="68"/>
                  </a:xfrm>
                  <a:custGeom>
                    <a:avLst/>
                    <a:gdLst>
                      <a:gd name="T0" fmla="*/ 772 w 41"/>
                      <a:gd name="T1" fmla="*/ 796 h 40"/>
                      <a:gd name="T2" fmla="*/ 772 w 41"/>
                      <a:gd name="T3" fmla="*/ 168 h 40"/>
                      <a:gd name="T4" fmla="*/ 175 w 41"/>
                      <a:gd name="T5" fmla="*/ 168 h 40"/>
                      <a:gd name="T6" fmla="*/ 175 w 41"/>
                      <a:gd name="T7" fmla="*/ 796 h 40"/>
                      <a:gd name="T8" fmla="*/ 772 w 41"/>
                      <a:gd name="T9" fmla="*/ 796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40"/>
                      <a:gd name="T17" fmla="*/ 41 w 41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40">
                        <a:moveTo>
                          <a:pt x="34" y="33"/>
                        </a:moveTo>
                        <a:cubicBezTo>
                          <a:pt x="41" y="26"/>
                          <a:pt x="41" y="14"/>
                          <a:pt x="34" y="7"/>
                        </a:cubicBezTo>
                        <a:cubicBezTo>
                          <a:pt x="27" y="0"/>
                          <a:pt x="15" y="0"/>
                          <a:pt x="8" y="7"/>
                        </a:cubicBezTo>
                        <a:cubicBezTo>
                          <a:pt x="1" y="14"/>
                          <a:pt x="0" y="26"/>
                          <a:pt x="8" y="33"/>
                        </a:cubicBezTo>
                        <a:cubicBezTo>
                          <a:pt x="15" y="40"/>
                          <a:pt x="27" y="40"/>
                          <a:pt x="34" y="33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70" name="Freeform 95"/>
                  <p:cNvSpPr>
                    <a:spLocks noChangeAspect="1"/>
                  </p:cNvSpPr>
                  <p:nvPr/>
                </p:nvSpPr>
                <p:spPr bwMode="gray">
                  <a:xfrm>
                    <a:off x="5162" y="2651"/>
                    <a:ext cx="71" cy="71"/>
                  </a:xfrm>
                  <a:custGeom>
                    <a:avLst/>
                    <a:gdLst>
                      <a:gd name="T0" fmla="*/ 720 w 42"/>
                      <a:gd name="T1" fmla="*/ 840 h 42"/>
                      <a:gd name="T2" fmla="*/ 840 w 42"/>
                      <a:gd name="T3" fmla="*/ 260 h 42"/>
                      <a:gd name="T4" fmla="*/ 260 w 42"/>
                      <a:gd name="T5" fmla="*/ 117 h 42"/>
                      <a:gd name="T6" fmla="*/ 117 w 42"/>
                      <a:gd name="T7" fmla="*/ 720 h 42"/>
                      <a:gd name="T8" fmla="*/ 720 w 42"/>
                      <a:gd name="T9" fmla="*/ 840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2"/>
                      <a:gd name="T17" fmla="*/ 42 w 42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2">
                        <a:moveTo>
                          <a:pt x="31" y="36"/>
                        </a:moveTo>
                        <a:cubicBezTo>
                          <a:pt x="39" y="31"/>
                          <a:pt x="42" y="19"/>
                          <a:pt x="36" y="11"/>
                        </a:cubicBezTo>
                        <a:cubicBezTo>
                          <a:pt x="31" y="2"/>
                          <a:pt x="19" y="0"/>
                          <a:pt x="11" y="5"/>
                        </a:cubicBezTo>
                        <a:cubicBezTo>
                          <a:pt x="2" y="11"/>
                          <a:pt x="0" y="22"/>
                          <a:pt x="5" y="31"/>
                        </a:cubicBezTo>
                        <a:cubicBezTo>
                          <a:pt x="11" y="39"/>
                          <a:pt x="22" y="42"/>
                          <a:pt x="31" y="36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71" name="Freeform 96"/>
                  <p:cNvSpPr>
                    <a:spLocks noChangeAspect="1"/>
                  </p:cNvSpPr>
                  <p:nvPr/>
                </p:nvSpPr>
                <p:spPr bwMode="gray">
                  <a:xfrm>
                    <a:off x="5265" y="3205"/>
                    <a:ext cx="70" cy="68"/>
                  </a:xfrm>
                  <a:custGeom>
                    <a:avLst/>
                    <a:gdLst>
                      <a:gd name="T0" fmla="*/ 423 w 41"/>
                      <a:gd name="T1" fmla="*/ 928 h 40"/>
                      <a:gd name="T2" fmla="*/ 971 w 41"/>
                      <a:gd name="T3" fmla="*/ 583 h 40"/>
                      <a:gd name="T4" fmla="*/ 621 w 41"/>
                      <a:gd name="T5" fmla="*/ 44 h 40"/>
                      <a:gd name="T6" fmla="*/ 75 w 41"/>
                      <a:gd name="T7" fmla="*/ 384 h 40"/>
                      <a:gd name="T8" fmla="*/ 423 w 41"/>
                      <a:gd name="T9" fmla="*/ 928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1"/>
                      <a:gd name="T16" fmla="*/ 0 h 40"/>
                      <a:gd name="T17" fmla="*/ 41 w 41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1" h="40">
                        <a:moveTo>
                          <a:pt x="17" y="38"/>
                        </a:moveTo>
                        <a:cubicBezTo>
                          <a:pt x="27" y="40"/>
                          <a:pt x="37" y="34"/>
                          <a:pt x="39" y="24"/>
                        </a:cubicBezTo>
                        <a:cubicBezTo>
                          <a:pt x="41" y="14"/>
                          <a:pt x="35" y="4"/>
                          <a:pt x="25" y="2"/>
                        </a:cubicBezTo>
                        <a:cubicBezTo>
                          <a:pt x="15" y="0"/>
                          <a:pt x="5" y="6"/>
                          <a:pt x="3" y="16"/>
                        </a:cubicBezTo>
                        <a:cubicBezTo>
                          <a:pt x="0" y="26"/>
                          <a:pt x="7" y="36"/>
                          <a:pt x="17" y="38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72" name="Freeform 97"/>
                  <p:cNvSpPr>
                    <a:spLocks noChangeAspect="1"/>
                  </p:cNvSpPr>
                  <p:nvPr/>
                </p:nvSpPr>
                <p:spPr bwMode="gray">
                  <a:xfrm>
                    <a:off x="5265" y="2900"/>
                    <a:ext cx="69" cy="68"/>
                  </a:xfrm>
                  <a:custGeom>
                    <a:avLst/>
                    <a:gdLst>
                      <a:gd name="T0" fmla="*/ 624 w 40"/>
                      <a:gd name="T1" fmla="*/ 928 h 40"/>
                      <a:gd name="T2" fmla="*/ 1013 w 40"/>
                      <a:gd name="T3" fmla="*/ 384 h 40"/>
                      <a:gd name="T4" fmla="*/ 426 w 40"/>
                      <a:gd name="T5" fmla="*/ 44 h 40"/>
                      <a:gd name="T6" fmla="*/ 48 w 40"/>
                      <a:gd name="T7" fmla="*/ 583 h 40"/>
                      <a:gd name="T8" fmla="*/ 624 w 40"/>
                      <a:gd name="T9" fmla="*/ 928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"/>
                      <a:gd name="T16" fmla="*/ 0 h 40"/>
                      <a:gd name="T17" fmla="*/ 40 w 40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" h="40">
                        <a:moveTo>
                          <a:pt x="24" y="38"/>
                        </a:moveTo>
                        <a:cubicBezTo>
                          <a:pt x="34" y="36"/>
                          <a:pt x="40" y="26"/>
                          <a:pt x="38" y="16"/>
                        </a:cubicBezTo>
                        <a:cubicBezTo>
                          <a:pt x="36" y="6"/>
                          <a:pt x="26" y="0"/>
                          <a:pt x="16" y="2"/>
                        </a:cubicBezTo>
                        <a:cubicBezTo>
                          <a:pt x="6" y="4"/>
                          <a:pt x="0" y="14"/>
                          <a:pt x="2" y="24"/>
                        </a:cubicBezTo>
                        <a:cubicBezTo>
                          <a:pt x="4" y="34"/>
                          <a:pt x="14" y="40"/>
                          <a:pt x="24" y="38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73" name="Freeform 98"/>
                  <p:cNvSpPr>
                    <a:spLocks noChangeAspect="1"/>
                  </p:cNvSpPr>
                  <p:nvPr/>
                </p:nvSpPr>
                <p:spPr bwMode="gray">
                  <a:xfrm>
                    <a:off x="5223" y="2765"/>
                    <a:ext cx="71" cy="72"/>
                  </a:xfrm>
                  <a:custGeom>
                    <a:avLst/>
                    <a:gdLst>
                      <a:gd name="T0" fmla="*/ 69 w 42"/>
                      <a:gd name="T1" fmla="*/ 711 h 42"/>
                      <a:gd name="T2" fmla="*/ 649 w 42"/>
                      <a:gd name="T3" fmla="*/ 958 h 42"/>
                      <a:gd name="T4" fmla="*/ 882 w 42"/>
                      <a:gd name="T5" fmla="*/ 353 h 42"/>
                      <a:gd name="T6" fmla="*/ 306 w 42"/>
                      <a:gd name="T7" fmla="*/ 106 h 42"/>
                      <a:gd name="T8" fmla="*/ 69 w 42"/>
                      <a:gd name="T9" fmla="*/ 711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2"/>
                      <a:gd name="T17" fmla="*/ 42 w 42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2">
                        <a:moveTo>
                          <a:pt x="3" y="28"/>
                        </a:moveTo>
                        <a:cubicBezTo>
                          <a:pt x="7" y="37"/>
                          <a:pt x="18" y="42"/>
                          <a:pt x="28" y="38"/>
                        </a:cubicBezTo>
                        <a:cubicBezTo>
                          <a:pt x="37" y="34"/>
                          <a:pt x="42" y="23"/>
                          <a:pt x="38" y="14"/>
                        </a:cubicBezTo>
                        <a:cubicBezTo>
                          <a:pt x="34" y="4"/>
                          <a:pt x="23" y="0"/>
                          <a:pt x="13" y="4"/>
                        </a:cubicBezTo>
                        <a:cubicBezTo>
                          <a:pt x="4" y="8"/>
                          <a:pt x="0" y="1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74" name="Freeform 99"/>
                  <p:cNvSpPr>
                    <a:spLocks noChangeAspect="1"/>
                  </p:cNvSpPr>
                  <p:nvPr/>
                </p:nvSpPr>
                <p:spPr bwMode="gray">
                  <a:xfrm>
                    <a:off x="5222" y="3343"/>
                    <a:ext cx="71" cy="71"/>
                  </a:xfrm>
                  <a:custGeom>
                    <a:avLst/>
                    <a:gdLst>
                      <a:gd name="T0" fmla="*/ 678 w 42"/>
                      <a:gd name="T1" fmla="*/ 96 h 42"/>
                      <a:gd name="T2" fmla="*/ 96 w 42"/>
                      <a:gd name="T3" fmla="*/ 306 h 42"/>
                      <a:gd name="T4" fmla="*/ 335 w 42"/>
                      <a:gd name="T5" fmla="*/ 882 h 42"/>
                      <a:gd name="T6" fmla="*/ 882 w 42"/>
                      <a:gd name="T7" fmla="*/ 649 h 42"/>
                      <a:gd name="T8" fmla="*/ 678 w 42"/>
                      <a:gd name="T9" fmla="*/ 96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2"/>
                      <a:gd name="T17" fmla="*/ 42 w 42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2">
                        <a:moveTo>
                          <a:pt x="29" y="4"/>
                        </a:moveTo>
                        <a:cubicBezTo>
                          <a:pt x="19" y="0"/>
                          <a:pt x="8" y="4"/>
                          <a:pt x="4" y="13"/>
                        </a:cubicBezTo>
                        <a:cubicBezTo>
                          <a:pt x="0" y="23"/>
                          <a:pt x="5" y="34"/>
                          <a:pt x="14" y="38"/>
                        </a:cubicBezTo>
                        <a:cubicBezTo>
                          <a:pt x="23" y="42"/>
                          <a:pt x="34" y="37"/>
                          <a:pt x="38" y="28"/>
                        </a:cubicBezTo>
                        <a:cubicBezTo>
                          <a:pt x="42" y="19"/>
                          <a:pt x="38" y="8"/>
                          <a:pt x="29" y="4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75" name="Freeform 100"/>
                  <p:cNvSpPr>
                    <a:spLocks noChangeAspect="1"/>
                  </p:cNvSpPr>
                  <p:nvPr/>
                </p:nvSpPr>
                <p:spPr bwMode="gray">
                  <a:xfrm>
                    <a:off x="5155" y="3465"/>
                    <a:ext cx="72" cy="73"/>
                  </a:xfrm>
                  <a:custGeom>
                    <a:avLst/>
                    <a:gdLst>
                      <a:gd name="T0" fmla="*/ 917 w 42"/>
                      <a:gd name="T1" fmla="*/ 764 h 43"/>
                      <a:gd name="T2" fmla="*/ 785 w 42"/>
                      <a:gd name="T3" fmla="*/ 141 h 43"/>
                      <a:gd name="T4" fmla="*/ 147 w 42"/>
                      <a:gd name="T5" fmla="*/ 265 h 43"/>
                      <a:gd name="T6" fmla="*/ 288 w 42"/>
                      <a:gd name="T7" fmla="*/ 891 h 43"/>
                      <a:gd name="T8" fmla="*/ 917 w 42"/>
                      <a:gd name="T9" fmla="*/ 764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3"/>
                      <a:gd name="T17" fmla="*/ 42 w 4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3">
                        <a:moveTo>
                          <a:pt x="36" y="32"/>
                        </a:moveTo>
                        <a:cubicBezTo>
                          <a:pt x="42" y="23"/>
                          <a:pt x="40" y="12"/>
                          <a:pt x="31" y="6"/>
                        </a:cubicBezTo>
                        <a:cubicBezTo>
                          <a:pt x="23" y="0"/>
                          <a:pt x="11" y="3"/>
                          <a:pt x="6" y="11"/>
                        </a:cubicBezTo>
                        <a:cubicBezTo>
                          <a:pt x="0" y="20"/>
                          <a:pt x="2" y="31"/>
                          <a:pt x="11" y="37"/>
                        </a:cubicBezTo>
                        <a:cubicBezTo>
                          <a:pt x="19" y="43"/>
                          <a:pt x="31" y="40"/>
                          <a:pt x="36" y="32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76" name="Freeform 101"/>
                  <p:cNvSpPr>
                    <a:spLocks noChangeAspect="1"/>
                  </p:cNvSpPr>
                  <p:nvPr/>
                </p:nvSpPr>
                <p:spPr bwMode="gray">
                  <a:xfrm>
                    <a:off x="5059" y="3586"/>
                    <a:ext cx="67" cy="69"/>
                  </a:xfrm>
                  <a:custGeom>
                    <a:avLst/>
                    <a:gdLst>
                      <a:gd name="T0" fmla="*/ 159 w 40"/>
                      <a:gd name="T1" fmla="*/ 162 h 41"/>
                      <a:gd name="T2" fmla="*/ 159 w 40"/>
                      <a:gd name="T3" fmla="*/ 754 h 41"/>
                      <a:gd name="T4" fmla="*/ 724 w 40"/>
                      <a:gd name="T5" fmla="*/ 772 h 41"/>
                      <a:gd name="T6" fmla="*/ 724 w 40"/>
                      <a:gd name="T7" fmla="*/ 162 h 41"/>
                      <a:gd name="T8" fmla="*/ 159 w 40"/>
                      <a:gd name="T9" fmla="*/ 162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"/>
                      <a:gd name="T16" fmla="*/ 0 h 41"/>
                      <a:gd name="T17" fmla="*/ 40 w 40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" h="41">
                        <a:moveTo>
                          <a:pt x="7" y="7"/>
                        </a:moveTo>
                        <a:cubicBezTo>
                          <a:pt x="0" y="14"/>
                          <a:pt x="0" y="26"/>
                          <a:pt x="7" y="33"/>
                        </a:cubicBezTo>
                        <a:cubicBezTo>
                          <a:pt x="14" y="40"/>
                          <a:pt x="26" y="41"/>
                          <a:pt x="33" y="34"/>
                        </a:cubicBezTo>
                        <a:cubicBezTo>
                          <a:pt x="40" y="26"/>
                          <a:pt x="40" y="15"/>
                          <a:pt x="33" y="7"/>
                        </a:cubicBezTo>
                        <a:cubicBezTo>
                          <a:pt x="26" y="0"/>
                          <a:pt x="14" y="0"/>
                          <a:pt x="7" y="7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77" name="Freeform 102"/>
                  <p:cNvSpPr>
                    <a:spLocks noChangeAspect="1"/>
                  </p:cNvSpPr>
                  <p:nvPr/>
                </p:nvSpPr>
                <p:spPr bwMode="gray">
                  <a:xfrm>
                    <a:off x="4950" y="2435"/>
                    <a:ext cx="71" cy="71"/>
                  </a:xfrm>
                  <a:custGeom>
                    <a:avLst/>
                    <a:gdLst>
                      <a:gd name="T0" fmla="*/ 237 w 42"/>
                      <a:gd name="T1" fmla="*/ 840 h 42"/>
                      <a:gd name="T2" fmla="*/ 840 w 42"/>
                      <a:gd name="T3" fmla="*/ 720 h 42"/>
                      <a:gd name="T4" fmla="*/ 720 w 42"/>
                      <a:gd name="T5" fmla="*/ 140 h 42"/>
                      <a:gd name="T6" fmla="*/ 117 w 42"/>
                      <a:gd name="T7" fmla="*/ 260 h 42"/>
                      <a:gd name="T8" fmla="*/ 237 w 42"/>
                      <a:gd name="T9" fmla="*/ 840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2"/>
                      <a:gd name="T17" fmla="*/ 42 w 42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2">
                        <a:moveTo>
                          <a:pt x="10" y="36"/>
                        </a:moveTo>
                        <a:cubicBezTo>
                          <a:pt x="19" y="42"/>
                          <a:pt x="30" y="40"/>
                          <a:pt x="36" y="31"/>
                        </a:cubicBezTo>
                        <a:cubicBezTo>
                          <a:pt x="42" y="23"/>
                          <a:pt x="40" y="11"/>
                          <a:pt x="31" y="6"/>
                        </a:cubicBezTo>
                        <a:cubicBezTo>
                          <a:pt x="23" y="0"/>
                          <a:pt x="11" y="2"/>
                          <a:pt x="5" y="11"/>
                        </a:cubicBezTo>
                        <a:cubicBezTo>
                          <a:pt x="0" y="19"/>
                          <a:pt x="2" y="31"/>
                          <a:pt x="10" y="36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78" name="Freeform 103"/>
                  <p:cNvSpPr>
                    <a:spLocks noChangeAspect="1"/>
                  </p:cNvSpPr>
                  <p:nvPr/>
                </p:nvSpPr>
                <p:spPr bwMode="gray">
                  <a:xfrm>
                    <a:off x="5284" y="3049"/>
                    <a:ext cx="63" cy="63"/>
                  </a:xfrm>
                  <a:custGeom>
                    <a:avLst/>
                    <a:gdLst>
                      <a:gd name="T0" fmla="*/ 455 w 37"/>
                      <a:gd name="T1" fmla="*/ 0 h 37"/>
                      <a:gd name="T2" fmla="*/ 0 w 37"/>
                      <a:gd name="T3" fmla="*/ 455 h 37"/>
                      <a:gd name="T4" fmla="*/ 455 w 37"/>
                      <a:gd name="T5" fmla="*/ 899 h 37"/>
                      <a:gd name="T6" fmla="*/ 899 w 37"/>
                      <a:gd name="T7" fmla="*/ 455 h 37"/>
                      <a:gd name="T8" fmla="*/ 455 w 37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"/>
                      <a:gd name="T16" fmla="*/ 0 h 37"/>
                      <a:gd name="T17" fmla="*/ 37 w 37"/>
                      <a:gd name="T18" fmla="*/ 37 h 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" h="37">
                        <a:moveTo>
                          <a:pt x="19" y="0"/>
                        </a:moveTo>
                        <a:cubicBezTo>
                          <a:pt x="8" y="0"/>
                          <a:pt x="0" y="9"/>
                          <a:pt x="0" y="19"/>
                        </a:cubicBezTo>
                        <a:cubicBezTo>
                          <a:pt x="0" y="29"/>
                          <a:pt x="9" y="37"/>
                          <a:pt x="19" y="37"/>
                        </a:cubicBezTo>
                        <a:cubicBezTo>
                          <a:pt x="29" y="37"/>
                          <a:pt x="37" y="29"/>
                          <a:pt x="37" y="19"/>
                        </a:cubicBezTo>
                        <a:cubicBezTo>
                          <a:pt x="37" y="8"/>
                          <a:pt x="29" y="0"/>
                          <a:pt x="19" y="0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79" name="Freeform 104"/>
                  <p:cNvSpPr>
                    <a:spLocks noChangeAspect="1"/>
                  </p:cNvSpPr>
                  <p:nvPr/>
                </p:nvSpPr>
                <p:spPr bwMode="gray">
                  <a:xfrm>
                    <a:off x="4940" y="3677"/>
                    <a:ext cx="71" cy="71"/>
                  </a:xfrm>
                  <a:custGeom>
                    <a:avLst/>
                    <a:gdLst>
                      <a:gd name="T0" fmla="*/ 260 w 42"/>
                      <a:gd name="T1" fmla="*/ 117 h 42"/>
                      <a:gd name="T2" fmla="*/ 140 w 42"/>
                      <a:gd name="T3" fmla="*/ 720 h 42"/>
                      <a:gd name="T4" fmla="*/ 720 w 42"/>
                      <a:gd name="T5" fmla="*/ 874 h 42"/>
                      <a:gd name="T6" fmla="*/ 874 w 42"/>
                      <a:gd name="T7" fmla="*/ 260 h 42"/>
                      <a:gd name="T8" fmla="*/ 260 w 42"/>
                      <a:gd name="T9" fmla="*/ 117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2"/>
                      <a:gd name="T17" fmla="*/ 42 w 42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2">
                        <a:moveTo>
                          <a:pt x="11" y="5"/>
                        </a:moveTo>
                        <a:cubicBezTo>
                          <a:pt x="3" y="11"/>
                          <a:pt x="0" y="22"/>
                          <a:pt x="6" y="31"/>
                        </a:cubicBezTo>
                        <a:cubicBezTo>
                          <a:pt x="11" y="40"/>
                          <a:pt x="23" y="42"/>
                          <a:pt x="31" y="37"/>
                        </a:cubicBezTo>
                        <a:cubicBezTo>
                          <a:pt x="40" y="31"/>
                          <a:pt x="42" y="20"/>
                          <a:pt x="37" y="11"/>
                        </a:cubicBezTo>
                        <a:cubicBezTo>
                          <a:pt x="31" y="2"/>
                          <a:pt x="20" y="0"/>
                          <a:pt x="11" y="5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</p:grpSp>
            <p:grpSp>
              <p:nvGrpSpPr>
                <p:cNvPr id="107" name="Group 105"/>
                <p:cNvGrpSpPr>
                  <a:grpSpLocks/>
                </p:cNvGrpSpPr>
                <p:nvPr/>
              </p:nvGrpSpPr>
              <p:grpSpPr bwMode="auto">
                <a:xfrm>
                  <a:off x="3897" y="2416"/>
                  <a:ext cx="1346" cy="1346"/>
                  <a:chOff x="3897" y="2416"/>
                  <a:chExt cx="1346" cy="1346"/>
                </a:xfrm>
              </p:grpSpPr>
              <p:sp>
                <p:nvSpPr>
                  <p:cNvPr id="108" name="Oval 106"/>
                  <p:cNvSpPr>
                    <a:spLocks noChangeAspect="1" noChangeArrowheads="1"/>
                  </p:cNvSpPr>
                  <p:nvPr/>
                </p:nvSpPr>
                <p:spPr bwMode="gray">
                  <a:xfrm>
                    <a:off x="4470" y="2418"/>
                    <a:ext cx="66" cy="66"/>
                  </a:xfrm>
                  <a:prstGeom prst="ellipse">
                    <a:avLst/>
                  </a:pr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altLang="zh-CN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09" name="Freeform 107"/>
                  <p:cNvSpPr>
                    <a:spLocks noChangeAspect="1"/>
                  </p:cNvSpPr>
                  <p:nvPr/>
                </p:nvSpPr>
                <p:spPr bwMode="gray">
                  <a:xfrm>
                    <a:off x="4616" y="2416"/>
                    <a:ext cx="73" cy="73"/>
                  </a:xfrm>
                  <a:custGeom>
                    <a:avLst/>
                    <a:gdLst>
                      <a:gd name="T0" fmla="*/ 954 w 43"/>
                      <a:gd name="T1" fmla="*/ 623 h 43"/>
                      <a:gd name="T2" fmla="*/ 406 w 43"/>
                      <a:gd name="T3" fmla="*/ 954 h 43"/>
                      <a:gd name="T4" fmla="*/ 41 w 43"/>
                      <a:gd name="T5" fmla="*/ 406 h 43"/>
                      <a:gd name="T6" fmla="*/ 623 w 43"/>
                      <a:gd name="T7" fmla="*/ 41 h 43"/>
                      <a:gd name="T8" fmla="*/ 954 w 43"/>
                      <a:gd name="T9" fmla="*/ 623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43"/>
                      <a:gd name="T17" fmla="*/ 43 w 43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43">
                        <a:moveTo>
                          <a:pt x="40" y="26"/>
                        </a:moveTo>
                        <a:cubicBezTo>
                          <a:pt x="38" y="36"/>
                          <a:pt x="27" y="43"/>
                          <a:pt x="17" y="40"/>
                        </a:cubicBezTo>
                        <a:cubicBezTo>
                          <a:pt x="6" y="38"/>
                          <a:pt x="0" y="27"/>
                          <a:pt x="2" y="17"/>
                        </a:cubicBezTo>
                        <a:cubicBezTo>
                          <a:pt x="5" y="6"/>
                          <a:pt x="15" y="0"/>
                          <a:pt x="26" y="2"/>
                        </a:cubicBezTo>
                        <a:cubicBezTo>
                          <a:pt x="36" y="5"/>
                          <a:pt x="43" y="15"/>
                          <a:pt x="40" y="26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10" name="Freeform 108"/>
                  <p:cNvSpPr>
                    <a:spLocks noChangeAspect="1"/>
                  </p:cNvSpPr>
                  <p:nvPr/>
                </p:nvSpPr>
                <p:spPr bwMode="gray">
                  <a:xfrm>
                    <a:off x="4731" y="2440"/>
                    <a:ext cx="76" cy="76"/>
                  </a:xfrm>
                  <a:custGeom>
                    <a:avLst/>
                    <a:gdLst>
                      <a:gd name="T0" fmla="*/ 936 w 45"/>
                      <a:gd name="T1" fmla="*/ 719 h 45"/>
                      <a:gd name="T2" fmla="*/ 334 w 45"/>
                      <a:gd name="T3" fmla="*/ 936 h 45"/>
                      <a:gd name="T4" fmla="*/ 117 w 45"/>
                      <a:gd name="T5" fmla="*/ 343 h 45"/>
                      <a:gd name="T6" fmla="*/ 699 w 45"/>
                      <a:gd name="T7" fmla="*/ 117 h 45"/>
                      <a:gd name="T8" fmla="*/ 936 w 45"/>
                      <a:gd name="T9" fmla="*/ 719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45"/>
                      <a:gd name="T17" fmla="*/ 45 w 45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45">
                        <a:moveTo>
                          <a:pt x="40" y="31"/>
                        </a:moveTo>
                        <a:cubicBezTo>
                          <a:pt x="36" y="40"/>
                          <a:pt x="24" y="45"/>
                          <a:pt x="14" y="40"/>
                        </a:cubicBezTo>
                        <a:cubicBezTo>
                          <a:pt x="5" y="36"/>
                          <a:pt x="0" y="24"/>
                          <a:pt x="5" y="15"/>
                        </a:cubicBezTo>
                        <a:cubicBezTo>
                          <a:pt x="9" y="5"/>
                          <a:pt x="21" y="0"/>
                          <a:pt x="30" y="5"/>
                        </a:cubicBezTo>
                        <a:cubicBezTo>
                          <a:pt x="40" y="9"/>
                          <a:pt x="45" y="21"/>
                          <a:pt x="40" y="31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12" name="Freeform 109"/>
                  <p:cNvSpPr>
                    <a:spLocks noChangeAspect="1"/>
                  </p:cNvSpPr>
                  <p:nvPr/>
                </p:nvSpPr>
                <p:spPr bwMode="gray">
                  <a:xfrm>
                    <a:off x="4836" y="2486"/>
                    <a:ext cx="77" cy="75"/>
                  </a:xfrm>
                  <a:custGeom>
                    <a:avLst/>
                    <a:gdLst>
                      <a:gd name="T0" fmla="*/ 951 w 45"/>
                      <a:gd name="T1" fmla="*/ 801 h 44"/>
                      <a:gd name="T2" fmla="*/ 281 w 45"/>
                      <a:gd name="T3" fmla="*/ 936 h 44"/>
                      <a:gd name="T4" fmla="*/ 147 w 45"/>
                      <a:gd name="T5" fmla="*/ 273 h 44"/>
                      <a:gd name="T6" fmla="*/ 823 w 45"/>
                      <a:gd name="T7" fmla="*/ 143 h 44"/>
                      <a:gd name="T8" fmla="*/ 951 w 45"/>
                      <a:gd name="T9" fmla="*/ 801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44"/>
                      <a:gd name="T17" fmla="*/ 45 w 45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44">
                        <a:moveTo>
                          <a:pt x="38" y="33"/>
                        </a:moveTo>
                        <a:cubicBezTo>
                          <a:pt x="32" y="42"/>
                          <a:pt x="20" y="44"/>
                          <a:pt x="11" y="38"/>
                        </a:cubicBezTo>
                        <a:cubicBezTo>
                          <a:pt x="2" y="32"/>
                          <a:pt x="0" y="20"/>
                          <a:pt x="6" y="11"/>
                        </a:cubicBezTo>
                        <a:cubicBezTo>
                          <a:pt x="12" y="2"/>
                          <a:pt x="24" y="0"/>
                          <a:pt x="33" y="6"/>
                        </a:cubicBezTo>
                        <a:cubicBezTo>
                          <a:pt x="42" y="12"/>
                          <a:pt x="45" y="24"/>
                          <a:pt x="38" y="33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13" name="Freeform 110"/>
                  <p:cNvSpPr>
                    <a:spLocks noChangeAspect="1"/>
                  </p:cNvSpPr>
                  <p:nvPr/>
                </p:nvSpPr>
                <p:spPr bwMode="gray">
                  <a:xfrm>
                    <a:off x="4836" y="3616"/>
                    <a:ext cx="75" cy="76"/>
                  </a:xfrm>
                  <a:custGeom>
                    <a:avLst/>
                    <a:gdLst>
                      <a:gd name="T0" fmla="*/ 99 w 44"/>
                      <a:gd name="T1" fmla="*/ 699 h 45"/>
                      <a:gd name="T2" fmla="*/ 372 w 44"/>
                      <a:gd name="T3" fmla="*/ 96 h 45"/>
                      <a:gd name="T4" fmla="*/ 982 w 44"/>
                      <a:gd name="T5" fmla="*/ 343 h 45"/>
                      <a:gd name="T6" fmla="*/ 733 w 44"/>
                      <a:gd name="T7" fmla="*/ 953 h 45"/>
                      <a:gd name="T8" fmla="*/ 99 w 44"/>
                      <a:gd name="T9" fmla="*/ 699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45"/>
                      <a:gd name="T17" fmla="*/ 44 w 44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45">
                        <a:moveTo>
                          <a:pt x="4" y="30"/>
                        </a:moveTo>
                        <a:cubicBezTo>
                          <a:pt x="0" y="20"/>
                          <a:pt x="5" y="8"/>
                          <a:pt x="15" y="4"/>
                        </a:cubicBezTo>
                        <a:cubicBezTo>
                          <a:pt x="25" y="0"/>
                          <a:pt x="36" y="5"/>
                          <a:pt x="40" y="15"/>
                        </a:cubicBezTo>
                        <a:cubicBezTo>
                          <a:pt x="44" y="25"/>
                          <a:pt x="40" y="37"/>
                          <a:pt x="30" y="41"/>
                        </a:cubicBezTo>
                        <a:cubicBezTo>
                          <a:pt x="20" y="45"/>
                          <a:pt x="8" y="40"/>
                          <a:pt x="4" y="30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14" name="Freeform 111"/>
                  <p:cNvSpPr>
                    <a:spLocks noChangeAspect="1"/>
                  </p:cNvSpPr>
                  <p:nvPr/>
                </p:nvSpPr>
                <p:spPr bwMode="gray">
                  <a:xfrm>
                    <a:off x="4725" y="3665"/>
                    <a:ext cx="71" cy="73"/>
                  </a:xfrm>
                  <a:custGeom>
                    <a:avLst/>
                    <a:gdLst>
                      <a:gd name="T0" fmla="*/ 41 w 42"/>
                      <a:gd name="T1" fmla="*/ 591 h 43"/>
                      <a:gd name="T2" fmla="*/ 401 w 42"/>
                      <a:gd name="T3" fmla="*/ 41 h 43"/>
                      <a:gd name="T4" fmla="*/ 937 w 42"/>
                      <a:gd name="T5" fmla="*/ 441 h 43"/>
                      <a:gd name="T6" fmla="*/ 580 w 42"/>
                      <a:gd name="T7" fmla="*/ 988 h 43"/>
                      <a:gd name="T8" fmla="*/ 41 w 42"/>
                      <a:gd name="T9" fmla="*/ 591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3"/>
                      <a:gd name="T17" fmla="*/ 42 w 4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3">
                        <a:moveTo>
                          <a:pt x="2" y="25"/>
                        </a:moveTo>
                        <a:cubicBezTo>
                          <a:pt x="0" y="15"/>
                          <a:pt x="7" y="4"/>
                          <a:pt x="17" y="2"/>
                        </a:cubicBezTo>
                        <a:cubicBezTo>
                          <a:pt x="28" y="0"/>
                          <a:pt x="38" y="7"/>
                          <a:pt x="40" y="18"/>
                        </a:cubicBezTo>
                        <a:cubicBezTo>
                          <a:pt x="42" y="28"/>
                          <a:pt x="36" y="39"/>
                          <a:pt x="25" y="41"/>
                        </a:cubicBezTo>
                        <a:cubicBezTo>
                          <a:pt x="14" y="43"/>
                          <a:pt x="4" y="36"/>
                          <a:pt x="2" y="25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15" name="Freeform 112"/>
                  <p:cNvSpPr>
                    <a:spLocks noChangeAspect="1"/>
                  </p:cNvSpPr>
                  <p:nvPr/>
                </p:nvSpPr>
                <p:spPr bwMode="gray">
                  <a:xfrm>
                    <a:off x="4609" y="3692"/>
                    <a:ext cx="66" cy="68"/>
                  </a:xfrm>
                  <a:custGeom>
                    <a:avLst/>
                    <a:gdLst>
                      <a:gd name="T0" fmla="*/ 0 w 39"/>
                      <a:gd name="T1" fmla="*/ 486 h 40"/>
                      <a:gd name="T2" fmla="*/ 442 w 39"/>
                      <a:gd name="T3" fmla="*/ 25 h 40"/>
                      <a:gd name="T4" fmla="*/ 922 w 39"/>
                      <a:gd name="T5" fmla="*/ 486 h 40"/>
                      <a:gd name="T6" fmla="*/ 476 w 39"/>
                      <a:gd name="T7" fmla="*/ 969 h 40"/>
                      <a:gd name="T8" fmla="*/ 0 w 39"/>
                      <a:gd name="T9" fmla="*/ 486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40"/>
                      <a:gd name="T17" fmla="*/ 39 w 39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40">
                        <a:moveTo>
                          <a:pt x="0" y="20"/>
                        </a:moveTo>
                        <a:cubicBezTo>
                          <a:pt x="0" y="9"/>
                          <a:pt x="9" y="1"/>
                          <a:pt x="19" y="1"/>
                        </a:cubicBezTo>
                        <a:cubicBezTo>
                          <a:pt x="30" y="0"/>
                          <a:pt x="39" y="9"/>
                          <a:pt x="39" y="20"/>
                        </a:cubicBezTo>
                        <a:cubicBezTo>
                          <a:pt x="39" y="31"/>
                          <a:pt x="30" y="40"/>
                          <a:pt x="20" y="40"/>
                        </a:cubicBezTo>
                        <a:cubicBezTo>
                          <a:pt x="9" y="40"/>
                          <a:pt x="0" y="31"/>
                          <a:pt x="0" y="20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16" name="Freeform 113"/>
                  <p:cNvSpPr>
                    <a:spLocks noChangeAspect="1"/>
                  </p:cNvSpPr>
                  <p:nvPr/>
                </p:nvSpPr>
                <p:spPr bwMode="gray">
                  <a:xfrm>
                    <a:off x="4463" y="3690"/>
                    <a:ext cx="73" cy="72"/>
                  </a:xfrm>
                  <a:custGeom>
                    <a:avLst/>
                    <a:gdLst>
                      <a:gd name="T0" fmla="*/ 41 w 43"/>
                      <a:gd name="T1" fmla="*/ 432 h 42"/>
                      <a:gd name="T2" fmla="*/ 623 w 43"/>
                      <a:gd name="T3" fmla="*/ 45 h 42"/>
                      <a:gd name="T4" fmla="*/ 954 w 43"/>
                      <a:gd name="T5" fmla="*/ 641 h 42"/>
                      <a:gd name="T6" fmla="*/ 406 w 43"/>
                      <a:gd name="T7" fmla="*/ 1017 h 42"/>
                      <a:gd name="T8" fmla="*/ 41 w 43"/>
                      <a:gd name="T9" fmla="*/ 432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42"/>
                      <a:gd name="T17" fmla="*/ 43 w 43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42">
                        <a:moveTo>
                          <a:pt x="2" y="17"/>
                        </a:moveTo>
                        <a:cubicBezTo>
                          <a:pt x="5" y="6"/>
                          <a:pt x="15" y="0"/>
                          <a:pt x="26" y="2"/>
                        </a:cubicBezTo>
                        <a:cubicBezTo>
                          <a:pt x="36" y="4"/>
                          <a:pt x="43" y="15"/>
                          <a:pt x="40" y="25"/>
                        </a:cubicBezTo>
                        <a:cubicBezTo>
                          <a:pt x="38" y="36"/>
                          <a:pt x="28" y="42"/>
                          <a:pt x="17" y="40"/>
                        </a:cubicBezTo>
                        <a:cubicBezTo>
                          <a:pt x="7" y="38"/>
                          <a:pt x="0" y="27"/>
                          <a:pt x="2" y="17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17" name="Freeform 114"/>
                  <p:cNvSpPr>
                    <a:spLocks noChangeAspect="1"/>
                  </p:cNvSpPr>
                  <p:nvPr/>
                </p:nvSpPr>
                <p:spPr bwMode="gray">
                  <a:xfrm>
                    <a:off x="4356" y="3668"/>
                    <a:ext cx="75" cy="75"/>
                  </a:xfrm>
                  <a:custGeom>
                    <a:avLst/>
                    <a:gdLst>
                      <a:gd name="T0" fmla="*/ 99 w 44"/>
                      <a:gd name="T1" fmla="*/ 346 h 44"/>
                      <a:gd name="T2" fmla="*/ 709 w 44"/>
                      <a:gd name="T3" fmla="*/ 99 h 44"/>
                      <a:gd name="T4" fmla="*/ 982 w 44"/>
                      <a:gd name="T5" fmla="*/ 709 h 44"/>
                      <a:gd name="T6" fmla="*/ 372 w 44"/>
                      <a:gd name="T7" fmla="*/ 982 h 44"/>
                      <a:gd name="T8" fmla="*/ 99 w 44"/>
                      <a:gd name="T9" fmla="*/ 346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44"/>
                      <a:gd name="T17" fmla="*/ 44 w 44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44">
                        <a:moveTo>
                          <a:pt x="4" y="14"/>
                        </a:moveTo>
                        <a:cubicBezTo>
                          <a:pt x="8" y="4"/>
                          <a:pt x="19" y="0"/>
                          <a:pt x="29" y="4"/>
                        </a:cubicBezTo>
                        <a:cubicBezTo>
                          <a:pt x="39" y="8"/>
                          <a:pt x="44" y="19"/>
                          <a:pt x="40" y="29"/>
                        </a:cubicBezTo>
                        <a:cubicBezTo>
                          <a:pt x="36" y="39"/>
                          <a:pt x="25" y="44"/>
                          <a:pt x="15" y="40"/>
                        </a:cubicBezTo>
                        <a:cubicBezTo>
                          <a:pt x="5" y="36"/>
                          <a:pt x="0" y="24"/>
                          <a:pt x="4" y="14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18" name="Freeform 115"/>
                  <p:cNvSpPr>
                    <a:spLocks noChangeAspect="1"/>
                  </p:cNvSpPr>
                  <p:nvPr/>
                </p:nvSpPr>
                <p:spPr bwMode="gray">
                  <a:xfrm>
                    <a:off x="4216" y="3609"/>
                    <a:ext cx="74" cy="75"/>
                  </a:xfrm>
                  <a:custGeom>
                    <a:avLst/>
                    <a:gdLst>
                      <a:gd name="T0" fmla="*/ 138 w 44"/>
                      <a:gd name="T1" fmla="*/ 244 h 44"/>
                      <a:gd name="T2" fmla="*/ 767 w 44"/>
                      <a:gd name="T3" fmla="*/ 143 h 44"/>
                      <a:gd name="T4" fmla="*/ 866 w 44"/>
                      <a:gd name="T5" fmla="*/ 801 h 44"/>
                      <a:gd name="T6" fmla="*/ 257 w 44"/>
                      <a:gd name="T7" fmla="*/ 936 h 44"/>
                      <a:gd name="T8" fmla="*/ 138 w 44"/>
                      <a:gd name="T9" fmla="*/ 244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44"/>
                      <a:gd name="T17" fmla="*/ 44 w 44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44">
                        <a:moveTo>
                          <a:pt x="6" y="10"/>
                        </a:moveTo>
                        <a:cubicBezTo>
                          <a:pt x="13" y="2"/>
                          <a:pt x="25" y="0"/>
                          <a:pt x="34" y="6"/>
                        </a:cubicBezTo>
                        <a:cubicBezTo>
                          <a:pt x="42" y="12"/>
                          <a:pt x="44" y="25"/>
                          <a:pt x="38" y="33"/>
                        </a:cubicBezTo>
                        <a:cubicBezTo>
                          <a:pt x="32" y="42"/>
                          <a:pt x="20" y="44"/>
                          <a:pt x="11" y="38"/>
                        </a:cubicBezTo>
                        <a:cubicBezTo>
                          <a:pt x="2" y="31"/>
                          <a:pt x="0" y="19"/>
                          <a:pt x="6" y="10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19" name="Freeform 116"/>
                  <p:cNvSpPr>
                    <a:spLocks noChangeAspect="1"/>
                  </p:cNvSpPr>
                  <p:nvPr/>
                </p:nvSpPr>
                <p:spPr bwMode="gray">
                  <a:xfrm>
                    <a:off x="4126" y="3546"/>
                    <a:ext cx="72" cy="73"/>
                  </a:xfrm>
                  <a:custGeom>
                    <a:avLst/>
                    <a:gdLst>
                      <a:gd name="T0" fmla="*/ 174 w 43"/>
                      <a:gd name="T1" fmla="*/ 202 h 43"/>
                      <a:gd name="T2" fmla="*/ 779 w 43"/>
                      <a:gd name="T3" fmla="*/ 202 h 43"/>
                      <a:gd name="T4" fmla="*/ 779 w 43"/>
                      <a:gd name="T5" fmla="*/ 864 h 43"/>
                      <a:gd name="T6" fmla="*/ 174 w 43"/>
                      <a:gd name="T7" fmla="*/ 834 h 43"/>
                      <a:gd name="T8" fmla="*/ 174 w 43"/>
                      <a:gd name="T9" fmla="*/ 202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43"/>
                      <a:gd name="T17" fmla="*/ 43 w 43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43">
                        <a:moveTo>
                          <a:pt x="8" y="8"/>
                        </a:moveTo>
                        <a:cubicBezTo>
                          <a:pt x="16" y="0"/>
                          <a:pt x="28" y="0"/>
                          <a:pt x="35" y="8"/>
                        </a:cubicBezTo>
                        <a:cubicBezTo>
                          <a:pt x="43" y="16"/>
                          <a:pt x="43" y="28"/>
                          <a:pt x="35" y="36"/>
                        </a:cubicBezTo>
                        <a:cubicBezTo>
                          <a:pt x="27" y="43"/>
                          <a:pt x="15" y="43"/>
                          <a:pt x="8" y="35"/>
                        </a:cubicBezTo>
                        <a:cubicBezTo>
                          <a:pt x="0" y="28"/>
                          <a:pt x="0" y="15"/>
                          <a:pt x="8" y="8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20" name="Freeform 117"/>
                  <p:cNvSpPr>
                    <a:spLocks noChangeAspect="1"/>
                  </p:cNvSpPr>
                  <p:nvPr/>
                </p:nvSpPr>
                <p:spPr bwMode="gray">
                  <a:xfrm>
                    <a:off x="4035" y="3456"/>
                    <a:ext cx="77" cy="76"/>
                  </a:xfrm>
                  <a:custGeom>
                    <a:avLst/>
                    <a:gdLst>
                      <a:gd name="T0" fmla="*/ 310 w 45"/>
                      <a:gd name="T1" fmla="*/ 140 h 45"/>
                      <a:gd name="T2" fmla="*/ 987 w 45"/>
                      <a:gd name="T3" fmla="*/ 274 h 45"/>
                      <a:gd name="T4" fmla="*/ 823 w 45"/>
                      <a:gd name="T5" fmla="*/ 902 h 45"/>
                      <a:gd name="T6" fmla="*/ 147 w 45"/>
                      <a:gd name="T7" fmla="*/ 770 h 45"/>
                      <a:gd name="T8" fmla="*/ 310 w 45"/>
                      <a:gd name="T9" fmla="*/ 140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45"/>
                      <a:gd name="T17" fmla="*/ 45 w 45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45">
                        <a:moveTo>
                          <a:pt x="12" y="6"/>
                        </a:moveTo>
                        <a:cubicBezTo>
                          <a:pt x="21" y="0"/>
                          <a:pt x="33" y="3"/>
                          <a:pt x="39" y="12"/>
                        </a:cubicBezTo>
                        <a:cubicBezTo>
                          <a:pt x="45" y="21"/>
                          <a:pt x="42" y="33"/>
                          <a:pt x="33" y="39"/>
                        </a:cubicBezTo>
                        <a:cubicBezTo>
                          <a:pt x="24" y="45"/>
                          <a:pt x="12" y="42"/>
                          <a:pt x="6" y="33"/>
                        </a:cubicBezTo>
                        <a:cubicBezTo>
                          <a:pt x="0" y="24"/>
                          <a:pt x="3" y="12"/>
                          <a:pt x="12" y="6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21" name="Freeform 118"/>
                  <p:cNvSpPr>
                    <a:spLocks noChangeAspect="1"/>
                  </p:cNvSpPr>
                  <p:nvPr/>
                </p:nvSpPr>
                <p:spPr bwMode="gray">
                  <a:xfrm>
                    <a:off x="3973" y="3363"/>
                    <a:ext cx="75" cy="75"/>
                  </a:xfrm>
                  <a:custGeom>
                    <a:avLst/>
                    <a:gdLst>
                      <a:gd name="T0" fmla="*/ 346 w 44"/>
                      <a:gd name="T1" fmla="*/ 99 h 44"/>
                      <a:gd name="T2" fmla="*/ 982 w 44"/>
                      <a:gd name="T3" fmla="*/ 346 h 44"/>
                      <a:gd name="T4" fmla="*/ 733 w 44"/>
                      <a:gd name="T5" fmla="*/ 982 h 44"/>
                      <a:gd name="T6" fmla="*/ 99 w 44"/>
                      <a:gd name="T7" fmla="*/ 733 h 44"/>
                      <a:gd name="T8" fmla="*/ 346 w 44"/>
                      <a:gd name="T9" fmla="*/ 99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44"/>
                      <a:gd name="T17" fmla="*/ 44 w 44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44">
                        <a:moveTo>
                          <a:pt x="14" y="4"/>
                        </a:moveTo>
                        <a:cubicBezTo>
                          <a:pt x="24" y="0"/>
                          <a:pt x="36" y="4"/>
                          <a:pt x="40" y="14"/>
                        </a:cubicBezTo>
                        <a:cubicBezTo>
                          <a:pt x="44" y="24"/>
                          <a:pt x="39" y="36"/>
                          <a:pt x="30" y="40"/>
                        </a:cubicBezTo>
                        <a:cubicBezTo>
                          <a:pt x="20" y="44"/>
                          <a:pt x="8" y="40"/>
                          <a:pt x="4" y="30"/>
                        </a:cubicBezTo>
                        <a:cubicBezTo>
                          <a:pt x="0" y="20"/>
                          <a:pt x="4" y="8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22" name="Freeform 119"/>
                  <p:cNvSpPr>
                    <a:spLocks noChangeAspect="1"/>
                  </p:cNvSpPr>
                  <p:nvPr/>
                </p:nvSpPr>
                <p:spPr bwMode="gray">
                  <a:xfrm>
                    <a:off x="3928" y="3265"/>
                    <a:ext cx="74" cy="73"/>
                  </a:xfrm>
                  <a:custGeom>
                    <a:avLst/>
                    <a:gdLst>
                      <a:gd name="T0" fmla="*/ 439 w 43"/>
                      <a:gd name="T1" fmla="*/ 41 h 43"/>
                      <a:gd name="T2" fmla="*/ 1045 w 43"/>
                      <a:gd name="T3" fmla="*/ 406 h 43"/>
                      <a:gd name="T4" fmla="*/ 678 w 43"/>
                      <a:gd name="T5" fmla="*/ 954 h 43"/>
                      <a:gd name="T6" fmla="*/ 45 w 43"/>
                      <a:gd name="T7" fmla="*/ 623 h 43"/>
                      <a:gd name="T8" fmla="*/ 439 w 43"/>
                      <a:gd name="T9" fmla="*/ 41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43"/>
                      <a:gd name="T17" fmla="*/ 43 w 43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43">
                        <a:moveTo>
                          <a:pt x="17" y="2"/>
                        </a:moveTo>
                        <a:cubicBezTo>
                          <a:pt x="28" y="0"/>
                          <a:pt x="38" y="6"/>
                          <a:pt x="40" y="17"/>
                        </a:cubicBezTo>
                        <a:cubicBezTo>
                          <a:pt x="43" y="27"/>
                          <a:pt x="36" y="38"/>
                          <a:pt x="26" y="40"/>
                        </a:cubicBezTo>
                        <a:cubicBezTo>
                          <a:pt x="15" y="43"/>
                          <a:pt x="5" y="36"/>
                          <a:pt x="2" y="26"/>
                        </a:cubicBezTo>
                        <a:cubicBezTo>
                          <a:pt x="0" y="15"/>
                          <a:pt x="7" y="5"/>
                          <a:pt x="17" y="2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23" name="Freeform 120"/>
                  <p:cNvSpPr>
                    <a:spLocks noChangeAspect="1"/>
                  </p:cNvSpPr>
                  <p:nvPr/>
                </p:nvSpPr>
                <p:spPr bwMode="gray">
                  <a:xfrm>
                    <a:off x="3900" y="3130"/>
                    <a:ext cx="68" cy="69"/>
                  </a:xfrm>
                  <a:custGeom>
                    <a:avLst/>
                    <a:gdLst>
                      <a:gd name="T0" fmla="*/ 486 w 40"/>
                      <a:gd name="T1" fmla="*/ 0 h 40"/>
                      <a:gd name="T2" fmla="*/ 933 w 40"/>
                      <a:gd name="T3" fmla="*/ 533 h 40"/>
                      <a:gd name="T4" fmla="*/ 486 w 40"/>
                      <a:gd name="T5" fmla="*/ 1026 h 40"/>
                      <a:gd name="T6" fmla="*/ 0 w 40"/>
                      <a:gd name="T7" fmla="*/ 533 h 40"/>
                      <a:gd name="T8" fmla="*/ 486 w 40"/>
                      <a:gd name="T9" fmla="*/ 0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"/>
                      <a:gd name="T16" fmla="*/ 0 h 40"/>
                      <a:gd name="T17" fmla="*/ 40 w 40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" h="40">
                        <a:moveTo>
                          <a:pt x="20" y="0"/>
                        </a:moveTo>
                        <a:cubicBezTo>
                          <a:pt x="30" y="0"/>
                          <a:pt x="39" y="9"/>
                          <a:pt x="39" y="20"/>
                        </a:cubicBezTo>
                        <a:cubicBezTo>
                          <a:pt x="40" y="31"/>
                          <a:pt x="31" y="39"/>
                          <a:pt x="20" y="39"/>
                        </a:cubicBezTo>
                        <a:cubicBezTo>
                          <a:pt x="9" y="40"/>
                          <a:pt x="1" y="31"/>
                          <a:pt x="0" y="20"/>
                        </a:cubicBezTo>
                        <a:cubicBezTo>
                          <a:pt x="0" y="9"/>
                          <a:pt x="9" y="1"/>
                          <a:pt x="20" y="0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24" name="Freeform 121"/>
                  <p:cNvSpPr>
                    <a:spLocks noChangeAspect="1"/>
                  </p:cNvSpPr>
                  <p:nvPr/>
                </p:nvSpPr>
                <p:spPr bwMode="gray">
                  <a:xfrm>
                    <a:off x="3897" y="2995"/>
                    <a:ext cx="71" cy="71"/>
                  </a:xfrm>
                  <a:custGeom>
                    <a:avLst/>
                    <a:gdLst>
                      <a:gd name="T0" fmla="*/ 580 w 42"/>
                      <a:gd name="T1" fmla="*/ 41 h 42"/>
                      <a:gd name="T2" fmla="*/ 937 w 42"/>
                      <a:gd name="T3" fmla="*/ 580 h 42"/>
                      <a:gd name="T4" fmla="*/ 401 w 42"/>
                      <a:gd name="T5" fmla="*/ 937 h 42"/>
                      <a:gd name="T6" fmla="*/ 41 w 42"/>
                      <a:gd name="T7" fmla="*/ 401 h 42"/>
                      <a:gd name="T8" fmla="*/ 580 w 42"/>
                      <a:gd name="T9" fmla="*/ 41 h 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2"/>
                      <a:gd name="T17" fmla="*/ 42 w 42"/>
                      <a:gd name="T18" fmla="*/ 42 h 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2">
                        <a:moveTo>
                          <a:pt x="25" y="2"/>
                        </a:moveTo>
                        <a:cubicBezTo>
                          <a:pt x="35" y="4"/>
                          <a:pt x="42" y="14"/>
                          <a:pt x="40" y="25"/>
                        </a:cubicBezTo>
                        <a:cubicBezTo>
                          <a:pt x="38" y="35"/>
                          <a:pt x="28" y="42"/>
                          <a:pt x="17" y="40"/>
                        </a:cubicBezTo>
                        <a:cubicBezTo>
                          <a:pt x="6" y="38"/>
                          <a:pt x="0" y="28"/>
                          <a:pt x="2" y="17"/>
                        </a:cubicBezTo>
                        <a:cubicBezTo>
                          <a:pt x="4" y="7"/>
                          <a:pt x="14" y="0"/>
                          <a:pt x="25" y="2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25" name="Freeform 122"/>
                  <p:cNvSpPr>
                    <a:spLocks noChangeAspect="1"/>
                  </p:cNvSpPr>
                  <p:nvPr/>
                </p:nvSpPr>
                <p:spPr bwMode="gray">
                  <a:xfrm>
                    <a:off x="3918" y="2867"/>
                    <a:ext cx="75" cy="75"/>
                  </a:xfrm>
                  <a:custGeom>
                    <a:avLst/>
                    <a:gdLst>
                      <a:gd name="T0" fmla="*/ 733 w 44"/>
                      <a:gd name="T1" fmla="*/ 99 h 44"/>
                      <a:gd name="T2" fmla="*/ 982 w 44"/>
                      <a:gd name="T3" fmla="*/ 709 h 44"/>
                      <a:gd name="T4" fmla="*/ 372 w 44"/>
                      <a:gd name="T5" fmla="*/ 982 h 44"/>
                      <a:gd name="T6" fmla="*/ 99 w 44"/>
                      <a:gd name="T7" fmla="*/ 346 h 44"/>
                      <a:gd name="T8" fmla="*/ 733 w 44"/>
                      <a:gd name="T9" fmla="*/ 99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44"/>
                      <a:gd name="T17" fmla="*/ 44 w 44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44">
                        <a:moveTo>
                          <a:pt x="30" y="4"/>
                        </a:moveTo>
                        <a:cubicBezTo>
                          <a:pt x="40" y="8"/>
                          <a:pt x="44" y="19"/>
                          <a:pt x="40" y="29"/>
                        </a:cubicBezTo>
                        <a:cubicBezTo>
                          <a:pt x="36" y="39"/>
                          <a:pt x="25" y="44"/>
                          <a:pt x="15" y="40"/>
                        </a:cubicBezTo>
                        <a:cubicBezTo>
                          <a:pt x="5" y="36"/>
                          <a:pt x="0" y="24"/>
                          <a:pt x="4" y="14"/>
                        </a:cubicBezTo>
                        <a:cubicBezTo>
                          <a:pt x="8" y="4"/>
                          <a:pt x="20" y="0"/>
                          <a:pt x="30" y="4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26" name="Freeform 123"/>
                  <p:cNvSpPr>
                    <a:spLocks noChangeAspect="1"/>
                  </p:cNvSpPr>
                  <p:nvPr/>
                </p:nvSpPr>
                <p:spPr bwMode="gray">
                  <a:xfrm>
                    <a:off x="3968" y="2747"/>
                    <a:ext cx="76" cy="74"/>
                  </a:xfrm>
                  <a:custGeom>
                    <a:avLst/>
                    <a:gdLst>
                      <a:gd name="T0" fmla="*/ 770 w 45"/>
                      <a:gd name="T1" fmla="*/ 138 h 44"/>
                      <a:gd name="T2" fmla="*/ 902 w 45"/>
                      <a:gd name="T3" fmla="*/ 752 h 44"/>
                      <a:gd name="T4" fmla="*/ 260 w 45"/>
                      <a:gd name="T5" fmla="*/ 866 h 44"/>
                      <a:gd name="T6" fmla="*/ 140 w 45"/>
                      <a:gd name="T7" fmla="*/ 257 h 44"/>
                      <a:gd name="T8" fmla="*/ 770 w 45"/>
                      <a:gd name="T9" fmla="*/ 138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44"/>
                      <a:gd name="T17" fmla="*/ 45 w 45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44">
                        <a:moveTo>
                          <a:pt x="33" y="6"/>
                        </a:moveTo>
                        <a:cubicBezTo>
                          <a:pt x="42" y="12"/>
                          <a:pt x="45" y="24"/>
                          <a:pt x="39" y="33"/>
                        </a:cubicBezTo>
                        <a:cubicBezTo>
                          <a:pt x="32" y="42"/>
                          <a:pt x="20" y="44"/>
                          <a:pt x="11" y="38"/>
                        </a:cubicBezTo>
                        <a:cubicBezTo>
                          <a:pt x="3" y="32"/>
                          <a:pt x="0" y="20"/>
                          <a:pt x="6" y="11"/>
                        </a:cubicBezTo>
                        <a:cubicBezTo>
                          <a:pt x="12" y="2"/>
                          <a:pt x="25" y="0"/>
                          <a:pt x="33" y="6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27" name="Freeform 124"/>
                  <p:cNvSpPr>
                    <a:spLocks noChangeAspect="1"/>
                  </p:cNvSpPr>
                  <p:nvPr/>
                </p:nvSpPr>
                <p:spPr bwMode="gray">
                  <a:xfrm>
                    <a:off x="4044" y="2637"/>
                    <a:ext cx="73" cy="75"/>
                  </a:xfrm>
                  <a:custGeom>
                    <a:avLst/>
                    <a:gdLst>
                      <a:gd name="T0" fmla="*/ 864 w 43"/>
                      <a:gd name="T1" fmla="*/ 203 h 44"/>
                      <a:gd name="T2" fmla="*/ 834 w 43"/>
                      <a:gd name="T3" fmla="*/ 878 h 44"/>
                      <a:gd name="T4" fmla="*/ 202 w 43"/>
                      <a:gd name="T5" fmla="*/ 862 h 44"/>
                      <a:gd name="T6" fmla="*/ 202 w 43"/>
                      <a:gd name="T7" fmla="*/ 203 h 44"/>
                      <a:gd name="T8" fmla="*/ 864 w 43"/>
                      <a:gd name="T9" fmla="*/ 203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44"/>
                      <a:gd name="T17" fmla="*/ 43 w 43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44">
                        <a:moveTo>
                          <a:pt x="36" y="8"/>
                        </a:moveTo>
                        <a:cubicBezTo>
                          <a:pt x="43" y="16"/>
                          <a:pt x="43" y="29"/>
                          <a:pt x="35" y="36"/>
                        </a:cubicBezTo>
                        <a:cubicBezTo>
                          <a:pt x="27" y="44"/>
                          <a:pt x="15" y="43"/>
                          <a:pt x="8" y="35"/>
                        </a:cubicBezTo>
                        <a:cubicBezTo>
                          <a:pt x="0" y="28"/>
                          <a:pt x="0" y="15"/>
                          <a:pt x="8" y="8"/>
                        </a:cubicBezTo>
                        <a:cubicBezTo>
                          <a:pt x="16" y="0"/>
                          <a:pt x="28" y="1"/>
                          <a:pt x="36" y="8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30" name="Freeform 125"/>
                  <p:cNvSpPr>
                    <a:spLocks noChangeAspect="1"/>
                  </p:cNvSpPr>
                  <p:nvPr/>
                </p:nvSpPr>
                <p:spPr bwMode="gray">
                  <a:xfrm>
                    <a:off x="4127" y="2554"/>
                    <a:ext cx="76" cy="76"/>
                  </a:xfrm>
                  <a:custGeom>
                    <a:avLst/>
                    <a:gdLst>
                      <a:gd name="T0" fmla="*/ 902 w 45"/>
                      <a:gd name="T1" fmla="*/ 274 h 45"/>
                      <a:gd name="T2" fmla="*/ 770 w 45"/>
                      <a:gd name="T3" fmla="*/ 902 h 45"/>
                      <a:gd name="T4" fmla="*/ 140 w 45"/>
                      <a:gd name="T5" fmla="*/ 770 h 45"/>
                      <a:gd name="T6" fmla="*/ 274 w 45"/>
                      <a:gd name="T7" fmla="*/ 140 h 45"/>
                      <a:gd name="T8" fmla="*/ 902 w 45"/>
                      <a:gd name="T9" fmla="*/ 274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45"/>
                      <a:gd name="T17" fmla="*/ 45 w 45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45">
                        <a:moveTo>
                          <a:pt x="39" y="12"/>
                        </a:moveTo>
                        <a:cubicBezTo>
                          <a:pt x="45" y="21"/>
                          <a:pt x="42" y="33"/>
                          <a:pt x="33" y="39"/>
                        </a:cubicBezTo>
                        <a:cubicBezTo>
                          <a:pt x="24" y="45"/>
                          <a:pt x="12" y="42"/>
                          <a:pt x="6" y="33"/>
                        </a:cubicBezTo>
                        <a:cubicBezTo>
                          <a:pt x="0" y="24"/>
                          <a:pt x="3" y="12"/>
                          <a:pt x="12" y="6"/>
                        </a:cubicBezTo>
                        <a:cubicBezTo>
                          <a:pt x="21" y="0"/>
                          <a:pt x="33" y="3"/>
                          <a:pt x="39" y="12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33" name="Freeform 126"/>
                  <p:cNvSpPr>
                    <a:spLocks noChangeAspect="1"/>
                  </p:cNvSpPr>
                  <p:nvPr/>
                </p:nvSpPr>
                <p:spPr bwMode="gray">
                  <a:xfrm>
                    <a:off x="4224" y="2489"/>
                    <a:ext cx="76" cy="75"/>
                  </a:xfrm>
                  <a:custGeom>
                    <a:avLst/>
                    <a:gdLst>
                      <a:gd name="T0" fmla="*/ 953 w 45"/>
                      <a:gd name="T1" fmla="*/ 346 h 44"/>
                      <a:gd name="T2" fmla="*/ 699 w 45"/>
                      <a:gd name="T3" fmla="*/ 982 h 44"/>
                      <a:gd name="T4" fmla="*/ 117 w 45"/>
                      <a:gd name="T5" fmla="*/ 709 h 44"/>
                      <a:gd name="T6" fmla="*/ 343 w 45"/>
                      <a:gd name="T7" fmla="*/ 99 h 44"/>
                      <a:gd name="T8" fmla="*/ 953 w 45"/>
                      <a:gd name="T9" fmla="*/ 346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44"/>
                      <a:gd name="T17" fmla="*/ 45 w 45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44">
                        <a:moveTo>
                          <a:pt x="41" y="14"/>
                        </a:moveTo>
                        <a:cubicBezTo>
                          <a:pt x="45" y="24"/>
                          <a:pt x="40" y="36"/>
                          <a:pt x="30" y="40"/>
                        </a:cubicBezTo>
                        <a:cubicBezTo>
                          <a:pt x="20" y="44"/>
                          <a:pt x="9" y="39"/>
                          <a:pt x="5" y="29"/>
                        </a:cubicBezTo>
                        <a:cubicBezTo>
                          <a:pt x="0" y="19"/>
                          <a:pt x="5" y="8"/>
                          <a:pt x="15" y="4"/>
                        </a:cubicBezTo>
                        <a:cubicBezTo>
                          <a:pt x="25" y="0"/>
                          <a:pt x="36" y="4"/>
                          <a:pt x="41" y="14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34" name="Freeform 127"/>
                  <p:cNvSpPr>
                    <a:spLocks noChangeAspect="1"/>
                  </p:cNvSpPr>
                  <p:nvPr/>
                </p:nvSpPr>
                <p:spPr bwMode="gray">
                  <a:xfrm>
                    <a:off x="4343" y="2440"/>
                    <a:ext cx="71" cy="73"/>
                  </a:xfrm>
                  <a:custGeom>
                    <a:avLst/>
                    <a:gdLst>
                      <a:gd name="T0" fmla="*/ 937 w 42"/>
                      <a:gd name="T1" fmla="*/ 441 h 43"/>
                      <a:gd name="T2" fmla="*/ 580 w 42"/>
                      <a:gd name="T3" fmla="*/ 988 h 43"/>
                      <a:gd name="T4" fmla="*/ 41 w 42"/>
                      <a:gd name="T5" fmla="*/ 591 h 43"/>
                      <a:gd name="T6" fmla="*/ 401 w 42"/>
                      <a:gd name="T7" fmla="*/ 41 h 43"/>
                      <a:gd name="T8" fmla="*/ 937 w 42"/>
                      <a:gd name="T9" fmla="*/ 441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3"/>
                      <a:gd name="T17" fmla="*/ 42 w 4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3">
                        <a:moveTo>
                          <a:pt x="40" y="18"/>
                        </a:moveTo>
                        <a:cubicBezTo>
                          <a:pt x="42" y="28"/>
                          <a:pt x="36" y="38"/>
                          <a:pt x="25" y="41"/>
                        </a:cubicBezTo>
                        <a:cubicBezTo>
                          <a:pt x="14" y="43"/>
                          <a:pt x="4" y="36"/>
                          <a:pt x="2" y="25"/>
                        </a:cubicBezTo>
                        <a:cubicBezTo>
                          <a:pt x="0" y="15"/>
                          <a:pt x="7" y="4"/>
                          <a:pt x="17" y="2"/>
                        </a:cubicBezTo>
                        <a:cubicBezTo>
                          <a:pt x="28" y="0"/>
                          <a:pt x="38" y="7"/>
                          <a:pt x="40" y="18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35" name="Freeform 128"/>
                  <p:cNvSpPr>
                    <a:spLocks noChangeAspect="1"/>
                  </p:cNvSpPr>
                  <p:nvPr/>
                </p:nvSpPr>
                <p:spPr bwMode="gray">
                  <a:xfrm>
                    <a:off x="5147" y="2861"/>
                    <a:ext cx="72" cy="73"/>
                  </a:xfrm>
                  <a:custGeom>
                    <a:avLst/>
                    <a:gdLst>
                      <a:gd name="T0" fmla="*/ 549 w 43"/>
                      <a:gd name="T1" fmla="*/ 988 h 43"/>
                      <a:gd name="T2" fmla="*/ 911 w 43"/>
                      <a:gd name="T3" fmla="*/ 441 h 43"/>
                      <a:gd name="T4" fmla="*/ 395 w 43"/>
                      <a:gd name="T5" fmla="*/ 41 h 43"/>
                      <a:gd name="T6" fmla="*/ 37 w 43"/>
                      <a:gd name="T7" fmla="*/ 591 h 43"/>
                      <a:gd name="T8" fmla="*/ 549 w 43"/>
                      <a:gd name="T9" fmla="*/ 988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43"/>
                      <a:gd name="T17" fmla="*/ 43 w 43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43">
                        <a:moveTo>
                          <a:pt x="25" y="41"/>
                        </a:moveTo>
                        <a:cubicBezTo>
                          <a:pt x="36" y="38"/>
                          <a:pt x="43" y="28"/>
                          <a:pt x="41" y="18"/>
                        </a:cubicBezTo>
                        <a:cubicBezTo>
                          <a:pt x="38" y="7"/>
                          <a:pt x="28" y="0"/>
                          <a:pt x="18" y="2"/>
                        </a:cubicBezTo>
                        <a:cubicBezTo>
                          <a:pt x="7" y="4"/>
                          <a:pt x="0" y="15"/>
                          <a:pt x="2" y="25"/>
                        </a:cubicBezTo>
                        <a:cubicBezTo>
                          <a:pt x="4" y="36"/>
                          <a:pt x="15" y="43"/>
                          <a:pt x="25" y="41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36" name="Freeform 129"/>
                  <p:cNvSpPr>
                    <a:spLocks noChangeAspect="1"/>
                  </p:cNvSpPr>
                  <p:nvPr/>
                </p:nvSpPr>
                <p:spPr bwMode="gray">
                  <a:xfrm>
                    <a:off x="5172" y="3129"/>
                    <a:ext cx="71" cy="73"/>
                  </a:xfrm>
                  <a:custGeom>
                    <a:avLst/>
                    <a:gdLst>
                      <a:gd name="T0" fmla="*/ 937 w 42"/>
                      <a:gd name="T1" fmla="*/ 623 h 43"/>
                      <a:gd name="T2" fmla="*/ 580 w 42"/>
                      <a:gd name="T3" fmla="*/ 41 h 43"/>
                      <a:gd name="T4" fmla="*/ 41 w 42"/>
                      <a:gd name="T5" fmla="*/ 406 h 43"/>
                      <a:gd name="T6" fmla="*/ 401 w 42"/>
                      <a:gd name="T7" fmla="*/ 954 h 43"/>
                      <a:gd name="T8" fmla="*/ 937 w 42"/>
                      <a:gd name="T9" fmla="*/ 623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"/>
                      <a:gd name="T16" fmla="*/ 0 h 43"/>
                      <a:gd name="T17" fmla="*/ 42 w 42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" h="43">
                        <a:moveTo>
                          <a:pt x="40" y="26"/>
                        </a:moveTo>
                        <a:cubicBezTo>
                          <a:pt x="42" y="15"/>
                          <a:pt x="36" y="5"/>
                          <a:pt x="25" y="2"/>
                        </a:cubicBezTo>
                        <a:cubicBezTo>
                          <a:pt x="15" y="0"/>
                          <a:pt x="4" y="6"/>
                          <a:pt x="2" y="17"/>
                        </a:cubicBezTo>
                        <a:cubicBezTo>
                          <a:pt x="0" y="27"/>
                          <a:pt x="6" y="38"/>
                          <a:pt x="17" y="40"/>
                        </a:cubicBezTo>
                        <a:cubicBezTo>
                          <a:pt x="27" y="43"/>
                          <a:pt x="38" y="36"/>
                          <a:pt x="40" y="26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37" name="Freeform 130"/>
                  <p:cNvSpPr>
                    <a:spLocks noChangeAspect="1"/>
                  </p:cNvSpPr>
                  <p:nvPr/>
                </p:nvSpPr>
                <p:spPr bwMode="gray">
                  <a:xfrm>
                    <a:off x="5176" y="2992"/>
                    <a:ext cx="66" cy="67"/>
                  </a:xfrm>
                  <a:custGeom>
                    <a:avLst/>
                    <a:gdLst>
                      <a:gd name="T0" fmla="*/ 476 w 39"/>
                      <a:gd name="T1" fmla="*/ 22 h 40"/>
                      <a:gd name="T2" fmla="*/ 0 w 39"/>
                      <a:gd name="T3" fmla="*/ 446 h 40"/>
                      <a:gd name="T4" fmla="*/ 476 w 39"/>
                      <a:gd name="T5" fmla="*/ 884 h 40"/>
                      <a:gd name="T6" fmla="*/ 922 w 39"/>
                      <a:gd name="T7" fmla="*/ 446 h 40"/>
                      <a:gd name="T8" fmla="*/ 476 w 39"/>
                      <a:gd name="T9" fmla="*/ 22 h 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9"/>
                      <a:gd name="T16" fmla="*/ 0 h 40"/>
                      <a:gd name="T17" fmla="*/ 39 w 39"/>
                      <a:gd name="T18" fmla="*/ 40 h 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9" h="40">
                        <a:moveTo>
                          <a:pt x="20" y="1"/>
                        </a:moveTo>
                        <a:cubicBezTo>
                          <a:pt x="9" y="0"/>
                          <a:pt x="0" y="9"/>
                          <a:pt x="0" y="20"/>
                        </a:cubicBezTo>
                        <a:cubicBezTo>
                          <a:pt x="0" y="31"/>
                          <a:pt x="9" y="40"/>
                          <a:pt x="20" y="40"/>
                        </a:cubicBezTo>
                        <a:cubicBezTo>
                          <a:pt x="30" y="40"/>
                          <a:pt x="39" y="31"/>
                          <a:pt x="39" y="20"/>
                        </a:cubicBezTo>
                        <a:cubicBezTo>
                          <a:pt x="39" y="9"/>
                          <a:pt x="31" y="1"/>
                          <a:pt x="20" y="1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38" name="Freeform 131"/>
                  <p:cNvSpPr>
                    <a:spLocks noChangeAspect="1"/>
                  </p:cNvSpPr>
                  <p:nvPr/>
                </p:nvSpPr>
                <p:spPr bwMode="gray">
                  <a:xfrm>
                    <a:off x="5145" y="3242"/>
                    <a:ext cx="74" cy="77"/>
                  </a:xfrm>
                  <a:custGeom>
                    <a:avLst/>
                    <a:gdLst>
                      <a:gd name="T0" fmla="*/ 336 w 44"/>
                      <a:gd name="T1" fmla="*/ 992 h 45"/>
                      <a:gd name="T2" fmla="*/ 905 w 44"/>
                      <a:gd name="T3" fmla="*/ 746 h 45"/>
                      <a:gd name="T4" fmla="*/ 671 w 44"/>
                      <a:gd name="T5" fmla="*/ 128 h 45"/>
                      <a:gd name="T6" fmla="*/ 96 w 44"/>
                      <a:gd name="T7" fmla="*/ 375 h 45"/>
                      <a:gd name="T8" fmla="*/ 336 w 44"/>
                      <a:gd name="T9" fmla="*/ 992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45"/>
                      <a:gd name="T17" fmla="*/ 44 w 44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45">
                        <a:moveTo>
                          <a:pt x="15" y="40"/>
                        </a:moveTo>
                        <a:cubicBezTo>
                          <a:pt x="24" y="45"/>
                          <a:pt x="36" y="40"/>
                          <a:pt x="40" y="30"/>
                        </a:cubicBezTo>
                        <a:cubicBezTo>
                          <a:pt x="44" y="20"/>
                          <a:pt x="40" y="9"/>
                          <a:pt x="30" y="5"/>
                        </a:cubicBezTo>
                        <a:cubicBezTo>
                          <a:pt x="20" y="0"/>
                          <a:pt x="9" y="5"/>
                          <a:pt x="4" y="15"/>
                        </a:cubicBezTo>
                        <a:cubicBezTo>
                          <a:pt x="0" y="25"/>
                          <a:pt x="5" y="36"/>
                          <a:pt x="15" y="40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39" name="Freeform 132"/>
                  <p:cNvSpPr>
                    <a:spLocks noChangeAspect="1"/>
                  </p:cNvSpPr>
                  <p:nvPr/>
                </p:nvSpPr>
                <p:spPr bwMode="gray">
                  <a:xfrm>
                    <a:off x="5028" y="2643"/>
                    <a:ext cx="76" cy="75"/>
                  </a:xfrm>
                  <a:custGeom>
                    <a:avLst/>
                    <a:gdLst>
                      <a:gd name="T0" fmla="*/ 770 w 45"/>
                      <a:gd name="T1" fmla="*/ 936 h 44"/>
                      <a:gd name="T2" fmla="*/ 902 w 45"/>
                      <a:gd name="T3" fmla="*/ 273 h 44"/>
                      <a:gd name="T4" fmla="*/ 274 w 45"/>
                      <a:gd name="T5" fmla="*/ 143 h 44"/>
                      <a:gd name="T6" fmla="*/ 140 w 45"/>
                      <a:gd name="T7" fmla="*/ 801 h 44"/>
                      <a:gd name="T8" fmla="*/ 770 w 45"/>
                      <a:gd name="T9" fmla="*/ 936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44"/>
                      <a:gd name="T17" fmla="*/ 45 w 45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44">
                        <a:moveTo>
                          <a:pt x="33" y="38"/>
                        </a:moveTo>
                        <a:cubicBezTo>
                          <a:pt x="42" y="32"/>
                          <a:pt x="45" y="20"/>
                          <a:pt x="39" y="11"/>
                        </a:cubicBezTo>
                        <a:cubicBezTo>
                          <a:pt x="33" y="2"/>
                          <a:pt x="21" y="0"/>
                          <a:pt x="12" y="6"/>
                        </a:cubicBezTo>
                        <a:cubicBezTo>
                          <a:pt x="3" y="12"/>
                          <a:pt x="0" y="24"/>
                          <a:pt x="6" y="33"/>
                        </a:cubicBezTo>
                        <a:cubicBezTo>
                          <a:pt x="12" y="42"/>
                          <a:pt x="24" y="44"/>
                          <a:pt x="33" y="38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40" name="Freeform 133"/>
                  <p:cNvSpPr>
                    <a:spLocks noChangeAspect="1"/>
                  </p:cNvSpPr>
                  <p:nvPr/>
                </p:nvSpPr>
                <p:spPr bwMode="gray">
                  <a:xfrm>
                    <a:off x="5099" y="2747"/>
                    <a:ext cx="75" cy="77"/>
                  </a:xfrm>
                  <a:custGeom>
                    <a:avLst/>
                    <a:gdLst>
                      <a:gd name="T0" fmla="*/ 99 w 44"/>
                      <a:gd name="T1" fmla="*/ 746 h 45"/>
                      <a:gd name="T2" fmla="*/ 709 w 44"/>
                      <a:gd name="T3" fmla="*/ 992 h 45"/>
                      <a:gd name="T4" fmla="*/ 982 w 44"/>
                      <a:gd name="T5" fmla="*/ 375 h 45"/>
                      <a:gd name="T6" fmla="*/ 346 w 44"/>
                      <a:gd name="T7" fmla="*/ 106 h 45"/>
                      <a:gd name="T8" fmla="*/ 99 w 44"/>
                      <a:gd name="T9" fmla="*/ 746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45"/>
                      <a:gd name="T17" fmla="*/ 44 w 44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45">
                        <a:moveTo>
                          <a:pt x="4" y="30"/>
                        </a:moveTo>
                        <a:cubicBezTo>
                          <a:pt x="8" y="40"/>
                          <a:pt x="19" y="45"/>
                          <a:pt x="29" y="40"/>
                        </a:cubicBezTo>
                        <a:cubicBezTo>
                          <a:pt x="39" y="36"/>
                          <a:pt x="44" y="25"/>
                          <a:pt x="40" y="15"/>
                        </a:cubicBezTo>
                        <a:cubicBezTo>
                          <a:pt x="36" y="5"/>
                          <a:pt x="24" y="0"/>
                          <a:pt x="14" y="4"/>
                        </a:cubicBezTo>
                        <a:cubicBezTo>
                          <a:pt x="4" y="8"/>
                          <a:pt x="0" y="20"/>
                          <a:pt x="4" y="30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41" name="Freeform 134"/>
                  <p:cNvSpPr>
                    <a:spLocks noChangeAspect="1"/>
                  </p:cNvSpPr>
                  <p:nvPr/>
                </p:nvSpPr>
                <p:spPr bwMode="gray">
                  <a:xfrm>
                    <a:off x="5099" y="3353"/>
                    <a:ext cx="75" cy="76"/>
                  </a:xfrm>
                  <a:custGeom>
                    <a:avLst/>
                    <a:gdLst>
                      <a:gd name="T0" fmla="*/ 936 w 44"/>
                      <a:gd name="T1" fmla="*/ 770 h 45"/>
                      <a:gd name="T2" fmla="*/ 801 w 44"/>
                      <a:gd name="T3" fmla="*/ 140 h 45"/>
                      <a:gd name="T4" fmla="*/ 143 w 44"/>
                      <a:gd name="T5" fmla="*/ 274 h 45"/>
                      <a:gd name="T6" fmla="*/ 273 w 44"/>
                      <a:gd name="T7" fmla="*/ 902 h 45"/>
                      <a:gd name="T8" fmla="*/ 936 w 44"/>
                      <a:gd name="T9" fmla="*/ 770 h 4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"/>
                      <a:gd name="T16" fmla="*/ 0 h 45"/>
                      <a:gd name="T17" fmla="*/ 44 w 44"/>
                      <a:gd name="T18" fmla="*/ 45 h 4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" h="45">
                        <a:moveTo>
                          <a:pt x="38" y="33"/>
                        </a:moveTo>
                        <a:cubicBezTo>
                          <a:pt x="44" y="25"/>
                          <a:pt x="42" y="12"/>
                          <a:pt x="33" y="6"/>
                        </a:cubicBezTo>
                        <a:cubicBezTo>
                          <a:pt x="24" y="0"/>
                          <a:pt x="12" y="3"/>
                          <a:pt x="6" y="12"/>
                        </a:cubicBezTo>
                        <a:cubicBezTo>
                          <a:pt x="0" y="20"/>
                          <a:pt x="2" y="33"/>
                          <a:pt x="11" y="39"/>
                        </a:cubicBezTo>
                        <a:cubicBezTo>
                          <a:pt x="20" y="45"/>
                          <a:pt x="32" y="42"/>
                          <a:pt x="38" y="33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42" name="Freeform 135"/>
                  <p:cNvSpPr>
                    <a:spLocks noChangeAspect="1"/>
                  </p:cNvSpPr>
                  <p:nvPr/>
                </p:nvSpPr>
                <p:spPr bwMode="gray">
                  <a:xfrm>
                    <a:off x="4940" y="2556"/>
                    <a:ext cx="73" cy="72"/>
                  </a:xfrm>
                  <a:custGeom>
                    <a:avLst/>
                    <a:gdLst>
                      <a:gd name="T0" fmla="*/ 834 w 43"/>
                      <a:gd name="T1" fmla="*/ 779 h 43"/>
                      <a:gd name="T2" fmla="*/ 864 w 43"/>
                      <a:gd name="T3" fmla="*/ 174 h 43"/>
                      <a:gd name="T4" fmla="*/ 202 w 43"/>
                      <a:gd name="T5" fmla="*/ 154 h 43"/>
                      <a:gd name="T6" fmla="*/ 202 w 43"/>
                      <a:gd name="T7" fmla="*/ 779 h 43"/>
                      <a:gd name="T8" fmla="*/ 834 w 43"/>
                      <a:gd name="T9" fmla="*/ 779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43"/>
                      <a:gd name="T17" fmla="*/ 43 w 43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43">
                        <a:moveTo>
                          <a:pt x="35" y="35"/>
                        </a:moveTo>
                        <a:cubicBezTo>
                          <a:pt x="43" y="28"/>
                          <a:pt x="43" y="15"/>
                          <a:pt x="36" y="8"/>
                        </a:cubicBezTo>
                        <a:cubicBezTo>
                          <a:pt x="28" y="0"/>
                          <a:pt x="16" y="0"/>
                          <a:pt x="8" y="7"/>
                        </a:cubicBezTo>
                        <a:cubicBezTo>
                          <a:pt x="0" y="15"/>
                          <a:pt x="0" y="27"/>
                          <a:pt x="8" y="35"/>
                        </a:cubicBezTo>
                        <a:cubicBezTo>
                          <a:pt x="15" y="43"/>
                          <a:pt x="28" y="43"/>
                          <a:pt x="35" y="35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43" name="Freeform 136"/>
                  <p:cNvSpPr>
                    <a:spLocks noChangeAspect="1"/>
                  </p:cNvSpPr>
                  <p:nvPr/>
                </p:nvSpPr>
                <p:spPr bwMode="gray">
                  <a:xfrm>
                    <a:off x="4936" y="3550"/>
                    <a:ext cx="77" cy="74"/>
                  </a:xfrm>
                  <a:custGeom>
                    <a:avLst/>
                    <a:gdLst>
                      <a:gd name="T0" fmla="*/ 310 w 45"/>
                      <a:gd name="T1" fmla="*/ 138 h 44"/>
                      <a:gd name="T2" fmla="*/ 147 w 45"/>
                      <a:gd name="T3" fmla="*/ 752 h 44"/>
                      <a:gd name="T4" fmla="*/ 823 w 45"/>
                      <a:gd name="T5" fmla="*/ 891 h 44"/>
                      <a:gd name="T6" fmla="*/ 987 w 45"/>
                      <a:gd name="T7" fmla="*/ 271 h 44"/>
                      <a:gd name="T8" fmla="*/ 310 w 45"/>
                      <a:gd name="T9" fmla="*/ 138 h 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44"/>
                      <a:gd name="T17" fmla="*/ 45 w 45"/>
                      <a:gd name="T18" fmla="*/ 44 h 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44">
                        <a:moveTo>
                          <a:pt x="12" y="6"/>
                        </a:moveTo>
                        <a:cubicBezTo>
                          <a:pt x="3" y="12"/>
                          <a:pt x="0" y="24"/>
                          <a:pt x="6" y="33"/>
                        </a:cubicBezTo>
                        <a:cubicBezTo>
                          <a:pt x="12" y="42"/>
                          <a:pt x="24" y="44"/>
                          <a:pt x="33" y="39"/>
                        </a:cubicBezTo>
                        <a:cubicBezTo>
                          <a:pt x="42" y="33"/>
                          <a:pt x="45" y="21"/>
                          <a:pt x="39" y="12"/>
                        </a:cubicBezTo>
                        <a:cubicBezTo>
                          <a:pt x="33" y="2"/>
                          <a:pt x="21" y="0"/>
                          <a:pt x="12" y="6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44" name="Freeform 137"/>
                  <p:cNvSpPr>
                    <a:spLocks noChangeAspect="1"/>
                  </p:cNvSpPr>
                  <p:nvPr/>
                </p:nvSpPr>
                <p:spPr bwMode="gray">
                  <a:xfrm>
                    <a:off x="5026" y="3465"/>
                    <a:ext cx="73" cy="73"/>
                  </a:xfrm>
                  <a:custGeom>
                    <a:avLst/>
                    <a:gdLst>
                      <a:gd name="T0" fmla="*/ 834 w 43"/>
                      <a:gd name="T1" fmla="*/ 834 h 43"/>
                      <a:gd name="T2" fmla="*/ 834 w 43"/>
                      <a:gd name="T3" fmla="*/ 202 h 43"/>
                      <a:gd name="T4" fmla="*/ 202 w 43"/>
                      <a:gd name="T5" fmla="*/ 166 h 43"/>
                      <a:gd name="T6" fmla="*/ 166 w 43"/>
                      <a:gd name="T7" fmla="*/ 834 h 43"/>
                      <a:gd name="T8" fmla="*/ 834 w 43"/>
                      <a:gd name="T9" fmla="*/ 834 h 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3"/>
                      <a:gd name="T16" fmla="*/ 0 h 43"/>
                      <a:gd name="T17" fmla="*/ 43 w 43"/>
                      <a:gd name="T18" fmla="*/ 43 h 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3" h="43">
                        <a:moveTo>
                          <a:pt x="35" y="35"/>
                        </a:moveTo>
                        <a:cubicBezTo>
                          <a:pt x="43" y="28"/>
                          <a:pt x="43" y="15"/>
                          <a:pt x="35" y="8"/>
                        </a:cubicBezTo>
                        <a:cubicBezTo>
                          <a:pt x="28" y="0"/>
                          <a:pt x="16" y="0"/>
                          <a:pt x="8" y="7"/>
                        </a:cubicBezTo>
                        <a:cubicBezTo>
                          <a:pt x="0" y="14"/>
                          <a:pt x="0" y="27"/>
                          <a:pt x="7" y="35"/>
                        </a:cubicBezTo>
                        <a:cubicBezTo>
                          <a:pt x="15" y="42"/>
                          <a:pt x="27" y="43"/>
                          <a:pt x="35" y="35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</p:grpSp>
          </p:grpSp>
          <p:grpSp>
            <p:nvGrpSpPr>
              <p:cNvPr id="42" name="Group 138"/>
              <p:cNvGrpSpPr>
                <a:grpSpLocks/>
              </p:cNvGrpSpPr>
              <p:nvPr/>
            </p:nvGrpSpPr>
            <p:grpSpPr bwMode="auto">
              <a:xfrm>
                <a:off x="6146798" y="3608388"/>
                <a:ext cx="1858963" cy="1854200"/>
                <a:chOff x="3988" y="2505"/>
                <a:chExt cx="1170" cy="1168"/>
              </a:xfrm>
            </p:grpSpPr>
            <p:grpSp>
              <p:nvGrpSpPr>
                <p:cNvPr id="46" name="Group 139"/>
                <p:cNvGrpSpPr>
                  <a:grpSpLocks/>
                </p:cNvGrpSpPr>
                <p:nvPr/>
              </p:nvGrpSpPr>
              <p:grpSpPr bwMode="auto">
                <a:xfrm>
                  <a:off x="3988" y="2505"/>
                  <a:ext cx="1170" cy="1168"/>
                  <a:chOff x="3988" y="2505"/>
                  <a:chExt cx="1170" cy="1168"/>
                </a:xfrm>
              </p:grpSpPr>
              <p:sp>
                <p:nvSpPr>
                  <p:cNvPr id="71" name="Oval 140"/>
                  <p:cNvSpPr>
                    <a:spLocks noChangeAspect="1" noChangeArrowheads="1"/>
                  </p:cNvSpPr>
                  <p:nvPr/>
                </p:nvSpPr>
                <p:spPr bwMode="gray">
                  <a:xfrm>
                    <a:off x="4536" y="2505"/>
                    <a:ext cx="78" cy="76"/>
                  </a:xfrm>
                  <a:prstGeom prst="ellipse">
                    <a:avLst/>
                  </a:pr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altLang="zh-CN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72" name="Freeform 141"/>
                  <p:cNvSpPr>
                    <a:spLocks noChangeAspect="1"/>
                  </p:cNvSpPr>
                  <p:nvPr/>
                </p:nvSpPr>
                <p:spPr bwMode="gray">
                  <a:xfrm>
                    <a:off x="4639" y="2511"/>
                    <a:ext cx="86" cy="85"/>
                  </a:xfrm>
                  <a:custGeom>
                    <a:avLst/>
                    <a:gdLst>
                      <a:gd name="T0" fmla="*/ 1216 w 50"/>
                      <a:gd name="T1" fmla="*/ 694 h 50"/>
                      <a:gd name="T2" fmla="*/ 509 w 50"/>
                      <a:gd name="T3" fmla="*/ 1136 h 50"/>
                      <a:gd name="T4" fmla="*/ 45 w 50"/>
                      <a:gd name="T5" fmla="*/ 486 h 50"/>
                      <a:gd name="T6" fmla="*/ 755 w 50"/>
                      <a:gd name="T7" fmla="*/ 44 h 50"/>
                      <a:gd name="T8" fmla="*/ 1216 w 50"/>
                      <a:gd name="T9" fmla="*/ 694 h 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50"/>
                      <a:gd name="T17" fmla="*/ 50 w 50"/>
                      <a:gd name="T18" fmla="*/ 50 h 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50">
                        <a:moveTo>
                          <a:pt x="47" y="29"/>
                        </a:moveTo>
                        <a:cubicBezTo>
                          <a:pt x="45" y="42"/>
                          <a:pt x="33" y="50"/>
                          <a:pt x="20" y="47"/>
                        </a:cubicBezTo>
                        <a:cubicBezTo>
                          <a:pt x="8" y="45"/>
                          <a:pt x="0" y="33"/>
                          <a:pt x="2" y="20"/>
                        </a:cubicBezTo>
                        <a:cubicBezTo>
                          <a:pt x="5" y="8"/>
                          <a:pt x="17" y="0"/>
                          <a:pt x="29" y="2"/>
                        </a:cubicBezTo>
                        <a:cubicBezTo>
                          <a:pt x="42" y="5"/>
                          <a:pt x="50" y="17"/>
                          <a:pt x="47" y="29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73" name="Freeform 142"/>
                  <p:cNvSpPr>
                    <a:spLocks noChangeAspect="1"/>
                  </p:cNvSpPr>
                  <p:nvPr/>
                </p:nvSpPr>
                <p:spPr bwMode="gray">
                  <a:xfrm>
                    <a:off x="4735" y="2538"/>
                    <a:ext cx="88" cy="89"/>
                  </a:xfrm>
                  <a:custGeom>
                    <a:avLst/>
                    <a:gdLst>
                      <a:gd name="T0" fmla="*/ 1125 w 52"/>
                      <a:gd name="T1" fmla="*/ 881 h 52"/>
                      <a:gd name="T2" fmla="*/ 418 w 52"/>
                      <a:gd name="T3" fmla="*/ 1174 h 52"/>
                      <a:gd name="T4" fmla="*/ 117 w 52"/>
                      <a:gd name="T5" fmla="*/ 457 h 52"/>
                      <a:gd name="T6" fmla="*/ 819 w 52"/>
                      <a:gd name="T7" fmla="*/ 132 h 52"/>
                      <a:gd name="T8" fmla="*/ 1125 w 52"/>
                      <a:gd name="T9" fmla="*/ 881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52"/>
                      <a:gd name="T17" fmla="*/ 52 w 5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52">
                        <a:moveTo>
                          <a:pt x="48" y="35"/>
                        </a:moveTo>
                        <a:cubicBezTo>
                          <a:pt x="43" y="47"/>
                          <a:pt x="30" y="52"/>
                          <a:pt x="18" y="47"/>
                        </a:cubicBezTo>
                        <a:cubicBezTo>
                          <a:pt x="6" y="43"/>
                          <a:pt x="0" y="29"/>
                          <a:pt x="5" y="18"/>
                        </a:cubicBezTo>
                        <a:cubicBezTo>
                          <a:pt x="10" y="6"/>
                          <a:pt x="23" y="0"/>
                          <a:pt x="35" y="5"/>
                        </a:cubicBezTo>
                        <a:cubicBezTo>
                          <a:pt x="47" y="10"/>
                          <a:pt x="52" y="23"/>
                          <a:pt x="48" y="35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74" name="Freeform 143"/>
                  <p:cNvSpPr>
                    <a:spLocks noChangeAspect="1"/>
                  </p:cNvSpPr>
                  <p:nvPr/>
                </p:nvSpPr>
                <p:spPr bwMode="gray">
                  <a:xfrm>
                    <a:off x="3988" y="3053"/>
                    <a:ext cx="78" cy="77"/>
                  </a:xfrm>
                  <a:custGeom>
                    <a:avLst/>
                    <a:gdLst>
                      <a:gd name="T0" fmla="*/ 546 w 46"/>
                      <a:gd name="T1" fmla="*/ 0 h 46"/>
                      <a:gd name="T2" fmla="*/ 1092 w 46"/>
                      <a:gd name="T3" fmla="*/ 511 h 46"/>
                      <a:gd name="T4" fmla="*/ 582 w 46"/>
                      <a:gd name="T5" fmla="*/ 1014 h 46"/>
                      <a:gd name="T6" fmla="*/ 24 w 46"/>
                      <a:gd name="T7" fmla="*/ 511 h 46"/>
                      <a:gd name="T8" fmla="*/ 546 w 46"/>
                      <a:gd name="T9" fmla="*/ 0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46"/>
                      <a:gd name="T17" fmla="*/ 46 w 46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46">
                        <a:moveTo>
                          <a:pt x="23" y="0"/>
                        </a:moveTo>
                        <a:cubicBezTo>
                          <a:pt x="36" y="0"/>
                          <a:pt x="46" y="10"/>
                          <a:pt x="46" y="23"/>
                        </a:cubicBezTo>
                        <a:cubicBezTo>
                          <a:pt x="46" y="35"/>
                          <a:pt x="36" y="46"/>
                          <a:pt x="24" y="46"/>
                        </a:cubicBezTo>
                        <a:cubicBezTo>
                          <a:pt x="11" y="46"/>
                          <a:pt x="1" y="36"/>
                          <a:pt x="1" y="23"/>
                        </a:cubicBezTo>
                        <a:cubicBezTo>
                          <a:pt x="0" y="10"/>
                          <a:pt x="11" y="0"/>
                          <a:pt x="23" y="0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75" name="Freeform 144"/>
                  <p:cNvSpPr>
                    <a:spLocks noChangeAspect="1"/>
                  </p:cNvSpPr>
                  <p:nvPr/>
                </p:nvSpPr>
                <p:spPr bwMode="gray">
                  <a:xfrm>
                    <a:off x="3995" y="2942"/>
                    <a:ext cx="85" cy="85"/>
                  </a:xfrm>
                  <a:custGeom>
                    <a:avLst/>
                    <a:gdLst>
                      <a:gd name="T0" fmla="*/ 728 w 50"/>
                      <a:gd name="T1" fmla="*/ 44 h 50"/>
                      <a:gd name="T2" fmla="*/ 1159 w 50"/>
                      <a:gd name="T3" fmla="*/ 694 h 50"/>
                      <a:gd name="T4" fmla="*/ 512 w 50"/>
                      <a:gd name="T5" fmla="*/ 1136 h 50"/>
                      <a:gd name="T6" fmla="*/ 75 w 50"/>
                      <a:gd name="T7" fmla="*/ 486 h 50"/>
                      <a:gd name="T8" fmla="*/ 728 w 50"/>
                      <a:gd name="T9" fmla="*/ 44 h 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50"/>
                      <a:gd name="T17" fmla="*/ 50 w 50"/>
                      <a:gd name="T18" fmla="*/ 50 h 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50">
                        <a:moveTo>
                          <a:pt x="30" y="2"/>
                        </a:moveTo>
                        <a:cubicBezTo>
                          <a:pt x="42" y="5"/>
                          <a:pt x="50" y="17"/>
                          <a:pt x="48" y="29"/>
                        </a:cubicBezTo>
                        <a:cubicBezTo>
                          <a:pt x="45" y="42"/>
                          <a:pt x="33" y="50"/>
                          <a:pt x="21" y="47"/>
                        </a:cubicBezTo>
                        <a:cubicBezTo>
                          <a:pt x="9" y="45"/>
                          <a:pt x="0" y="33"/>
                          <a:pt x="3" y="20"/>
                        </a:cubicBezTo>
                        <a:cubicBezTo>
                          <a:pt x="5" y="8"/>
                          <a:pt x="17" y="0"/>
                          <a:pt x="30" y="2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76" name="Freeform 145"/>
                  <p:cNvSpPr>
                    <a:spLocks noChangeAspect="1"/>
                  </p:cNvSpPr>
                  <p:nvPr/>
                </p:nvSpPr>
                <p:spPr bwMode="gray">
                  <a:xfrm>
                    <a:off x="4022" y="2842"/>
                    <a:ext cx="88" cy="89"/>
                  </a:xfrm>
                  <a:custGeom>
                    <a:avLst/>
                    <a:gdLst>
                      <a:gd name="T0" fmla="*/ 819 w 52"/>
                      <a:gd name="T1" fmla="*/ 132 h 52"/>
                      <a:gd name="T2" fmla="*/ 1125 w 52"/>
                      <a:gd name="T3" fmla="*/ 881 h 52"/>
                      <a:gd name="T4" fmla="*/ 418 w 52"/>
                      <a:gd name="T5" fmla="*/ 1203 h 52"/>
                      <a:gd name="T6" fmla="*/ 117 w 52"/>
                      <a:gd name="T7" fmla="*/ 457 h 52"/>
                      <a:gd name="T8" fmla="*/ 819 w 52"/>
                      <a:gd name="T9" fmla="*/ 132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52"/>
                      <a:gd name="T17" fmla="*/ 52 w 5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52">
                        <a:moveTo>
                          <a:pt x="35" y="5"/>
                        </a:moveTo>
                        <a:cubicBezTo>
                          <a:pt x="46" y="10"/>
                          <a:pt x="52" y="23"/>
                          <a:pt x="48" y="35"/>
                        </a:cubicBezTo>
                        <a:cubicBezTo>
                          <a:pt x="43" y="46"/>
                          <a:pt x="30" y="52"/>
                          <a:pt x="18" y="48"/>
                        </a:cubicBezTo>
                        <a:cubicBezTo>
                          <a:pt x="6" y="43"/>
                          <a:pt x="0" y="30"/>
                          <a:pt x="5" y="18"/>
                        </a:cubicBezTo>
                        <a:cubicBezTo>
                          <a:pt x="10" y="6"/>
                          <a:pt x="23" y="0"/>
                          <a:pt x="35" y="5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77" name="Freeform 146"/>
                  <p:cNvSpPr>
                    <a:spLocks noChangeAspect="1"/>
                  </p:cNvSpPr>
                  <p:nvPr/>
                </p:nvSpPr>
                <p:spPr bwMode="gray">
                  <a:xfrm>
                    <a:off x="4075" y="2742"/>
                    <a:ext cx="90" cy="88"/>
                  </a:xfrm>
                  <a:custGeom>
                    <a:avLst/>
                    <a:gdLst>
                      <a:gd name="T0" fmla="*/ 931 w 53"/>
                      <a:gd name="T1" fmla="*/ 166 h 52"/>
                      <a:gd name="T2" fmla="*/ 1095 w 53"/>
                      <a:gd name="T3" fmla="*/ 888 h 52"/>
                      <a:gd name="T4" fmla="*/ 343 w 53"/>
                      <a:gd name="T5" fmla="*/ 1056 h 52"/>
                      <a:gd name="T6" fmla="*/ 166 w 53"/>
                      <a:gd name="T7" fmla="*/ 306 h 52"/>
                      <a:gd name="T8" fmla="*/ 931 w 53"/>
                      <a:gd name="T9" fmla="*/ 166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"/>
                      <a:gd name="T16" fmla="*/ 0 h 52"/>
                      <a:gd name="T17" fmla="*/ 53 w 53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" h="52">
                        <a:moveTo>
                          <a:pt x="39" y="7"/>
                        </a:moveTo>
                        <a:cubicBezTo>
                          <a:pt x="50" y="14"/>
                          <a:pt x="53" y="28"/>
                          <a:pt x="46" y="38"/>
                        </a:cubicBezTo>
                        <a:cubicBezTo>
                          <a:pt x="39" y="49"/>
                          <a:pt x="24" y="52"/>
                          <a:pt x="14" y="45"/>
                        </a:cubicBezTo>
                        <a:cubicBezTo>
                          <a:pt x="3" y="38"/>
                          <a:pt x="0" y="24"/>
                          <a:pt x="7" y="13"/>
                        </a:cubicBezTo>
                        <a:cubicBezTo>
                          <a:pt x="14" y="3"/>
                          <a:pt x="29" y="0"/>
                          <a:pt x="39" y="7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78" name="Freeform 147"/>
                  <p:cNvSpPr>
                    <a:spLocks noChangeAspect="1"/>
                  </p:cNvSpPr>
                  <p:nvPr/>
                </p:nvSpPr>
                <p:spPr bwMode="gray">
                  <a:xfrm>
                    <a:off x="4142" y="2662"/>
                    <a:ext cx="85" cy="87"/>
                  </a:xfrm>
                  <a:custGeom>
                    <a:avLst/>
                    <a:gdLst>
                      <a:gd name="T0" fmla="*/ 991 w 50"/>
                      <a:gd name="T1" fmla="*/ 218 h 51"/>
                      <a:gd name="T2" fmla="*/ 991 w 50"/>
                      <a:gd name="T3" fmla="*/ 1006 h 51"/>
                      <a:gd name="T4" fmla="*/ 218 w 50"/>
                      <a:gd name="T5" fmla="*/ 1042 h 51"/>
                      <a:gd name="T6" fmla="*/ 218 w 50"/>
                      <a:gd name="T7" fmla="*/ 218 h 51"/>
                      <a:gd name="T8" fmla="*/ 991 w 50"/>
                      <a:gd name="T9" fmla="*/ 218 h 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51"/>
                      <a:gd name="T17" fmla="*/ 50 w 50"/>
                      <a:gd name="T18" fmla="*/ 51 h 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51">
                        <a:moveTo>
                          <a:pt x="41" y="9"/>
                        </a:moveTo>
                        <a:cubicBezTo>
                          <a:pt x="50" y="18"/>
                          <a:pt x="50" y="32"/>
                          <a:pt x="41" y="41"/>
                        </a:cubicBezTo>
                        <a:cubicBezTo>
                          <a:pt x="33" y="50"/>
                          <a:pt x="18" y="51"/>
                          <a:pt x="9" y="42"/>
                        </a:cubicBezTo>
                        <a:cubicBezTo>
                          <a:pt x="0" y="33"/>
                          <a:pt x="0" y="18"/>
                          <a:pt x="9" y="9"/>
                        </a:cubicBezTo>
                        <a:cubicBezTo>
                          <a:pt x="18" y="0"/>
                          <a:pt x="32" y="0"/>
                          <a:pt x="41" y="9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79" name="Freeform 148"/>
                  <p:cNvSpPr>
                    <a:spLocks noChangeAspect="1"/>
                  </p:cNvSpPr>
                  <p:nvPr/>
                </p:nvSpPr>
                <p:spPr bwMode="gray">
                  <a:xfrm>
                    <a:off x="4224" y="2591"/>
                    <a:ext cx="88" cy="88"/>
                  </a:xfrm>
                  <a:custGeom>
                    <a:avLst/>
                    <a:gdLst>
                      <a:gd name="T0" fmla="*/ 1056 w 52"/>
                      <a:gd name="T1" fmla="*/ 306 h 52"/>
                      <a:gd name="T2" fmla="*/ 922 w 52"/>
                      <a:gd name="T3" fmla="*/ 1056 h 52"/>
                      <a:gd name="T4" fmla="*/ 166 w 52"/>
                      <a:gd name="T5" fmla="*/ 922 h 52"/>
                      <a:gd name="T6" fmla="*/ 335 w 52"/>
                      <a:gd name="T7" fmla="*/ 166 h 52"/>
                      <a:gd name="T8" fmla="*/ 1056 w 52"/>
                      <a:gd name="T9" fmla="*/ 306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52"/>
                      <a:gd name="T17" fmla="*/ 52 w 5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52">
                        <a:moveTo>
                          <a:pt x="45" y="13"/>
                        </a:moveTo>
                        <a:cubicBezTo>
                          <a:pt x="52" y="24"/>
                          <a:pt x="49" y="38"/>
                          <a:pt x="39" y="45"/>
                        </a:cubicBezTo>
                        <a:cubicBezTo>
                          <a:pt x="28" y="52"/>
                          <a:pt x="14" y="49"/>
                          <a:pt x="7" y="39"/>
                        </a:cubicBezTo>
                        <a:cubicBezTo>
                          <a:pt x="0" y="28"/>
                          <a:pt x="3" y="14"/>
                          <a:pt x="14" y="7"/>
                        </a:cubicBezTo>
                        <a:cubicBezTo>
                          <a:pt x="24" y="0"/>
                          <a:pt x="38" y="3"/>
                          <a:pt x="45" y="13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80" name="Freeform 149"/>
                  <p:cNvSpPr>
                    <a:spLocks noChangeAspect="1"/>
                  </p:cNvSpPr>
                  <p:nvPr/>
                </p:nvSpPr>
                <p:spPr bwMode="gray">
                  <a:xfrm>
                    <a:off x="4310" y="2544"/>
                    <a:ext cx="89" cy="88"/>
                  </a:xfrm>
                  <a:custGeom>
                    <a:avLst/>
                    <a:gdLst>
                      <a:gd name="T0" fmla="*/ 1174 w 52"/>
                      <a:gd name="T1" fmla="*/ 401 h 52"/>
                      <a:gd name="T2" fmla="*/ 909 w 52"/>
                      <a:gd name="T3" fmla="*/ 1105 h 52"/>
                      <a:gd name="T4" fmla="*/ 132 w 52"/>
                      <a:gd name="T5" fmla="*/ 843 h 52"/>
                      <a:gd name="T6" fmla="*/ 431 w 52"/>
                      <a:gd name="T7" fmla="*/ 117 h 52"/>
                      <a:gd name="T8" fmla="*/ 1174 w 52"/>
                      <a:gd name="T9" fmla="*/ 401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52"/>
                      <a:gd name="T17" fmla="*/ 52 w 5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52">
                        <a:moveTo>
                          <a:pt x="47" y="17"/>
                        </a:moveTo>
                        <a:cubicBezTo>
                          <a:pt x="52" y="29"/>
                          <a:pt x="47" y="42"/>
                          <a:pt x="36" y="47"/>
                        </a:cubicBezTo>
                        <a:cubicBezTo>
                          <a:pt x="24" y="52"/>
                          <a:pt x="11" y="47"/>
                          <a:pt x="5" y="36"/>
                        </a:cubicBezTo>
                        <a:cubicBezTo>
                          <a:pt x="0" y="24"/>
                          <a:pt x="6" y="11"/>
                          <a:pt x="17" y="5"/>
                        </a:cubicBezTo>
                        <a:cubicBezTo>
                          <a:pt x="29" y="0"/>
                          <a:pt x="42" y="6"/>
                          <a:pt x="47" y="17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81" name="Freeform 150"/>
                  <p:cNvSpPr>
                    <a:spLocks noChangeAspect="1"/>
                  </p:cNvSpPr>
                  <p:nvPr/>
                </p:nvSpPr>
                <p:spPr bwMode="gray">
                  <a:xfrm>
                    <a:off x="4416" y="2515"/>
                    <a:ext cx="86" cy="85"/>
                  </a:xfrm>
                  <a:custGeom>
                    <a:avLst/>
                    <a:gdLst>
                      <a:gd name="T0" fmla="*/ 1110 w 51"/>
                      <a:gd name="T1" fmla="*/ 486 h 50"/>
                      <a:gd name="T2" fmla="*/ 712 w 51"/>
                      <a:gd name="T3" fmla="*/ 1136 h 50"/>
                      <a:gd name="T4" fmla="*/ 62 w 51"/>
                      <a:gd name="T5" fmla="*/ 728 h 50"/>
                      <a:gd name="T6" fmla="*/ 460 w 51"/>
                      <a:gd name="T7" fmla="*/ 75 h 50"/>
                      <a:gd name="T8" fmla="*/ 1110 w 51"/>
                      <a:gd name="T9" fmla="*/ 486 h 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1"/>
                      <a:gd name="T16" fmla="*/ 0 h 50"/>
                      <a:gd name="T17" fmla="*/ 51 w 51"/>
                      <a:gd name="T18" fmla="*/ 50 h 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1" h="50">
                        <a:moveTo>
                          <a:pt x="48" y="20"/>
                        </a:moveTo>
                        <a:cubicBezTo>
                          <a:pt x="51" y="32"/>
                          <a:pt x="43" y="44"/>
                          <a:pt x="31" y="47"/>
                        </a:cubicBezTo>
                        <a:cubicBezTo>
                          <a:pt x="19" y="50"/>
                          <a:pt x="6" y="43"/>
                          <a:pt x="3" y="30"/>
                        </a:cubicBezTo>
                        <a:cubicBezTo>
                          <a:pt x="0" y="18"/>
                          <a:pt x="8" y="6"/>
                          <a:pt x="20" y="3"/>
                        </a:cubicBezTo>
                        <a:cubicBezTo>
                          <a:pt x="33" y="0"/>
                          <a:pt x="45" y="7"/>
                          <a:pt x="48" y="20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82" name="Freeform 151"/>
                  <p:cNvSpPr>
                    <a:spLocks noChangeAspect="1"/>
                  </p:cNvSpPr>
                  <p:nvPr/>
                </p:nvSpPr>
                <p:spPr bwMode="gray">
                  <a:xfrm>
                    <a:off x="4538" y="3596"/>
                    <a:ext cx="78" cy="77"/>
                  </a:xfrm>
                  <a:custGeom>
                    <a:avLst/>
                    <a:gdLst>
                      <a:gd name="T0" fmla="*/ 0 w 46"/>
                      <a:gd name="T1" fmla="*/ 511 h 46"/>
                      <a:gd name="T2" fmla="*/ 521 w 46"/>
                      <a:gd name="T3" fmla="*/ 0 h 46"/>
                      <a:gd name="T4" fmla="*/ 1067 w 46"/>
                      <a:gd name="T5" fmla="*/ 511 h 46"/>
                      <a:gd name="T6" fmla="*/ 546 w 46"/>
                      <a:gd name="T7" fmla="*/ 1014 h 46"/>
                      <a:gd name="T8" fmla="*/ 0 w 46"/>
                      <a:gd name="T9" fmla="*/ 511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46"/>
                      <a:gd name="T17" fmla="*/ 46 w 46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46">
                        <a:moveTo>
                          <a:pt x="0" y="23"/>
                        </a:moveTo>
                        <a:cubicBezTo>
                          <a:pt x="0" y="10"/>
                          <a:pt x="10" y="0"/>
                          <a:pt x="22" y="0"/>
                        </a:cubicBezTo>
                        <a:cubicBezTo>
                          <a:pt x="35" y="0"/>
                          <a:pt x="45" y="10"/>
                          <a:pt x="45" y="23"/>
                        </a:cubicBezTo>
                        <a:cubicBezTo>
                          <a:pt x="46" y="35"/>
                          <a:pt x="35" y="46"/>
                          <a:pt x="23" y="46"/>
                        </a:cubicBezTo>
                        <a:cubicBezTo>
                          <a:pt x="10" y="46"/>
                          <a:pt x="0" y="36"/>
                          <a:pt x="0" y="23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83" name="Freeform 152"/>
                  <p:cNvSpPr>
                    <a:spLocks noChangeAspect="1"/>
                  </p:cNvSpPr>
                  <p:nvPr/>
                </p:nvSpPr>
                <p:spPr bwMode="gray">
                  <a:xfrm>
                    <a:off x="4427" y="3582"/>
                    <a:ext cx="84" cy="85"/>
                  </a:xfrm>
                  <a:custGeom>
                    <a:avLst/>
                    <a:gdLst>
                      <a:gd name="T0" fmla="*/ 45 w 49"/>
                      <a:gd name="T1" fmla="*/ 512 h 50"/>
                      <a:gd name="T2" fmla="*/ 741 w 49"/>
                      <a:gd name="T3" fmla="*/ 75 h 50"/>
                      <a:gd name="T4" fmla="*/ 1198 w 49"/>
                      <a:gd name="T5" fmla="*/ 694 h 50"/>
                      <a:gd name="T6" fmla="*/ 499 w 49"/>
                      <a:gd name="T7" fmla="*/ 1159 h 50"/>
                      <a:gd name="T8" fmla="*/ 45 w 49"/>
                      <a:gd name="T9" fmla="*/ 512 h 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9"/>
                      <a:gd name="T16" fmla="*/ 0 h 50"/>
                      <a:gd name="T17" fmla="*/ 49 w 49"/>
                      <a:gd name="T18" fmla="*/ 50 h 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9" h="50">
                        <a:moveTo>
                          <a:pt x="2" y="21"/>
                        </a:moveTo>
                        <a:cubicBezTo>
                          <a:pt x="4" y="8"/>
                          <a:pt x="16" y="0"/>
                          <a:pt x="29" y="3"/>
                        </a:cubicBezTo>
                        <a:cubicBezTo>
                          <a:pt x="41" y="5"/>
                          <a:pt x="49" y="17"/>
                          <a:pt x="47" y="29"/>
                        </a:cubicBezTo>
                        <a:cubicBezTo>
                          <a:pt x="45" y="42"/>
                          <a:pt x="33" y="50"/>
                          <a:pt x="20" y="48"/>
                        </a:cubicBezTo>
                        <a:cubicBezTo>
                          <a:pt x="8" y="45"/>
                          <a:pt x="0" y="33"/>
                          <a:pt x="2" y="21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84" name="Freeform 153"/>
                  <p:cNvSpPr>
                    <a:spLocks noChangeAspect="1"/>
                  </p:cNvSpPr>
                  <p:nvPr/>
                </p:nvSpPr>
                <p:spPr bwMode="gray">
                  <a:xfrm>
                    <a:off x="4328" y="3551"/>
                    <a:ext cx="88" cy="89"/>
                  </a:xfrm>
                  <a:custGeom>
                    <a:avLst/>
                    <a:gdLst>
                      <a:gd name="T0" fmla="*/ 117 w 52"/>
                      <a:gd name="T1" fmla="*/ 457 h 52"/>
                      <a:gd name="T2" fmla="*/ 806 w 52"/>
                      <a:gd name="T3" fmla="*/ 132 h 52"/>
                      <a:gd name="T4" fmla="*/ 1105 w 52"/>
                      <a:gd name="T5" fmla="*/ 881 h 52"/>
                      <a:gd name="T6" fmla="*/ 418 w 52"/>
                      <a:gd name="T7" fmla="*/ 1174 h 52"/>
                      <a:gd name="T8" fmla="*/ 117 w 52"/>
                      <a:gd name="T9" fmla="*/ 457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52"/>
                      <a:gd name="T17" fmla="*/ 52 w 5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52">
                        <a:moveTo>
                          <a:pt x="5" y="18"/>
                        </a:moveTo>
                        <a:cubicBezTo>
                          <a:pt x="9" y="6"/>
                          <a:pt x="23" y="0"/>
                          <a:pt x="34" y="5"/>
                        </a:cubicBezTo>
                        <a:cubicBezTo>
                          <a:pt x="46" y="9"/>
                          <a:pt x="52" y="23"/>
                          <a:pt x="47" y="35"/>
                        </a:cubicBezTo>
                        <a:cubicBezTo>
                          <a:pt x="43" y="46"/>
                          <a:pt x="29" y="52"/>
                          <a:pt x="18" y="47"/>
                        </a:cubicBezTo>
                        <a:cubicBezTo>
                          <a:pt x="6" y="43"/>
                          <a:pt x="0" y="29"/>
                          <a:pt x="5" y="18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85" name="Freeform 154"/>
                  <p:cNvSpPr>
                    <a:spLocks noChangeAspect="1"/>
                  </p:cNvSpPr>
                  <p:nvPr/>
                </p:nvSpPr>
                <p:spPr bwMode="gray">
                  <a:xfrm>
                    <a:off x="4227" y="3499"/>
                    <a:ext cx="88" cy="88"/>
                  </a:xfrm>
                  <a:custGeom>
                    <a:avLst/>
                    <a:gdLst>
                      <a:gd name="T0" fmla="*/ 140 w 52"/>
                      <a:gd name="T1" fmla="*/ 306 h 52"/>
                      <a:gd name="T2" fmla="*/ 888 w 52"/>
                      <a:gd name="T3" fmla="*/ 166 h 52"/>
                      <a:gd name="T4" fmla="*/ 1056 w 52"/>
                      <a:gd name="T5" fmla="*/ 922 h 52"/>
                      <a:gd name="T6" fmla="*/ 306 w 52"/>
                      <a:gd name="T7" fmla="*/ 1056 h 52"/>
                      <a:gd name="T8" fmla="*/ 140 w 52"/>
                      <a:gd name="T9" fmla="*/ 306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52"/>
                      <a:gd name="T17" fmla="*/ 52 w 5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52">
                        <a:moveTo>
                          <a:pt x="6" y="13"/>
                        </a:moveTo>
                        <a:cubicBezTo>
                          <a:pt x="14" y="3"/>
                          <a:pt x="28" y="0"/>
                          <a:pt x="38" y="7"/>
                        </a:cubicBezTo>
                        <a:cubicBezTo>
                          <a:pt x="49" y="14"/>
                          <a:pt x="52" y="28"/>
                          <a:pt x="45" y="39"/>
                        </a:cubicBezTo>
                        <a:cubicBezTo>
                          <a:pt x="38" y="49"/>
                          <a:pt x="23" y="52"/>
                          <a:pt x="13" y="45"/>
                        </a:cubicBezTo>
                        <a:cubicBezTo>
                          <a:pt x="2" y="38"/>
                          <a:pt x="0" y="24"/>
                          <a:pt x="6" y="13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86" name="Freeform 155"/>
                  <p:cNvSpPr>
                    <a:spLocks noChangeAspect="1"/>
                  </p:cNvSpPr>
                  <p:nvPr/>
                </p:nvSpPr>
                <p:spPr bwMode="gray">
                  <a:xfrm>
                    <a:off x="4147" y="3434"/>
                    <a:ext cx="85" cy="85"/>
                  </a:xfrm>
                  <a:custGeom>
                    <a:avLst/>
                    <a:gdLst>
                      <a:gd name="T0" fmla="*/ 218 w 50"/>
                      <a:gd name="T1" fmla="*/ 218 h 50"/>
                      <a:gd name="T2" fmla="*/ 991 w 50"/>
                      <a:gd name="T3" fmla="*/ 218 h 50"/>
                      <a:gd name="T4" fmla="*/ 1012 w 50"/>
                      <a:gd name="T5" fmla="*/ 991 h 50"/>
                      <a:gd name="T6" fmla="*/ 218 w 50"/>
                      <a:gd name="T7" fmla="*/ 1012 h 50"/>
                      <a:gd name="T8" fmla="*/ 218 w 50"/>
                      <a:gd name="T9" fmla="*/ 218 h 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50"/>
                      <a:gd name="T17" fmla="*/ 50 w 50"/>
                      <a:gd name="T18" fmla="*/ 50 h 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50">
                        <a:moveTo>
                          <a:pt x="9" y="9"/>
                        </a:moveTo>
                        <a:cubicBezTo>
                          <a:pt x="18" y="0"/>
                          <a:pt x="32" y="0"/>
                          <a:pt x="41" y="9"/>
                        </a:cubicBezTo>
                        <a:cubicBezTo>
                          <a:pt x="50" y="18"/>
                          <a:pt x="50" y="32"/>
                          <a:pt x="42" y="41"/>
                        </a:cubicBezTo>
                        <a:cubicBezTo>
                          <a:pt x="33" y="50"/>
                          <a:pt x="18" y="50"/>
                          <a:pt x="9" y="42"/>
                        </a:cubicBezTo>
                        <a:cubicBezTo>
                          <a:pt x="0" y="33"/>
                          <a:pt x="0" y="18"/>
                          <a:pt x="9" y="9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87" name="Freeform 156"/>
                  <p:cNvSpPr>
                    <a:spLocks noChangeAspect="1"/>
                  </p:cNvSpPr>
                  <p:nvPr/>
                </p:nvSpPr>
                <p:spPr bwMode="gray">
                  <a:xfrm>
                    <a:off x="4076" y="3349"/>
                    <a:ext cx="89" cy="89"/>
                  </a:xfrm>
                  <a:custGeom>
                    <a:avLst/>
                    <a:gdLst>
                      <a:gd name="T0" fmla="*/ 325 w 52"/>
                      <a:gd name="T1" fmla="*/ 181 h 52"/>
                      <a:gd name="T2" fmla="*/ 1133 w 52"/>
                      <a:gd name="T3" fmla="*/ 351 h 52"/>
                      <a:gd name="T4" fmla="*/ 988 w 52"/>
                      <a:gd name="T5" fmla="*/ 1133 h 52"/>
                      <a:gd name="T6" fmla="*/ 181 w 52"/>
                      <a:gd name="T7" fmla="*/ 988 h 52"/>
                      <a:gd name="T8" fmla="*/ 325 w 52"/>
                      <a:gd name="T9" fmla="*/ 181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52"/>
                      <a:gd name="T17" fmla="*/ 52 w 5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52">
                        <a:moveTo>
                          <a:pt x="13" y="7"/>
                        </a:moveTo>
                        <a:cubicBezTo>
                          <a:pt x="24" y="0"/>
                          <a:pt x="38" y="3"/>
                          <a:pt x="45" y="14"/>
                        </a:cubicBezTo>
                        <a:cubicBezTo>
                          <a:pt x="52" y="24"/>
                          <a:pt x="49" y="38"/>
                          <a:pt x="39" y="45"/>
                        </a:cubicBezTo>
                        <a:cubicBezTo>
                          <a:pt x="28" y="52"/>
                          <a:pt x="14" y="49"/>
                          <a:pt x="7" y="39"/>
                        </a:cubicBezTo>
                        <a:cubicBezTo>
                          <a:pt x="0" y="28"/>
                          <a:pt x="3" y="14"/>
                          <a:pt x="13" y="7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88" name="Freeform 157"/>
                  <p:cNvSpPr>
                    <a:spLocks noChangeAspect="1"/>
                  </p:cNvSpPr>
                  <p:nvPr/>
                </p:nvSpPr>
                <p:spPr bwMode="gray">
                  <a:xfrm>
                    <a:off x="4029" y="3263"/>
                    <a:ext cx="88" cy="89"/>
                  </a:xfrm>
                  <a:custGeom>
                    <a:avLst/>
                    <a:gdLst>
                      <a:gd name="T0" fmla="*/ 401 w 52"/>
                      <a:gd name="T1" fmla="*/ 132 h 52"/>
                      <a:gd name="T2" fmla="*/ 1105 w 52"/>
                      <a:gd name="T3" fmla="*/ 431 h 52"/>
                      <a:gd name="T4" fmla="*/ 819 w 52"/>
                      <a:gd name="T5" fmla="*/ 1174 h 52"/>
                      <a:gd name="T6" fmla="*/ 117 w 52"/>
                      <a:gd name="T7" fmla="*/ 881 h 52"/>
                      <a:gd name="T8" fmla="*/ 401 w 52"/>
                      <a:gd name="T9" fmla="*/ 132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52"/>
                      <a:gd name="T17" fmla="*/ 52 w 5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52">
                        <a:moveTo>
                          <a:pt x="17" y="5"/>
                        </a:moveTo>
                        <a:cubicBezTo>
                          <a:pt x="29" y="0"/>
                          <a:pt x="42" y="5"/>
                          <a:pt x="47" y="17"/>
                        </a:cubicBezTo>
                        <a:cubicBezTo>
                          <a:pt x="52" y="28"/>
                          <a:pt x="47" y="42"/>
                          <a:pt x="35" y="47"/>
                        </a:cubicBezTo>
                        <a:cubicBezTo>
                          <a:pt x="24" y="52"/>
                          <a:pt x="10" y="47"/>
                          <a:pt x="5" y="35"/>
                        </a:cubicBezTo>
                        <a:cubicBezTo>
                          <a:pt x="0" y="23"/>
                          <a:pt x="5" y="10"/>
                          <a:pt x="17" y="5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90" name="Freeform 158"/>
                  <p:cNvSpPr>
                    <a:spLocks noChangeAspect="1"/>
                  </p:cNvSpPr>
                  <p:nvPr/>
                </p:nvSpPr>
                <p:spPr bwMode="gray">
                  <a:xfrm>
                    <a:off x="4000" y="3160"/>
                    <a:ext cx="85" cy="86"/>
                  </a:xfrm>
                  <a:custGeom>
                    <a:avLst/>
                    <a:gdLst>
                      <a:gd name="T0" fmla="*/ 486 w 50"/>
                      <a:gd name="T1" fmla="*/ 62 h 51"/>
                      <a:gd name="T2" fmla="*/ 1136 w 50"/>
                      <a:gd name="T3" fmla="*/ 460 h 51"/>
                      <a:gd name="T4" fmla="*/ 728 w 50"/>
                      <a:gd name="T5" fmla="*/ 1110 h 51"/>
                      <a:gd name="T6" fmla="*/ 75 w 50"/>
                      <a:gd name="T7" fmla="*/ 712 h 51"/>
                      <a:gd name="T8" fmla="*/ 486 w 50"/>
                      <a:gd name="T9" fmla="*/ 62 h 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51"/>
                      <a:gd name="T17" fmla="*/ 50 w 50"/>
                      <a:gd name="T18" fmla="*/ 51 h 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51">
                        <a:moveTo>
                          <a:pt x="20" y="3"/>
                        </a:moveTo>
                        <a:cubicBezTo>
                          <a:pt x="32" y="0"/>
                          <a:pt x="44" y="8"/>
                          <a:pt x="47" y="20"/>
                        </a:cubicBezTo>
                        <a:cubicBezTo>
                          <a:pt x="50" y="33"/>
                          <a:pt x="43" y="45"/>
                          <a:pt x="30" y="48"/>
                        </a:cubicBezTo>
                        <a:cubicBezTo>
                          <a:pt x="18" y="51"/>
                          <a:pt x="6" y="43"/>
                          <a:pt x="3" y="31"/>
                        </a:cubicBezTo>
                        <a:cubicBezTo>
                          <a:pt x="0" y="19"/>
                          <a:pt x="7" y="6"/>
                          <a:pt x="20" y="3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91" name="Freeform 159"/>
                  <p:cNvSpPr>
                    <a:spLocks noChangeAspect="1"/>
                  </p:cNvSpPr>
                  <p:nvPr/>
                </p:nvSpPr>
                <p:spPr bwMode="gray">
                  <a:xfrm>
                    <a:off x="4740" y="3548"/>
                    <a:ext cx="88" cy="88"/>
                  </a:xfrm>
                  <a:custGeom>
                    <a:avLst/>
                    <a:gdLst>
                      <a:gd name="T0" fmla="*/ 117 w 52"/>
                      <a:gd name="T1" fmla="*/ 819 h 52"/>
                      <a:gd name="T2" fmla="*/ 418 w 52"/>
                      <a:gd name="T3" fmla="*/ 117 h 52"/>
                      <a:gd name="T4" fmla="*/ 1125 w 52"/>
                      <a:gd name="T5" fmla="*/ 401 h 52"/>
                      <a:gd name="T6" fmla="*/ 819 w 52"/>
                      <a:gd name="T7" fmla="*/ 1105 h 52"/>
                      <a:gd name="T8" fmla="*/ 117 w 52"/>
                      <a:gd name="T9" fmla="*/ 819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52"/>
                      <a:gd name="T17" fmla="*/ 52 w 5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52">
                        <a:moveTo>
                          <a:pt x="5" y="35"/>
                        </a:moveTo>
                        <a:cubicBezTo>
                          <a:pt x="0" y="23"/>
                          <a:pt x="6" y="10"/>
                          <a:pt x="18" y="5"/>
                        </a:cubicBezTo>
                        <a:cubicBezTo>
                          <a:pt x="29" y="0"/>
                          <a:pt x="43" y="5"/>
                          <a:pt x="48" y="17"/>
                        </a:cubicBezTo>
                        <a:cubicBezTo>
                          <a:pt x="52" y="29"/>
                          <a:pt x="47" y="42"/>
                          <a:pt x="35" y="47"/>
                        </a:cubicBezTo>
                        <a:cubicBezTo>
                          <a:pt x="24" y="52"/>
                          <a:pt x="10" y="47"/>
                          <a:pt x="5" y="35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92" name="Freeform 160"/>
                  <p:cNvSpPr>
                    <a:spLocks noChangeAspect="1"/>
                  </p:cNvSpPr>
                  <p:nvPr/>
                </p:nvSpPr>
                <p:spPr bwMode="gray">
                  <a:xfrm>
                    <a:off x="4638" y="3578"/>
                    <a:ext cx="84" cy="85"/>
                  </a:xfrm>
                  <a:custGeom>
                    <a:avLst/>
                    <a:gdLst>
                      <a:gd name="T0" fmla="*/ 62 w 50"/>
                      <a:gd name="T1" fmla="*/ 728 h 50"/>
                      <a:gd name="T2" fmla="*/ 454 w 50"/>
                      <a:gd name="T3" fmla="*/ 75 h 50"/>
                      <a:gd name="T4" fmla="*/ 1058 w 50"/>
                      <a:gd name="T5" fmla="*/ 486 h 50"/>
                      <a:gd name="T6" fmla="*/ 669 w 50"/>
                      <a:gd name="T7" fmla="*/ 1159 h 50"/>
                      <a:gd name="T8" fmla="*/ 62 w 50"/>
                      <a:gd name="T9" fmla="*/ 728 h 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50"/>
                      <a:gd name="T17" fmla="*/ 50 w 50"/>
                      <a:gd name="T18" fmla="*/ 50 h 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50">
                        <a:moveTo>
                          <a:pt x="3" y="30"/>
                        </a:moveTo>
                        <a:cubicBezTo>
                          <a:pt x="0" y="18"/>
                          <a:pt x="8" y="6"/>
                          <a:pt x="20" y="3"/>
                        </a:cubicBezTo>
                        <a:cubicBezTo>
                          <a:pt x="32" y="0"/>
                          <a:pt x="45" y="8"/>
                          <a:pt x="47" y="20"/>
                        </a:cubicBezTo>
                        <a:cubicBezTo>
                          <a:pt x="50" y="33"/>
                          <a:pt x="42" y="45"/>
                          <a:pt x="30" y="48"/>
                        </a:cubicBezTo>
                        <a:cubicBezTo>
                          <a:pt x="18" y="50"/>
                          <a:pt x="5" y="43"/>
                          <a:pt x="3" y="30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93" name="Freeform 161"/>
                  <p:cNvSpPr>
                    <a:spLocks noChangeAspect="1"/>
                  </p:cNvSpPr>
                  <p:nvPr/>
                </p:nvSpPr>
                <p:spPr bwMode="gray">
                  <a:xfrm>
                    <a:off x="5064" y="2936"/>
                    <a:ext cx="84" cy="84"/>
                  </a:xfrm>
                  <a:custGeom>
                    <a:avLst/>
                    <a:gdLst>
                      <a:gd name="T0" fmla="*/ 37 w 50"/>
                      <a:gd name="T1" fmla="*/ 669 h 50"/>
                      <a:gd name="T2" fmla="*/ 669 w 50"/>
                      <a:gd name="T3" fmla="*/ 1058 h 50"/>
                      <a:gd name="T4" fmla="*/ 1058 w 50"/>
                      <a:gd name="T5" fmla="*/ 454 h 50"/>
                      <a:gd name="T6" fmla="*/ 454 w 50"/>
                      <a:gd name="T7" fmla="*/ 62 h 50"/>
                      <a:gd name="T8" fmla="*/ 37 w 50"/>
                      <a:gd name="T9" fmla="*/ 669 h 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50"/>
                      <a:gd name="T17" fmla="*/ 50 w 50"/>
                      <a:gd name="T18" fmla="*/ 50 h 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50">
                        <a:moveTo>
                          <a:pt x="2" y="30"/>
                        </a:moveTo>
                        <a:cubicBezTo>
                          <a:pt x="5" y="43"/>
                          <a:pt x="18" y="50"/>
                          <a:pt x="30" y="47"/>
                        </a:cubicBezTo>
                        <a:cubicBezTo>
                          <a:pt x="42" y="45"/>
                          <a:pt x="50" y="32"/>
                          <a:pt x="47" y="20"/>
                        </a:cubicBezTo>
                        <a:cubicBezTo>
                          <a:pt x="44" y="8"/>
                          <a:pt x="32" y="0"/>
                          <a:pt x="20" y="3"/>
                        </a:cubicBezTo>
                        <a:cubicBezTo>
                          <a:pt x="7" y="6"/>
                          <a:pt x="0" y="18"/>
                          <a:pt x="2" y="30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94" name="Freeform 162"/>
                  <p:cNvSpPr>
                    <a:spLocks noChangeAspect="1"/>
                  </p:cNvSpPr>
                  <p:nvPr/>
                </p:nvSpPr>
                <p:spPr bwMode="gray">
                  <a:xfrm>
                    <a:off x="5065" y="3158"/>
                    <a:ext cx="85" cy="84"/>
                  </a:xfrm>
                  <a:custGeom>
                    <a:avLst/>
                    <a:gdLst>
                      <a:gd name="T0" fmla="*/ 1136 w 50"/>
                      <a:gd name="T1" fmla="*/ 669 h 50"/>
                      <a:gd name="T2" fmla="*/ 728 w 50"/>
                      <a:gd name="T3" fmla="*/ 62 h 50"/>
                      <a:gd name="T4" fmla="*/ 75 w 50"/>
                      <a:gd name="T5" fmla="*/ 469 h 50"/>
                      <a:gd name="T6" fmla="*/ 486 w 50"/>
                      <a:gd name="T7" fmla="*/ 1080 h 50"/>
                      <a:gd name="T8" fmla="*/ 1136 w 50"/>
                      <a:gd name="T9" fmla="*/ 669 h 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50"/>
                      <a:gd name="T17" fmla="*/ 50 w 50"/>
                      <a:gd name="T18" fmla="*/ 50 h 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50">
                        <a:moveTo>
                          <a:pt x="47" y="30"/>
                        </a:moveTo>
                        <a:cubicBezTo>
                          <a:pt x="50" y="18"/>
                          <a:pt x="42" y="6"/>
                          <a:pt x="30" y="3"/>
                        </a:cubicBezTo>
                        <a:cubicBezTo>
                          <a:pt x="17" y="0"/>
                          <a:pt x="5" y="8"/>
                          <a:pt x="3" y="21"/>
                        </a:cubicBezTo>
                        <a:cubicBezTo>
                          <a:pt x="0" y="33"/>
                          <a:pt x="8" y="45"/>
                          <a:pt x="20" y="48"/>
                        </a:cubicBezTo>
                        <a:cubicBezTo>
                          <a:pt x="33" y="50"/>
                          <a:pt x="45" y="43"/>
                          <a:pt x="47" y="30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96" name="Freeform 163"/>
                  <p:cNvSpPr>
                    <a:spLocks noChangeAspect="1"/>
                  </p:cNvSpPr>
                  <p:nvPr/>
                </p:nvSpPr>
                <p:spPr bwMode="gray">
                  <a:xfrm>
                    <a:off x="5033" y="3255"/>
                    <a:ext cx="88" cy="88"/>
                  </a:xfrm>
                  <a:custGeom>
                    <a:avLst/>
                    <a:gdLst>
                      <a:gd name="T0" fmla="*/ 418 w 52"/>
                      <a:gd name="T1" fmla="*/ 1105 h 52"/>
                      <a:gd name="T2" fmla="*/ 1105 w 52"/>
                      <a:gd name="T3" fmla="*/ 819 h 52"/>
                      <a:gd name="T4" fmla="*/ 819 w 52"/>
                      <a:gd name="T5" fmla="*/ 117 h 52"/>
                      <a:gd name="T6" fmla="*/ 117 w 52"/>
                      <a:gd name="T7" fmla="*/ 401 h 52"/>
                      <a:gd name="T8" fmla="*/ 418 w 52"/>
                      <a:gd name="T9" fmla="*/ 1105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52"/>
                      <a:gd name="T17" fmla="*/ 52 w 5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52">
                        <a:moveTo>
                          <a:pt x="18" y="47"/>
                        </a:moveTo>
                        <a:cubicBezTo>
                          <a:pt x="29" y="52"/>
                          <a:pt x="43" y="46"/>
                          <a:pt x="47" y="35"/>
                        </a:cubicBezTo>
                        <a:cubicBezTo>
                          <a:pt x="52" y="23"/>
                          <a:pt x="47" y="9"/>
                          <a:pt x="35" y="5"/>
                        </a:cubicBezTo>
                        <a:cubicBezTo>
                          <a:pt x="23" y="0"/>
                          <a:pt x="10" y="5"/>
                          <a:pt x="5" y="17"/>
                        </a:cubicBezTo>
                        <a:cubicBezTo>
                          <a:pt x="0" y="29"/>
                          <a:pt x="6" y="42"/>
                          <a:pt x="18" y="47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98" name="Freeform 164"/>
                  <p:cNvSpPr>
                    <a:spLocks noChangeAspect="1"/>
                  </p:cNvSpPr>
                  <p:nvPr/>
                </p:nvSpPr>
                <p:spPr bwMode="gray">
                  <a:xfrm>
                    <a:off x="5081" y="3056"/>
                    <a:ext cx="77" cy="78"/>
                  </a:xfrm>
                  <a:custGeom>
                    <a:avLst/>
                    <a:gdLst>
                      <a:gd name="T0" fmla="*/ 1014 w 46"/>
                      <a:gd name="T1" fmla="*/ 546 h 46"/>
                      <a:gd name="T2" fmla="*/ 511 w 46"/>
                      <a:gd name="T3" fmla="*/ 0 h 46"/>
                      <a:gd name="T4" fmla="*/ 0 w 46"/>
                      <a:gd name="T5" fmla="*/ 521 h 46"/>
                      <a:gd name="T6" fmla="*/ 511 w 46"/>
                      <a:gd name="T7" fmla="*/ 1067 h 46"/>
                      <a:gd name="T8" fmla="*/ 1014 w 46"/>
                      <a:gd name="T9" fmla="*/ 546 h 4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46"/>
                      <a:gd name="T17" fmla="*/ 46 w 46"/>
                      <a:gd name="T18" fmla="*/ 46 h 4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46">
                        <a:moveTo>
                          <a:pt x="46" y="23"/>
                        </a:moveTo>
                        <a:cubicBezTo>
                          <a:pt x="46" y="10"/>
                          <a:pt x="36" y="0"/>
                          <a:pt x="23" y="0"/>
                        </a:cubicBezTo>
                        <a:cubicBezTo>
                          <a:pt x="10" y="0"/>
                          <a:pt x="0" y="10"/>
                          <a:pt x="0" y="22"/>
                        </a:cubicBezTo>
                        <a:cubicBezTo>
                          <a:pt x="0" y="35"/>
                          <a:pt x="10" y="45"/>
                          <a:pt x="23" y="45"/>
                        </a:cubicBezTo>
                        <a:cubicBezTo>
                          <a:pt x="35" y="46"/>
                          <a:pt x="46" y="35"/>
                          <a:pt x="46" y="23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99" name="Freeform 165"/>
                  <p:cNvSpPr>
                    <a:spLocks noChangeAspect="1"/>
                  </p:cNvSpPr>
                  <p:nvPr/>
                </p:nvSpPr>
                <p:spPr bwMode="gray">
                  <a:xfrm>
                    <a:off x="4985" y="2742"/>
                    <a:ext cx="89" cy="88"/>
                  </a:xfrm>
                  <a:custGeom>
                    <a:avLst/>
                    <a:gdLst>
                      <a:gd name="T0" fmla="*/ 147 w 52"/>
                      <a:gd name="T1" fmla="*/ 922 h 52"/>
                      <a:gd name="T2" fmla="*/ 952 w 52"/>
                      <a:gd name="T3" fmla="*/ 1056 h 52"/>
                      <a:gd name="T4" fmla="*/ 1133 w 52"/>
                      <a:gd name="T5" fmla="*/ 335 h 52"/>
                      <a:gd name="T6" fmla="*/ 325 w 52"/>
                      <a:gd name="T7" fmla="*/ 166 h 52"/>
                      <a:gd name="T8" fmla="*/ 147 w 52"/>
                      <a:gd name="T9" fmla="*/ 922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52"/>
                      <a:gd name="T17" fmla="*/ 52 w 5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52">
                        <a:moveTo>
                          <a:pt x="6" y="39"/>
                        </a:moveTo>
                        <a:cubicBezTo>
                          <a:pt x="13" y="49"/>
                          <a:pt x="28" y="52"/>
                          <a:pt x="38" y="45"/>
                        </a:cubicBezTo>
                        <a:cubicBezTo>
                          <a:pt x="49" y="39"/>
                          <a:pt x="52" y="24"/>
                          <a:pt x="45" y="14"/>
                        </a:cubicBezTo>
                        <a:cubicBezTo>
                          <a:pt x="38" y="3"/>
                          <a:pt x="24" y="0"/>
                          <a:pt x="13" y="7"/>
                        </a:cubicBezTo>
                        <a:cubicBezTo>
                          <a:pt x="3" y="14"/>
                          <a:pt x="0" y="28"/>
                          <a:pt x="6" y="39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00" name="Freeform 166"/>
                  <p:cNvSpPr>
                    <a:spLocks noChangeAspect="1"/>
                  </p:cNvSpPr>
                  <p:nvPr/>
                </p:nvSpPr>
                <p:spPr bwMode="gray">
                  <a:xfrm>
                    <a:off x="5031" y="2830"/>
                    <a:ext cx="89" cy="88"/>
                  </a:xfrm>
                  <a:custGeom>
                    <a:avLst/>
                    <a:gdLst>
                      <a:gd name="T0" fmla="*/ 431 w 52"/>
                      <a:gd name="T1" fmla="*/ 117 h 52"/>
                      <a:gd name="T2" fmla="*/ 132 w 52"/>
                      <a:gd name="T3" fmla="*/ 819 h 52"/>
                      <a:gd name="T4" fmla="*/ 881 w 52"/>
                      <a:gd name="T5" fmla="*/ 1105 h 52"/>
                      <a:gd name="T6" fmla="*/ 1174 w 52"/>
                      <a:gd name="T7" fmla="*/ 401 h 52"/>
                      <a:gd name="T8" fmla="*/ 431 w 52"/>
                      <a:gd name="T9" fmla="*/ 117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52"/>
                      <a:gd name="T17" fmla="*/ 52 w 5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52">
                        <a:moveTo>
                          <a:pt x="17" y="5"/>
                        </a:moveTo>
                        <a:cubicBezTo>
                          <a:pt x="5" y="10"/>
                          <a:pt x="0" y="23"/>
                          <a:pt x="5" y="35"/>
                        </a:cubicBezTo>
                        <a:cubicBezTo>
                          <a:pt x="10" y="46"/>
                          <a:pt x="23" y="52"/>
                          <a:pt x="35" y="47"/>
                        </a:cubicBezTo>
                        <a:cubicBezTo>
                          <a:pt x="47" y="42"/>
                          <a:pt x="52" y="28"/>
                          <a:pt x="47" y="17"/>
                        </a:cubicBezTo>
                        <a:cubicBezTo>
                          <a:pt x="42" y="5"/>
                          <a:pt x="29" y="0"/>
                          <a:pt x="17" y="5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01" name="Freeform 167"/>
                  <p:cNvSpPr>
                    <a:spLocks noChangeAspect="1"/>
                  </p:cNvSpPr>
                  <p:nvPr/>
                </p:nvSpPr>
                <p:spPr bwMode="gray">
                  <a:xfrm>
                    <a:off x="4836" y="2593"/>
                    <a:ext cx="88" cy="88"/>
                  </a:xfrm>
                  <a:custGeom>
                    <a:avLst/>
                    <a:gdLst>
                      <a:gd name="T0" fmla="*/ 306 w 52"/>
                      <a:gd name="T1" fmla="*/ 1056 h 52"/>
                      <a:gd name="T2" fmla="*/ 1056 w 52"/>
                      <a:gd name="T3" fmla="*/ 922 h 52"/>
                      <a:gd name="T4" fmla="*/ 888 w 52"/>
                      <a:gd name="T5" fmla="*/ 166 h 52"/>
                      <a:gd name="T6" fmla="*/ 166 w 52"/>
                      <a:gd name="T7" fmla="*/ 306 h 52"/>
                      <a:gd name="T8" fmla="*/ 306 w 52"/>
                      <a:gd name="T9" fmla="*/ 1056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52"/>
                      <a:gd name="T17" fmla="*/ 52 w 5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52">
                        <a:moveTo>
                          <a:pt x="13" y="45"/>
                        </a:moveTo>
                        <a:cubicBezTo>
                          <a:pt x="23" y="52"/>
                          <a:pt x="38" y="49"/>
                          <a:pt x="45" y="39"/>
                        </a:cubicBezTo>
                        <a:cubicBezTo>
                          <a:pt x="52" y="28"/>
                          <a:pt x="49" y="14"/>
                          <a:pt x="38" y="7"/>
                        </a:cubicBezTo>
                        <a:cubicBezTo>
                          <a:pt x="28" y="0"/>
                          <a:pt x="14" y="3"/>
                          <a:pt x="7" y="13"/>
                        </a:cubicBezTo>
                        <a:cubicBezTo>
                          <a:pt x="0" y="24"/>
                          <a:pt x="2" y="38"/>
                          <a:pt x="13" y="45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02" name="Freeform 168"/>
                  <p:cNvSpPr>
                    <a:spLocks noChangeAspect="1"/>
                  </p:cNvSpPr>
                  <p:nvPr/>
                </p:nvSpPr>
                <p:spPr bwMode="gray">
                  <a:xfrm>
                    <a:off x="4918" y="2661"/>
                    <a:ext cx="85" cy="84"/>
                  </a:xfrm>
                  <a:custGeom>
                    <a:avLst/>
                    <a:gdLst>
                      <a:gd name="T0" fmla="*/ 991 w 50"/>
                      <a:gd name="T1" fmla="*/ 926 h 50"/>
                      <a:gd name="T2" fmla="*/ 991 w 50"/>
                      <a:gd name="T3" fmla="*/ 200 h 50"/>
                      <a:gd name="T4" fmla="*/ 218 w 50"/>
                      <a:gd name="T5" fmla="*/ 200 h 50"/>
                      <a:gd name="T6" fmla="*/ 218 w 50"/>
                      <a:gd name="T7" fmla="*/ 926 h 50"/>
                      <a:gd name="T8" fmla="*/ 991 w 50"/>
                      <a:gd name="T9" fmla="*/ 926 h 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50"/>
                      <a:gd name="T17" fmla="*/ 50 w 50"/>
                      <a:gd name="T18" fmla="*/ 50 h 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50">
                        <a:moveTo>
                          <a:pt x="41" y="41"/>
                        </a:moveTo>
                        <a:cubicBezTo>
                          <a:pt x="50" y="32"/>
                          <a:pt x="50" y="18"/>
                          <a:pt x="41" y="9"/>
                        </a:cubicBezTo>
                        <a:cubicBezTo>
                          <a:pt x="32" y="0"/>
                          <a:pt x="17" y="0"/>
                          <a:pt x="9" y="9"/>
                        </a:cubicBezTo>
                        <a:cubicBezTo>
                          <a:pt x="0" y="18"/>
                          <a:pt x="0" y="32"/>
                          <a:pt x="9" y="41"/>
                        </a:cubicBezTo>
                        <a:cubicBezTo>
                          <a:pt x="18" y="50"/>
                          <a:pt x="32" y="50"/>
                          <a:pt x="41" y="41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03" name="Freeform 169"/>
                  <p:cNvSpPr>
                    <a:spLocks noChangeAspect="1"/>
                  </p:cNvSpPr>
                  <p:nvPr/>
                </p:nvSpPr>
                <p:spPr bwMode="gray">
                  <a:xfrm>
                    <a:off x="4979" y="3354"/>
                    <a:ext cx="88" cy="89"/>
                  </a:xfrm>
                  <a:custGeom>
                    <a:avLst/>
                    <a:gdLst>
                      <a:gd name="T0" fmla="*/ 1056 w 52"/>
                      <a:gd name="T1" fmla="*/ 988 h 52"/>
                      <a:gd name="T2" fmla="*/ 922 w 52"/>
                      <a:gd name="T3" fmla="*/ 181 h 52"/>
                      <a:gd name="T4" fmla="*/ 166 w 52"/>
                      <a:gd name="T5" fmla="*/ 325 h 52"/>
                      <a:gd name="T6" fmla="*/ 306 w 52"/>
                      <a:gd name="T7" fmla="*/ 1133 h 52"/>
                      <a:gd name="T8" fmla="*/ 1056 w 52"/>
                      <a:gd name="T9" fmla="*/ 988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52"/>
                      <a:gd name="T17" fmla="*/ 52 w 5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52">
                        <a:moveTo>
                          <a:pt x="45" y="39"/>
                        </a:moveTo>
                        <a:cubicBezTo>
                          <a:pt x="52" y="28"/>
                          <a:pt x="50" y="14"/>
                          <a:pt x="39" y="7"/>
                        </a:cubicBezTo>
                        <a:cubicBezTo>
                          <a:pt x="29" y="0"/>
                          <a:pt x="14" y="2"/>
                          <a:pt x="7" y="13"/>
                        </a:cubicBezTo>
                        <a:cubicBezTo>
                          <a:pt x="0" y="23"/>
                          <a:pt x="3" y="37"/>
                          <a:pt x="13" y="45"/>
                        </a:cubicBezTo>
                        <a:cubicBezTo>
                          <a:pt x="24" y="52"/>
                          <a:pt x="38" y="49"/>
                          <a:pt x="45" y="39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04" name="Freeform 170"/>
                  <p:cNvSpPr>
                    <a:spLocks noChangeAspect="1"/>
                  </p:cNvSpPr>
                  <p:nvPr/>
                </p:nvSpPr>
                <p:spPr bwMode="gray">
                  <a:xfrm>
                    <a:off x="4828" y="3502"/>
                    <a:ext cx="88" cy="89"/>
                  </a:xfrm>
                  <a:custGeom>
                    <a:avLst/>
                    <a:gdLst>
                      <a:gd name="T0" fmla="*/ 335 w 52"/>
                      <a:gd name="T1" fmla="*/ 181 h 52"/>
                      <a:gd name="T2" fmla="*/ 166 w 52"/>
                      <a:gd name="T3" fmla="*/ 952 h 52"/>
                      <a:gd name="T4" fmla="*/ 888 w 52"/>
                      <a:gd name="T5" fmla="*/ 1133 h 52"/>
                      <a:gd name="T6" fmla="*/ 1056 w 52"/>
                      <a:gd name="T7" fmla="*/ 351 h 52"/>
                      <a:gd name="T8" fmla="*/ 335 w 52"/>
                      <a:gd name="T9" fmla="*/ 181 h 5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2"/>
                      <a:gd name="T16" fmla="*/ 0 h 52"/>
                      <a:gd name="T17" fmla="*/ 52 w 52"/>
                      <a:gd name="T18" fmla="*/ 52 h 5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2" h="52">
                        <a:moveTo>
                          <a:pt x="14" y="7"/>
                        </a:moveTo>
                        <a:cubicBezTo>
                          <a:pt x="3" y="14"/>
                          <a:pt x="0" y="28"/>
                          <a:pt x="7" y="38"/>
                        </a:cubicBezTo>
                        <a:cubicBezTo>
                          <a:pt x="14" y="49"/>
                          <a:pt x="28" y="52"/>
                          <a:pt x="38" y="45"/>
                        </a:cubicBezTo>
                        <a:cubicBezTo>
                          <a:pt x="49" y="39"/>
                          <a:pt x="52" y="24"/>
                          <a:pt x="45" y="14"/>
                        </a:cubicBezTo>
                        <a:cubicBezTo>
                          <a:pt x="39" y="3"/>
                          <a:pt x="24" y="0"/>
                          <a:pt x="14" y="7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105" name="Freeform 171"/>
                  <p:cNvSpPr>
                    <a:spLocks noChangeAspect="1"/>
                  </p:cNvSpPr>
                  <p:nvPr/>
                </p:nvSpPr>
                <p:spPr bwMode="gray">
                  <a:xfrm>
                    <a:off x="4914" y="3434"/>
                    <a:ext cx="85" cy="87"/>
                  </a:xfrm>
                  <a:custGeom>
                    <a:avLst/>
                    <a:gdLst>
                      <a:gd name="T0" fmla="*/ 991 w 50"/>
                      <a:gd name="T1" fmla="*/ 1042 h 51"/>
                      <a:gd name="T2" fmla="*/ 991 w 50"/>
                      <a:gd name="T3" fmla="*/ 218 h 51"/>
                      <a:gd name="T4" fmla="*/ 218 w 50"/>
                      <a:gd name="T5" fmla="*/ 218 h 51"/>
                      <a:gd name="T6" fmla="*/ 218 w 50"/>
                      <a:gd name="T7" fmla="*/ 1042 h 51"/>
                      <a:gd name="T8" fmla="*/ 991 w 50"/>
                      <a:gd name="T9" fmla="*/ 1042 h 5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51"/>
                      <a:gd name="T17" fmla="*/ 50 w 50"/>
                      <a:gd name="T18" fmla="*/ 51 h 5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51">
                        <a:moveTo>
                          <a:pt x="41" y="42"/>
                        </a:moveTo>
                        <a:cubicBezTo>
                          <a:pt x="50" y="33"/>
                          <a:pt x="50" y="18"/>
                          <a:pt x="41" y="9"/>
                        </a:cubicBezTo>
                        <a:cubicBezTo>
                          <a:pt x="32" y="0"/>
                          <a:pt x="18" y="0"/>
                          <a:pt x="9" y="9"/>
                        </a:cubicBezTo>
                        <a:cubicBezTo>
                          <a:pt x="0" y="18"/>
                          <a:pt x="0" y="33"/>
                          <a:pt x="9" y="42"/>
                        </a:cubicBezTo>
                        <a:cubicBezTo>
                          <a:pt x="17" y="51"/>
                          <a:pt x="32" y="51"/>
                          <a:pt x="41" y="42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</p:grpSp>
            <p:grpSp>
              <p:nvGrpSpPr>
                <p:cNvPr id="47" name="Group 172"/>
                <p:cNvGrpSpPr>
                  <a:grpSpLocks/>
                </p:cNvGrpSpPr>
                <p:nvPr/>
              </p:nvGrpSpPr>
              <p:grpSpPr bwMode="auto">
                <a:xfrm>
                  <a:off x="4099" y="2613"/>
                  <a:ext cx="953" cy="954"/>
                  <a:chOff x="4099" y="2613"/>
                  <a:chExt cx="953" cy="954"/>
                </a:xfrm>
              </p:grpSpPr>
              <p:sp>
                <p:nvSpPr>
                  <p:cNvPr id="49" name="Oval 173"/>
                  <p:cNvSpPr>
                    <a:spLocks noChangeAspect="1" noChangeArrowheads="1"/>
                  </p:cNvSpPr>
                  <p:nvPr/>
                </p:nvSpPr>
                <p:spPr bwMode="gray">
                  <a:xfrm>
                    <a:off x="4531" y="3476"/>
                    <a:ext cx="88" cy="91"/>
                  </a:xfrm>
                  <a:prstGeom prst="ellipse">
                    <a:avLst/>
                  </a:pr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altLang="zh-CN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52" name="Freeform 174"/>
                  <p:cNvSpPr>
                    <a:spLocks noChangeAspect="1"/>
                  </p:cNvSpPr>
                  <p:nvPr/>
                </p:nvSpPr>
                <p:spPr bwMode="gray">
                  <a:xfrm>
                    <a:off x="4661" y="3450"/>
                    <a:ext cx="101" cy="100"/>
                  </a:xfrm>
                  <a:custGeom>
                    <a:avLst/>
                    <a:gdLst>
                      <a:gd name="T0" fmla="*/ 1383 w 59"/>
                      <a:gd name="T1" fmla="*/ 503 h 59"/>
                      <a:gd name="T2" fmla="*/ 952 w 59"/>
                      <a:gd name="T3" fmla="*/ 1285 h 59"/>
                      <a:gd name="T4" fmla="*/ 132 w 59"/>
                      <a:gd name="T5" fmla="*/ 890 h 59"/>
                      <a:gd name="T6" fmla="*/ 531 w 59"/>
                      <a:gd name="T7" fmla="*/ 98 h 59"/>
                      <a:gd name="T8" fmla="*/ 1383 w 59"/>
                      <a:gd name="T9" fmla="*/ 503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59"/>
                      <a:gd name="T17" fmla="*/ 59 w 59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59">
                        <a:moveTo>
                          <a:pt x="55" y="21"/>
                        </a:moveTo>
                        <a:cubicBezTo>
                          <a:pt x="59" y="35"/>
                          <a:pt x="52" y="50"/>
                          <a:pt x="38" y="54"/>
                        </a:cubicBezTo>
                        <a:cubicBezTo>
                          <a:pt x="24" y="59"/>
                          <a:pt x="9" y="51"/>
                          <a:pt x="5" y="38"/>
                        </a:cubicBezTo>
                        <a:cubicBezTo>
                          <a:pt x="0" y="24"/>
                          <a:pt x="8" y="9"/>
                          <a:pt x="21" y="4"/>
                        </a:cubicBezTo>
                        <a:cubicBezTo>
                          <a:pt x="35" y="0"/>
                          <a:pt x="50" y="7"/>
                          <a:pt x="55" y="21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53" name="Freeform 175"/>
                  <p:cNvSpPr>
                    <a:spLocks noChangeAspect="1"/>
                  </p:cNvSpPr>
                  <p:nvPr/>
                </p:nvSpPr>
                <p:spPr bwMode="gray">
                  <a:xfrm>
                    <a:off x="4538" y="2613"/>
                    <a:ext cx="91" cy="90"/>
                  </a:xfrm>
                  <a:custGeom>
                    <a:avLst/>
                    <a:gdLst>
                      <a:gd name="T0" fmla="*/ 0 w 54"/>
                      <a:gd name="T1" fmla="*/ 623 h 53"/>
                      <a:gd name="T2" fmla="*/ 635 w 54"/>
                      <a:gd name="T3" fmla="*/ 0 h 53"/>
                      <a:gd name="T4" fmla="*/ 1210 w 54"/>
                      <a:gd name="T5" fmla="*/ 645 h 53"/>
                      <a:gd name="T6" fmla="*/ 600 w 54"/>
                      <a:gd name="T7" fmla="*/ 1275 h 53"/>
                      <a:gd name="T8" fmla="*/ 0 w 54"/>
                      <a:gd name="T9" fmla="*/ 623 h 5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4"/>
                      <a:gd name="T16" fmla="*/ 0 h 53"/>
                      <a:gd name="T17" fmla="*/ 54 w 54"/>
                      <a:gd name="T18" fmla="*/ 53 h 5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4" h="53">
                        <a:moveTo>
                          <a:pt x="0" y="26"/>
                        </a:moveTo>
                        <a:cubicBezTo>
                          <a:pt x="1" y="11"/>
                          <a:pt x="13" y="0"/>
                          <a:pt x="28" y="0"/>
                        </a:cubicBezTo>
                        <a:cubicBezTo>
                          <a:pt x="42" y="1"/>
                          <a:pt x="54" y="13"/>
                          <a:pt x="53" y="27"/>
                        </a:cubicBezTo>
                        <a:cubicBezTo>
                          <a:pt x="53" y="42"/>
                          <a:pt x="40" y="53"/>
                          <a:pt x="26" y="53"/>
                        </a:cubicBezTo>
                        <a:cubicBezTo>
                          <a:pt x="11" y="52"/>
                          <a:pt x="0" y="40"/>
                          <a:pt x="0" y="26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54" name="Freeform 176"/>
                  <p:cNvSpPr>
                    <a:spLocks noChangeAspect="1"/>
                  </p:cNvSpPr>
                  <p:nvPr/>
                </p:nvSpPr>
                <p:spPr bwMode="gray">
                  <a:xfrm>
                    <a:off x="4658" y="2630"/>
                    <a:ext cx="100" cy="100"/>
                  </a:xfrm>
                  <a:custGeom>
                    <a:avLst/>
                    <a:gdLst>
                      <a:gd name="T0" fmla="*/ 98 w 59"/>
                      <a:gd name="T1" fmla="*/ 503 h 59"/>
                      <a:gd name="T2" fmla="*/ 881 w 59"/>
                      <a:gd name="T3" fmla="*/ 98 h 59"/>
                      <a:gd name="T4" fmla="*/ 1285 w 59"/>
                      <a:gd name="T5" fmla="*/ 890 h 59"/>
                      <a:gd name="T6" fmla="*/ 503 w 59"/>
                      <a:gd name="T7" fmla="*/ 1285 h 59"/>
                      <a:gd name="T8" fmla="*/ 98 w 59"/>
                      <a:gd name="T9" fmla="*/ 503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59"/>
                      <a:gd name="T17" fmla="*/ 59 w 59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59">
                        <a:moveTo>
                          <a:pt x="4" y="21"/>
                        </a:moveTo>
                        <a:cubicBezTo>
                          <a:pt x="9" y="7"/>
                          <a:pt x="24" y="0"/>
                          <a:pt x="37" y="4"/>
                        </a:cubicBezTo>
                        <a:cubicBezTo>
                          <a:pt x="51" y="9"/>
                          <a:pt x="59" y="24"/>
                          <a:pt x="54" y="38"/>
                        </a:cubicBezTo>
                        <a:cubicBezTo>
                          <a:pt x="49" y="52"/>
                          <a:pt x="34" y="59"/>
                          <a:pt x="21" y="54"/>
                        </a:cubicBezTo>
                        <a:cubicBezTo>
                          <a:pt x="7" y="50"/>
                          <a:pt x="0" y="35"/>
                          <a:pt x="4" y="21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55" name="Freeform 177"/>
                  <p:cNvSpPr>
                    <a:spLocks noChangeAspect="1"/>
                  </p:cNvSpPr>
                  <p:nvPr/>
                </p:nvSpPr>
                <p:spPr bwMode="gray">
                  <a:xfrm>
                    <a:off x="4394" y="2630"/>
                    <a:ext cx="99" cy="100"/>
                  </a:xfrm>
                  <a:custGeom>
                    <a:avLst/>
                    <a:gdLst>
                      <a:gd name="T0" fmla="*/ 104 w 59"/>
                      <a:gd name="T1" fmla="*/ 890 h 59"/>
                      <a:gd name="T2" fmla="*/ 493 w 59"/>
                      <a:gd name="T3" fmla="*/ 117 h 59"/>
                      <a:gd name="T4" fmla="*/ 1220 w 59"/>
                      <a:gd name="T5" fmla="*/ 520 h 59"/>
                      <a:gd name="T6" fmla="*/ 851 w 59"/>
                      <a:gd name="T7" fmla="*/ 1303 h 59"/>
                      <a:gd name="T8" fmla="*/ 104 w 59"/>
                      <a:gd name="T9" fmla="*/ 89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59"/>
                      <a:gd name="T17" fmla="*/ 59 w 59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59">
                        <a:moveTo>
                          <a:pt x="5" y="38"/>
                        </a:moveTo>
                        <a:cubicBezTo>
                          <a:pt x="0" y="24"/>
                          <a:pt x="8" y="9"/>
                          <a:pt x="22" y="5"/>
                        </a:cubicBezTo>
                        <a:cubicBezTo>
                          <a:pt x="36" y="0"/>
                          <a:pt x="51" y="8"/>
                          <a:pt x="55" y="22"/>
                        </a:cubicBezTo>
                        <a:cubicBezTo>
                          <a:pt x="59" y="36"/>
                          <a:pt x="51" y="51"/>
                          <a:pt x="38" y="55"/>
                        </a:cubicBezTo>
                        <a:cubicBezTo>
                          <a:pt x="24" y="59"/>
                          <a:pt x="9" y="51"/>
                          <a:pt x="5" y="38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56" name="Freeform 178"/>
                  <p:cNvSpPr>
                    <a:spLocks noChangeAspect="1"/>
                  </p:cNvSpPr>
                  <p:nvPr/>
                </p:nvSpPr>
                <p:spPr bwMode="gray">
                  <a:xfrm>
                    <a:off x="4262" y="2698"/>
                    <a:ext cx="99" cy="102"/>
                  </a:xfrm>
                  <a:custGeom>
                    <a:avLst/>
                    <a:gdLst>
                      <a:gd name="T0" fmla="*/ 175 w 59"/>
                      <a:gd name="T1" fmla="*/ 1110 h 60"/>
                      <a:gd name="T2" fmla="*/ 307 w 59"/>
                      <a:gd name="T3" fmla="*/ 218 h 60"/>
                      <a:gd name="T4" fmla="*/ 1121 w 59"/>
                      <a:gd name="T5" fmla="*/ 343 h 60"/>
                      <a:gd name="T6" fmla="*/ 1017 w 59"/>
                      <a:gd name="T7" fmla="*/ 1238 h 60"/>
                      <a:gd name="T8" fmla="*/ 175 w 59"/>
                      <a:gd name="T9" fmla="*/ 1110 h 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60"/>
                      <a:gd name="T17" fmla="*/ 59 w 59"/>
                      <a:gd name="T18" fmla="*/ 60 h 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60">
                        <a:moveTo>
                          <a:pt x="8" y="46"/>
                        </a:moveTo>
                        <a:cubicBezTo>
                          <a:pt x="0" y="34"/>
                          <a:pt x="2" y="18"/>
                          <a:pt x="14" y="9"/>
                        </a:cubicBezTo>
                        <a:cubicBezTo>
                          <a:pt x="25" y="0"/>
                          <a:pt x="42" y="3"/>
                          <a:pt x="50" y="14"/>
                        </a:cubicBezTo>
                        <a:cubicBezTo>
                          <a:pt x="59" y="26"/>
                          <a:pt x="57" y="42"/>
                          <a:pt x="45" y="51"/>
                        </a:cubicBezTo>
                        <a:cubicBezTo>
                          <a:pt x="34" y="60"/>
                          <a:pt x="17" y="58"/>
                          <a:pt x="8" y="46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57" name="Freeform 179"/>
                  <p:cNvSpPr>
                    <a:spLocks noChangeAspect="1"/>
                  </p:cNvSpPr>
                  <p:nvPr/>
                </p:nvSpPr>
                <p:spPr bwMode="gray">
                  <a:xfrm>
                    <a:off x="4114" y="2901"/>
                    <a:ext cx="99" cy="102"/>
                  </a:xfrm>
                  <a:custGeom>
                    <a:avLst/>
                    <a:gdLst>
                      <a:gd name="T0" fmla="*/ 468 w 59"/>
                      <a:gd name="T1" fmla="*/ 1335 h 60"/>
                      <a:gd name="T2" fmla="*/ 104 w 59"/>
                      <a:gd name="T3" fmla="*/ 512 h 60"/>
                      <a:gd name="T4" fmla="*/ 851 w 59"/>
                      <a:gd name="T5" fmla="*/ 128 h 60"/>
                      <a:gd name="T6" fmla="*/ 1213 w 59"/>
                      <a:gd name="T7" fmla="*/ 933 h 60"/>
                      <a:gd name="T8" fmla="*/ 468 w 59"/>
                      <a:gd name="T9" fmla="*/ 1335 h 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60"/>
                      <a:gd name="T17" fmla="*/ 59 w 59"/>
                      <a:gd name="T18" fmla="*/ 60 h 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60">
                        <a:moveTo>
                          <a:pt x="21" y="55"/>
                        </a:moveTo>
                        <a:cubicBezTo>
                          <a:pt x="7" y="50"/>
                          <a:pt x="0" y="35"/>
                          <a:pt x="5" y="21"/>
                        </a:cubicBezTo>
                        <a:cubicBezTo>
                          <a:pt x="10" y="8"/>
                          <a:pt x="25" y="0"/>
                          <a:pt x="38" y="5"/>
                        </a:cubicBezTo>
                        <a:cubicBezTo>
                          <a:pt x="52" y="10"/>
                          <a:pt x="59" y="25"/>
                          <a:pt x="54" y="39"/>
                        </a:cubicBezTo>
                        <a:cubicBezTo>
                          <a:pt x="50" y="52"/>
                          <a:pt x="35" y="60"/>
                          <a:pt x="21" y="55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58" name="Freeform 180"/>
                  <p:cNvSpPr>
                    <a:spLocks noChangeAspect="1"/>
                  </p:cNvSpPr>
                  <p:nvPr/>
                </p:nvSpPr>
                <p:spPr bwMode="gray">
                  <a:xfrm>
                    <a:off x="4165" y="2800"/>
                    <a:ext cx="102" cy="101"/>
                  </a:xfrm>
                  <a:custGeom>
                    <a:avLst/>
                    <a:gdLst>
                      <a:gd name="T0" fmla="*/ 371 w 60"/>
                      <a:gd name="T1" fmla="*/ 1165 h 60"/>
                      <a:gd name="T2" fmla="*/ 202 w 60"/>
                      <a:gd name="T3" fmla="*/ 340 h 60"/>
                      <a:gd name="T4" fmla="*/ 1095 w 60"/>
                      <a:gd name="T5" fmla="*/ 175 h 60"/>
                      <a:gd name="T6" fmla="*/ 1255 w 60"/>
                      <a:gd name="T7" fmla="*/ 1025 h 60"/>
                      <a:gd name="T8" fmla="*/ 371 w 60"/>
                      <a:gd name="T9" fmla="*/ 1165 h 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60"/>
                      <a:gd name="T17" fmla="*/ 60 w 60"/>
                      <a:gd name="T18" fmla="*/ 60 h 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60">
                        <a:moveTo>
                          <a:pt x="15" y="51"/>
                        </a:moveTo>
                        <a:cubicBezTo>
                          <a:pt x="3" y="43"/>
                          <a:pt x="0" y="27"/>
                          <a:pt x="8" y="15"/>
                        </a:cubicBezTo>
                        <a:cubicBezTo>
                          <a:pt x="17" y="3"/>
                          <a:pt x="33" y="0"/>
                          <a:pt x="45" y="8"/>
                        </a:cubicBezTo>
                        <a:cubicBezTo>
                          <a:pt x="57" y="16"/>
                          <a:pt x="60" y="33"/>
                          <a:pt x="52" y="45"/>
                        </a:cubicBezTo>
                        <a:cubicBezTo>
                          <a:pt x="43" y="57"/>
                          <a:pt x="27" y="60"/>
                          <a:pt x="15" y="51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59" name="Freeform 181"/>
                  <p:cNvSpPr>
                    <a:spLocks noChangeAspect="1"/>
                  </p:cNvSpPr>
                  <p:nvPr/>
                </p:nvSpPr>
                <p:spPr bwMode="gray">
                  <a:xfrm>
                    <a:off x="4099" y="3032"/>
                    <a:ext cx="89" cy="90"/>
                  </a:xfrm>
                  <a:custGeom>
                    <a:avLst/>
                    <a:gdLst>
                      <a:gd name="T0" fmla="*/ 586 w 53"/>
                      <a:gd name="T1" fmla="*/ 1275 h 53"/>
                      <a:gd name="T2" fmla="*/ 0 w 53"/>
                      <a:gd name="T3" fmla="*/ 623 h 53"/>
                      <a:gd name="T4" fmla="*/ 606 w 53"/>
                      <a:gd name="T5" fmla="*/ 0 h 53"/>
                      <a:gd name="T6" fmla="*/ 1184 w 53"/>
                      <a:gd name="T7" fmla="*/ 681 h 53"/>
                      <a:gd name="T8" fmla="*/ 586 w 53"/>
                      <a:gd name="T9" fmla="*/ 1275 h 5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"/>
                      <a:gd name="T16" fmla="*/ 0 h 53"/>
                      <a:gd name="T17" fmla="*/ 53 w 53"/>
                      <a:gd name="T18" fmla="*/ 53 h 5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" h="53">
                        <a:moveTo>
                          <a:pt x="26" y="53"/>
                        </a:moveTo>
                        <a:cubicBezTo>
                          <a:pt x="11" y="52"/>
                          <a:pt x="0" y="40"/>
                          <a:pt x="0" y="26"/>
                        </a:cubicBezTo>
                        <a:cubicBezTo>
                          <a:pt x="1" y="11"/>
                          <a:pt x="13" y="0"/>
                          <a:pt x="27" y="0"/>
                        </a:cubicBezTo>
                        <a:cubicBezTo>
                          <a:pt x="42" y="1"/>
                          <a:pt x="53" y="13"/>
                          <a:pt x="53" y="28"/>
                        </a:cubicBezTo>
                        <a:cubicBezTo>
                          <a:pt x="52" y="42"/>
                          <a:pt x="40" y="53"/>
                          <a:pt x="26" y="53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60" name="Freeform 182"/>
                  <p:cNvSpPr>
                    <a:spLocks noChangeAspect="1"/>
                  </p:cNvSpPr>
                  <p:nvPr/>
                </p:nvSpPr>
                <p:spPr bwMode="gray">
                  <a:xfrm>
                    <a:off x="4112" y="3165"/>
                    <a:ext cx="99" cy="100"/>
                  </a:xfrm>
                  <a:custGeom>
                    <a:avLst/>
                    <a:gdLst>
                      <a:gd name="T0" fmla="*/ 886 w 58"/>
                      <a:gd name="T1" fmla="*/ 1303 h 59"/>
                      <a:gd name="T2" fmla="*/ 99 w 58"/>
                      <a:gd name="T3" fmla="*/ 881 h 59"/>
                      <a:gd name="T4" fmla="*/ 551 w 58"/>
                      <a:gd name="T5" fmla="*/ 117 h 59"/>
                      <a:gd name="T6" fmla="*/ 1331 w 58"/>
                      <a:gd name="T7" fmla="*/ 520 h 59"/>
                      <a:gd name="T8" fmla="*/ 886 w 58"/>
                      <a:gd name="T9" fmla="*/ 1303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8"/>
                      <a:gd name="T16" fmla="*/ 0 h 59"/>
                      <a:gd name="T17" fmla="*/ 58 w 58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8" h="59">
                        <a:moveTo>
                          <a:pt x="36" y="55"/>
                        </a:moveTo>
                        <a:cubicBezTo>
                          <a:pt x="22" y="59"/>
                          <a:pt x="8" y="51"/>
                          <a:pt x="4" y="37"/>
                        </a:cubicBezTo>
                        <a:cubicBezTo>
                          <a:pt x="0" y="23"/>
                          <a:pt x="8" y="9"/>
                          <a:pt x="22" y="5"/>
                        </a:cubicBezTo>
                        <a:cubicBezTo>
                          <a:pt x="35" y="0"/>
                          <a:pt x="50" y="8"/>
                          <a:pt x="54" y="22"/>
                        </a:cubicBezTo>
                        <a:cubicBezTo>
                          <a:pt x="58" y="36"/>
                          <a:pt x="50" y="51"/>
                          <a:pt x="36" y="55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61" name="Freeform 183"/>
                  <p:cNvSpPr>
                    <a:spLocks noChangeAspect="1"/>
                  </p:cNvSpPr>
                  <p:nvPr/>
                </p:nvSpPr>
                <p:spPr bwMode="gray">
                  <a:xfrm>
                    <a:off x="4176" y="3298"/>
                    <a:ext cx="102" cy="102"/>
                  </a:xfrm>
                  <a:custGeom>
                    <a:avLst/>
                    <a:gdLst>
                      <a:gd name="T0" fmla="*/ 1110 w 60"/>
                      <a:gd name="T1" fmla="*/ 1238 h 60"/>
                      <a:gd name="T2" fmla="*/ 218 w 60"/>
                      <a:gd name="T3" fmla="*/ 1095 h 60"/>
                      <a:gd name="T4" fmla="*/ 371 w 60"/>
                      <a:gd name="T5" fmla="*/ 218 h 60"/>
                      <a:gd name="T6" fmla="*/ 1255 w 60"/>
                      <a:gd name="T7" fmla="*/ 343 h 60"/>
                      <a:gd name="T8" fmla="*/ 1110 w 60"/>
                      <a:gd name="T9" fmla="*/ 1238 h 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60"/>
                      <a:gd name="T17" fmla="*/ 60 w 60"/>
                      <a:gd name="T18" fmla="*/ 60 h 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60">
                        <a:moveTo>
                          <a:pt x="46" y="51"/>
                        </a:moveTo>
                        <a:cubicBezTo>
                          <a:pt x="34" y="60"/>
                          <a:pt x="18" y="57"/>
                          <a:pt x="9" y="45"/>
                        </a:cubicBezTo>
                        <a:cubicBezTo>
                          <a:pt x="0" y="34"/>
                          <a:pt x="3" y="17"/>
                          <a:pt x="15" y="9"/>
                        </a:cubicBezTo>
                        <a:cubicBezTo>
                          <a:pt x="26" y="0"/>
                          <a:pt x="43" y="2"/>
                          <a:pt x="52" y="14"/>
                        </a:cubicBezTo>
                        <a:cubicBezTo>
                          <a:pt x="60" y="26"/>
                          <a:pt x="58" y="42"/>
                          <a:pt x="46" y="51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62" name="Freeform 184"/>
                  <p:cNvSpPr>
                    <a:spLocks noChangeAspect="1"/>
                  </p:cNvSpPr>
                  <p:nvPr/>
                </p:nvSpPr>
                <p:spPr bwMode="gray">
                  <a:xfrm>
                    <a:off x="4379" y="3450"/>
                    <a:ext cx="101" cy="100"/>
                  </a:xfrm>
                  <a:custGeom>
                    <a:avLst/>
                    <a:gdLst>
                      <a:gd name="T0" fmla="*/ 1257 w 60"/>
                      <a:gd name="T1" fmla="*/ 890 h 59"/>
                      <a:gd name="T2" fmla="*/ 473 w 60"/>
                      <a:gd name="T3" fmla="*/ 1285 h 59"/>
                      <a:gd name="T4" fmla="*/ 104 w 60"/>
                      <a:gd name="T5" fmla="*/ 476 h 59"/>
                      <a:gd name="T6" fmla="*/ 892 w 60"/>
                      <a:gd name="T7" fmla="*/ 117 h 59"/>
                      <a:gd name="T8" fmla="*/ 1257 w 60"/>
                      <a:gd name="T9" fmla="*/ 890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59"/>
                      <a:gd name="T17" fmla="*/ 60 w 60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59">
                        <a:moveTo>
                          <a:pt x="55" y="38"/>
                        </a:moveTo>
                        <a:cubicBezTo>
                          <a:pt x="50" y="52"/>
                          <a:pt x="34" y="59"/>
                          <a:pt x="21" y="54"/>
                        </a:cubicBezTo>
                        <a:cubicBezTo>
                          <a:pt x="7" y="49"/>
                          <a:pt x="0" y="34"/>
                          <a:pt x="5" y="20"/>
                        </a:cubicBezTo>
                        <a:cubicBezTo>
                          <a:pt x="10" y="7"/>
                          <a:pt x="25" y="0"/>
                          <a:pt x="39" y="5"/>
                        </a:cubicBezTo>
                        <a:cubicBezTo>
                          <a:pt x="53" y="10"/>
                          <a:pt x="60" y="25"/>
                          <a:pt x="55" y="38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63" name="Freeform 185"/>
                  <p:cNvSpPr>
                    <a:spLocks noChangeAspect="1"/>
                  </p:cNvSpPr>
                  <p:nvPr/>
                </p:nvSpPr>
                <p:spPr bwMode="gray">
                  <a:xfrm>
                    <a:off x="4277" y="3395"/>
                    <a:ext cx="102" cy="102"/>
                  </a:xfrm>
                  <a:custGeom>
                    <a:avLst/>
                    <a:gdLst>
                      <a:gd name="T0" fmla="*/ 1238 w 60"/>
                      <a:gd name="T1" fmla="*/ 1095 h 60"/>
                      <a:gd name="T2" fmla="*/ 371 w 60"/>
                      <a:gd name="T3" fmla="*/ 1255 h 60"/>
                      <a:gd name="T4" fmla="*/ 202 w 60"/>
                      <a:gd name="T5" fmla="*/ 371 h 60"/>
                      <a:gd name="T6" fmla="*/ 1095 w 60"/>
                      <a:gd name="T7" fmla="*/ 218 h 60"/>
                      <a:gd name="T8" fmla="*/ 1238 w 60"/>
                      <a:gd name="T9" fmla="*/ 1095 h 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60"/>
                      <a:gd name="T17" fmla="*/ 60 w 60"/>
                      <a:gd name="T18" fmla="*/ 60 h 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60">
                        <a:moveTo>
                          <a:pt x="51" y="45"/>
                        </a:moveTo>
                        <a:cubicBezTo>
                          <a:pt x="43" y="57"/>
                          <a:pt x="27" y="60"/>
                          <a:pt x="15" y="52"/>
                        </a:cubicBezTo>
                        <a:cubicBezTo>
                          <a:pt x="3" y="43"/>
                          <a:pt x="0" y="27"/>
                          <a:pt x="8" y="15"/>
                        </a:cubicBezTo>
                        <a:cubicBezTo>
                          <a:pt x="17" y="3"/>
                          <a:pt x="33" y="0"/>
                          <a:pt x="45" y="9"/>
                        </a:cubicBezTo>
                        <a:cubicBezTo>
                          <a:pt x="57" y="17"/>
                          <a:pt x="60" y="33"/>
                          <a:pt x="51" y="45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64" name="Freeform 186"/>
                  <p:cNvSpPr>
                    <a:spLocks noChangeAspect="1"/>
                  </p:cNvSpPr>
                  <p:nvPr/>
                </p:nvSpPr>
                <p:spPr bwMode="gray">
                  <a:xfrm>
                    <a:off x="4936" y="3171"/>
                    <a:ext cx="100" cy="100"/>
                  </a:xfrm>
                  <a:custGeom>
                    <a:avLst/>
                    <a:gdLst>
                      <a:gd name="T0" fmla="*/ 503 w 59"/>
                      <a:gd name="T1" fmla="*/ 1303 h 59"/>
                      <a:gd name="T2" fmla="*/ 1285 w 59"/>
                      <a:gd name="T3" fmla="*/ 890 h 59"/>
                      <a:gd name="T4" fmla="*/ 890 w 59"/>
                      <a:gd name="T5" fmla="*/ 98 h 59"/>
                      <a:gd name="T6" fmla="*/ 98 w 59"/>
                      <a:gd name="T7" fmla="*/ 503 h 59"/>
                      <a:gd name="T8" fmla="*/ 503 w 59"/>
                      <a:gd name="T9" fmla="*/ 1303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59"/>
                      <a:gd name="T17" fmla="*/ 59 w 59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59">
                        <a:moveTo>
                          <a:pt x="21" y="55"/>
                        </a:moveTo>
                        <a:cubicBezTo>
                          <a:pt x="35" y="59"/>
                          <a:pt x="50" y="51"/>
                          <a:pt x="54" y="38"/>
                        </a:cubicBezTo>
                        <a:cubicBezTo>
                          <a:pt x="59" y="24"/>
                          <a:pt x="51" y="9"/>
                          <a:pt x="38" y="4"/>
                        </a:cubicBezTo>
                        <a:cubicBezTo>
                          <a:pt x="24" y="0"/>
                          <a:pt x="9" y="8"/>
                          <a:pt x="4" y="21"/>
                        </a:cubicBezTo>
                        <a:cubicBezTo>
                          <a:pt x="0" y="35"/>
                          <a:pt x="7" y="50"/>
                          <a:pt x="21" y="55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65" name="Freeform 187"/>
                  <p:cNvSpPr>
                    <a:spLocks noChangeAspect="1"/>
                  </p:cNvSpPr>
                  <p:nvPr/>
                </p:nvSpPr>
                <p:spPr bwMode="gray">
                  <a:xfrm>
                    <a:off x="4962" y="3051"/>
                    <a:ext cx="90" cy="92"/>
                  </a:xfrm>
                  <a:custGeom>
                    <a:avLst/>
                    <a:gdLst>
                      <a:gd name="T0" fmla="*/ 1275 w 53"/>
                      <a:gd name="T1" fmla="*/ 693 h 54"/>
                      <a:gd name="T2" fmla="*/ 645 w 53"/>
                      <a:gd name="T3" fmla="*/ 26 h 54"/>
                      <a:gd name="T4" fmla="*/ 0 w 53"/>
                      <a:gd name="T5" fmla="*/ 632 h 54"/>
                      <a:gd name="T6" fmla="*/ 623 w 53"/>
                      <a:gd name="T7" fmla="*/ 1291 h 54"/>
                      <a:gd name="T8" fmla="*/ 1275 w 53"/>
                      <a:gd name="T9" fmla="*/ 693 h 5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3"/>
                      <a:gd name="T16" fmla="*/ 0 h 54"/>
                      <a:gd name="T17" fmla="*/ 53 w 53"/>
                      <a:gd name="T18" fmla="*/ 54 h 5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3" h="54">
                        <a:moveTo>
                          <a:pt x="53" y="28"/>
                        </a:moveTo>
                        <a:cubicBezTo>
                          <a:pt x="53" y="13"/>
                          <a:pt x="42" y="1"/>
                          <a:pt x="27" y="1"/>
                        </a:cubicBezTo>
                        <a:cubicBezTo>
                          <a:pt x="13" y="0"/>
                          <a:pt x="1" y="12"/>
                          <a:pt x="0" y="26"/>
                        </a:cubicBezTo>
                        <a:cubicBezTo>
                          <a:pt x="0" y="41"/>
                          <a:pt x="12" y="53"/>
                          <a:pt x="26" y="53"/>
                        </a:cubicBezTo>
                        <a:cubicBezTo>
                          <a:pt x="41" y="54"/>
                          <a:pt x="53" y="42"/>
                          <a:pt x="53" y="28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66" name="Freeform 188"/>
                  <p:cNvSpPr>
                    <a:spLocks noChangeAspect="1"/>
                  </p:cNvSpPr>
                  <p:nvPr/>
                </p:nvSpPr>
                <p:spPr bwMode="gray">
                  <a:xfrm>
                    <a:off x="4933" y="2907"/>
                    <a:ext cx="100" cy="100"/>
                  </a:xfrm>
                  <a:custGeom>
                    <a:avLst/>
                    <a:gdLst>
                      <a:gd name="T0" fmla="*/ 881 w 59"/>
                      <a:gd name="T1" fmla="*/ 1303 h 59"/>
                      <a:gd name="T2" fmla="*/ 1285 w 59"/>
                      <a:gd name="T3" fmla="*/ 520 h 59"/>
                      <a:gd name="T4" fmla="*/ 503 w 59"/>
                      <a:gd name="T5" fmla="*/ 117 h 59"/>
                      <a:gd name="T6" fmla="*/ 98 w 59"/>
                      <a:gd name="T7" fmla="*/ 890 h 59"/>
                      <a:gd name="T8" fmla="*/ 881 w 59"/>
                      <a:gd name="T9" fmla="*/ 1303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59"/>
                      <a:gd name="T17" fmla="*/ 59 w 59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59">
                        <a:moveTo>
                          <a:pt x="37" y="55"/>
                        </a:moveTo>
                        <a:cubicBezTo>
                          <a:pt x="51" y="50"/>
                          <a:pt x="59" y="35"/>
                          <a:pt x="54" y="22"/>
                        </a:cubicBezTo>
                        <a:cubicBezTo>
                          <a:pt x="50" y="8"/>
                          <a:pt x="35" y="0"/>
                          <a:pt x="21" y="5"/>
                        </a:cubicBezTo>
                        <a:cubicBezTo>
                          <a:pt x="7" y="9"/>
                          <a:pt x="0" y="24"/>
                          <a:pt x="4" y="38"/>
                        </a:cubicBezTo>
                        <a:cubicBezTo>
                          <a:pt x="9" y="52"/>
                          <a:pt x="24" y="59"/>
                          <a:pt x="37" y="55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67" name="Freeform 189"/>
                  <p:cNvSpPr>
                    <a:spLocks noChangeAspect="1"/>
                  </p:cNvSpPr>
                  <p:nvPr/>
                </p:nvSpPr>
                <p:spPr bwMode="gray">
                  <a:xfrm>
                    <a:off x="4862" y="2774"/>
                    <a:ext cx="102" cy="101"/>
                  </a:xfrm>
                  <a:custGeom>
                    <a:avLst/>
                    <a:gdLst>
                      <a:gd name="T0" fmla="*/ 1238 w 60"/>
                      <a:gd name="T1" fmla="*/ 351 h 59"/>
                      <a:gd name="T2" fmla="*/ 343 w 60"/>
                      <a:gd name="T3" fmla="*/ 226 h 59"/>
                      <a:gd name="T4" fmla="*/ 218 w 60"/>
                      <a:gd name="T5" fmla="*/ 1157 h 59"/>
                      <a:gd name="T6" fmla="*/ 1110 w 60"/>
                      <a:gd name="T7" fmla="*/ 1280 h 59"/>
                      <a:gd name="T8" fmla="*/ 1238 w 60"/>
                      <a:gd name="T9" fmla="*/ 351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59"/>
                      <a:gd name="T17" fmla="*/ 60 w 60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59">
                        <a:moveTo>
                          <a:pt x="51" y="14"/>
                        </a:moveTo>
                        <a:cubicBezTo>
                          <a:pt x="42" y="2"/>
                          <a:pt x="25" y="0"/>
                          <a:pt x="14" y="9"/>
                        </a:cubicBezTo>
                        <a:cubicBezTo>
                          <a:pt x="2" y="18"/>
                          <a:pt x="0" y="34"/>
                          <a:pt x="9" y="46"/>
                        </a:cubicBezTo>
                        <a:cubicBezTo>
                          <a:pt x="18" y="57"/>
                          <a:pt x="35" y="59"/>
                          <a:pt x="46" y="51"/>
                        </a:cubicBezTo>
                        <a:cubicBezTo>
                          <a:pt x="58" y="42"/>
                          <a:pt x="60" y="25"/>
                          <a:pt x="51" y="14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68" name="Freeform 190"/>
                  <p:cNvSpPr>
                    <a:spLocks noChangeAspect="1"/>
                  </p:cNvSpPr>
                  <p:nvPr/>
                </p:nvSpPr>
                <p:spPr bwMode="gray">
                  <a:xfrm>
                    <a:off x="4794" y="3378"/>
                    <a:ext cx="100" cy="101"/>
                  </a:xfrm>
                  <a:custGeom>
                    <a:avLst/>
                    <a:gdLst>
                      <a:gd name="T0" fmla="*/ 1092 w 59"/>
                      <a:gd name="T1" fmla="*/ 1263 h 59"/>
                      <a:gd name="T2" fmla="*/ 1190 w 59"/>
                      <a:gd name="T3" fmla="*/ 325 h 59"/>
                      <a:gd name="T4" fmla="*/ 307 w 59"/>
                      <a:gd name="T5" fmla="*/ 226 h 59"/>
                      <a:gd name="T6" fmla="*/ 203 w 59"/>
                      <a:gd name="T7" fmla="*/ 1157 h 59"/>
                      <a:gd name="T8" fmla="*/ 1092 w 59"/>
                      <a:gd name="T9" fmla="*/ 1263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9"/>
                      <a:gd name="T16" fmla="*/ 0 h 59"/>
                      <a:gd name="T17" fmla="*/ 59 w 59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9" h="59">
                        <a:moveTo>
                          <a:pt x="46" y="50"/>
                        </a:moveTo>
                        <a:cubicBezTo>
                          <a:pt x="57" y="41"/>
                          <a:pt x="59" y="24"/>
                          <a:pt x="50" y="13"/>
                        </a:cubicBezTo>
                        <a:cubicBezTo>
                          <a:pt x="41" y="1"/>
                          <a:pt x="24" y="0"/>
                          <a:pt x="13" y="9"/>
                        </a:cubicBezTo>
                        <a:cubicBezTo>
                          <a:pt x="2" y="18"/>
                          <a:pt x="0" y="34"/>
                          <a:pt x="9" y="46"/>
                        </a:cubicBezTo>
                        <a:cubicBezTo>
                          <a:pt x="18" y="57"/>
                          <a:pt x="34" y="59"/>
                          <a:pt x="46" y="50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69" name="Freeform 191"/>
                  <p:cNvSpPr>
                    <a:spLocks noChangeAspect="1"/>
                  </p:cNvSpPr>
                  <p:nvPr/>
                </p:nvSpPr>
                <p:spPr bwMode="gray">
                  <a:xfrm>
                    <a:off x="4760" y="2679"/>
                    <a:ext cx="102" cy="102"/>
                  </a:xfrm>
                  <a:custGeom>
                    <a:avLst/>
                    <a:gdLst>
                      <a:gd name="T0" fmla="*/ 371 w 60"/>
                      <a:gd name="T1" fmla="*/ 1255 h 60"/>
                      <a:gd name="T2" fmla="*/ 1255 w 60"/>
                      <a:gd name="T3" fmla="*/ 1095 h 60"/>
                      <a:gd name="T4" fmla="*/ 1073 w 60"/>
                      <a:gd name="T5" fmla="*/ 202 h 60"/>
                      <a:gd name="T6" fmla="*/ 202 w 60"/>
                      <a:gd name="T7" fmla="*/ 371 h 60"/>
                      <a:gd name="T8" fmla="*/ 371 w 60"/>
                      <a:gd name="T9" fmla="*/ 1255 h 6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60"/>
                      <a:gd name="T17" fmla="*/ 60 w 60"/>
                      <a:gd name="T18" fmla="*/ 60 h 6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60">
                        <a:moveTo>
                          <a:pt x="15" y="52"/>
                        </a:moveTo>
                        <a:cubicBezTo>
                          <a:pt x="27" y="60"/>
                          <a:pt x="44" y="57"/>
                          <a:pt x="52" y="45"/>
                        </a:cubicBezTo>
                        <a:cubicBezTo>
                          <a:pt x="60" y="33"/>
                          <a:pt x="57" y="16"/>
                          <a:pt x="44" y="8"/>
                        </a:cubicBezTo>
                        <a:cubicBezTo>
                          <a:pt x="32" y="0"/>
                          <a:pt x="16" y="3"/>
                          <a:pt x="8" y="15"/>
                        </a:cubicBezTo>
                        <a:cubicBezTo>
                          <a:pt x="0" y="28"/>
                          <a:pt x="3" y="44"/>
                          <a:pt x="15" y="52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  <p:sp>
                <p:nvSpPr>
                  <p:cNvPr id="70" name="Freeform 192"/>
                  <p:cNvSpPr>
                    <a:spLocks noChangeAspect="1"/>
                  </p:cNvSpPr>
                  <p:nvPr/>
                </p:nvSpPr>
                <p:spPr bwMode="gray">
                  <a:xfrm>
                    <a:off x="4885" y="3275"/>
                    <a:ext cx="102" cy="100"/>
                  </a:xfrm>
                  <a:custGeom>
                    <a:avLst/>
                    <a:gdLst>
                      <a:gd name="T0" fmla="*/ 1255 w 60"/>
                      <a:gd name="T1" fmla="*/ 1046 h 59"/>
                      <a:gd name="T2" fmla="*/ 1095 w 60"/>
                      <a:gd name="T3" fmla="*/ 166 h 59"/>
                      <a:gd name="T4" fmla="*/ 202 w 60"/>
                      <a:gd name="T5" fmla="*/ 344 h 59"/>
                      <a:gd name="T6" fmla="*/ 384 w 60"/>
                      <a:gd name="T7" fmla="*/ 1232 h 59"/>
                      <a:gd name="T8" fmla="*/ 1255 w 60"/>
                      <a:gd name="T9" fmla="*/ 1046 h 5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0"/>
                      <a:gd name="T16" fmla="*/ 0 h 59"/>
                      <a:gd name="T17" fmla="*/ 60 w 60"/>
                      <a:gd name="T18" fmla="*/ 59 h 5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0" h="59">
                        <a:moveTo>
                          <a:pt x="52" y="44"/>
                        </a:moveTo>
                        <a:cubicBezTo>
                          <a:pt x="60" y="32"/>
                          <a:pt x="57" y="15"/>
                          <a:pt x="45" y="7"/>
                        </a:cubicBezTo>
                        <a:cubicBezTo>
                          <a:pt x="33" y="0"/>
                          <a:pt x="16" y="3"/>
                          <a:pt x="8" y="15"/>
                        </a:cubicBezTo>
                        <a:cubicBezTo>
                          <a:pt x="0" y="27"/>
                          <a:pt x="4" y="44"/>
                          <a:pt x="16" y="52"/>
                        </a:cubicBezTo>
                        <a:cubicBezTo>
                          <a:pt x="28" y="59"/>
                          <a:pt x="44" y="56"/>
                          <a:pt x="52" y="44"/>
                        </a:cubicBezTo>
                        <a:close/>
                      </a:path>
                    </a:pathLst>
                  </a:custGeom>
                  <a:solidFill>
                    <a:srgbClr val="EF482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zh-CN" altLang="en-US">
                      <a:solidFill>
                        <a:prstClr val="black"/>
                      </a:solidFill>
                      <a:ea typeface="宋体" charset="-122"/>
                    </a:endParaRPr>
                  </a:p>
                </p:txBody>
              </p:sp>
            </p:grpSp>
          </p:grpSp>
          <p:sp>
            <p:nvSpPr>
              <p:cNvPr id="43" name="Freeform 209"/>
              <p:cNvSpPr>
                <a:spLocks/>
              </p:cNvSpPr>
              <p:nvPr/>
            </p:nvSpPr>
            <p:spPr bwMode="gray">
              <a:xfrm>
                <a:off x="7497763" y="4179888"/>
                <a:ext cx="425450" cy="668337"/>
              </a:xfrm>
              <a:custGeom>
                <a:avLst/>
                <a:gdLst>
                  <a:gd name="T0" fmla="*/ 2147483647 w 132"/>
                  <a:gd name="T1" fmla="*/ 2147483647 h 208"/>
                  <a:gd name="T2" fmla="*/ 0 w 132"/>
                  <a:gd name="T3" fmla="*/ 2147483647 h 208"/>
                  <a:gd name="T4" fmla="*/ 0 w 132"/>
                  <a:gd name="T5" fmla="*/ 2147483647 h 208"/>
                  <a:gd name="T6" fmla="*/ 2147483647 w 132"/>
                  <a:gd name="T7" fmla="*/ 2147483647 h 208"/>
                  <a:gd name="T8" fmla="*/ 2147483647 w 132"/>
                  <a:gd name="T9" fmla="*/ 2147483647 h 208"/>
                  <a:gd name="T10" fmla="*/ 2147483647 w 132"/>
                  <a:gd name="T11" fmla="*/ 2147483647 h 208"/>
                  <a:gd name="T12" fmla="*/ 2147483647 w 132"/>
                  <a:gd name="T13" fmla="*/ 0 h 208"/>
                  <a:gd name="T14" fmla="*/ 2147483647 w 132"/>
                  <a:gd name="T15" fmla="*/ 2147483647 h 208"/>
                  <a:gd name="T16" fmla="*/ 2147483647 w 132"/>
                  <a:gd name="T17" fmla="*/ 2147483647 h 208"/>
                  <a:gd name="T18" fmla="*/ 2147483647 w 132"/>
                  <a:gd name="T19" fmla="*/ 2147483647 h 208"/>
                  <a:gd name="T20" fmla="*/ 2147483647 w 132"/>
                  <a:gd name="T21" fmla="*/ 2147483647 h 208"/>
                  <a:gd name="T22" fmla="*/ 2147483647 w 132"/>
                  <a:gd name="T23" fmla="*/ 2147483647 h 208"/>
                  <a:gd name="T24" fmla="*/ 2147483647 w 132"/>
                  <a:gd name="T25" fmla="*/ 2147483647 h 208"/>
                  <a:gd name="T26" fmla="*/ 2147483647 w 132"/>
                  <a:gd name="T27" fmla="*/ 2147483647 h 20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2"/>
                  <a:gd name="T43" fmla="*/ 0 h 208"/>
                  <a:gd name="T44" fmla="*/ 132 w 132"/>
                  <a:gd name="T45" fmla="*/ 208 h 20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2" h="208">
                    <a:moveTo>
                      <a:pt x="54" y="208"/>
                    </a:moveTo>
                    <a:cubicBezTo>
                      <a:pt x="0" y="208"/>
                      <a:pt x="0" y="208"/>
                      <a:pt x="0" y="208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8" y="20"/>
                      <a:pt x="66" y="11"/>
                      <a:pt x="73" y="7"/>
                    </a:cubicBezTo>
                    <a:cubicBezTo>
                      <a:pt x="80" y="2"/>
                      <a:pt x="87" y="0"/>
                      <a:pt x="96" y="0"/>
                    </a:cubicBezTo>
                    <a:cubicBezTo>
                      <a:pt x="108" y="0"/>
                      <a:pt x="120" y="3"/>
                      <a:pt x="132" y="10"/>
                    </a:cubicBezTo>
                    <a:cubicBezTo>
                      <a:pt x="115" y="57"/>
                      <a:pt x="115" y="57"/>
                      <a:pt x="115" y="57"/>
                    </a:cubicBezTo>
                    <a:cubicBezTo>
                      <a:pt x="106" y="51"/>
                      <a:pt x="97" y="48"/>
                      <a:pt x="90" y="48"/>
                    </a:cubicBezTo>
                    <a:cubicBezTo>
                      <a:pt x="82" y="48"/>
                      <a:pt x="76" y="50"/>
                      <a:pt x="70" y="55"/>
                    </a:cubicBezTo>
                    <a:cubicBezTo>
                      <a:pt x="65" y="59"/>
                      <a:pt x="61" y="66"/>
                      <a:pt x="58" y="77"/>
                    </a:cubicBezTo>
                    <a:cubicBezTo>
                      <a:pt x="55" y="88"/>
                      <a:pt x="54" y="111"/>
                      <a:pt x="54" y="145"/>
                    </a:cubicBezTo>
                    <a:lnTo>
                      <a:pt x="54" y="20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  <p:sp>
            <p:nvSpPr>
              <p:cNvPr id="44" name="Freeform 210"/>
              <p:cNvSpPr>
                <a:spLocks/>
              </p:cNvSpPr>
              <p:nvPr/>
            </p:nvSpPr>
            <p:spPr bwMode="gray">
              <a:xfrm>
                <a:off x="7958138" y="4179888"/>
                <a:ext cx="619125" cy="684212"/>
              </a:xfrm>
              <a:custGeom>
                <a:avLst/>
                <a:gdLst>
                  <a:gd name="T0" fmla="*/ 2147483647 w 192"/>
                  <a:gd name="T1" fmla="*/ 2147483647 h 213"/>
                  <a:gd name="T2" fmla="*/ 2147483647 w 192"/>
                  <a:gd name="T3" fmla="*/ 2147483647 h 213"/>
                  <a:gd name="T4" fmla="*/ 2147483647 w 192"/>
                  <a:gd name="T5" fmla="*/ 2147483647 h 213"/>
                  <a:gd name="T6" fmla="*/ 2147483647 w 192"/>
                  <a:gd name="T7" fmla="*/ 2147483647 h 213"/>
                  <a:gd name="T8" fmla="*/ 2147483647 w 192"/>
                  <a:gd name="T9" fmla="*/ 2147483647 h 213"/>
                  <a:gd name="T10" fmla="*/ 2147483647 w 192"/>
                  <a:gd name="T11" fmla="*/ 2147483647 h 213"/>
                  <a:gd name="T12" fmla="*/ 2147483647 w 192"/>
                  <a:gd name="T13" fmla="*/ 2147483647 h 213"/>
                  <a:gd name="T14" fmla="*/ 2147483647 w 192"/>
                  <a:gd name="T15" fmla="*/ 2147483647 h 213"/>
                  <a:gd name="T16" fmla="*/ 2147483647 w 192"/>
                  <a:gd name="T17" fmla="*/ 2147483647 h 213"/>
                  <a:gd name="T18" fmla="*/ 2147483647 w 192"/>
                  <a:gd name="T19" fmla="*/ 2147483647 h 213"/>
                  <a:gd name="T20" fmla="*/ 2147483647 w 192"/>
                  <a:gd name="T21" fmla="*/ 2147483647 h 213"/>
                  <a:gd name="T22" fmla="*/ 2147483647 w 192"/>
                  <a:gd name="T23" fmla="*/ 2147483647 h 213"/>
                  <a:gd name="T24" fmla="*/ 2147483647 w 192"/>
                  <a:gd name="T25" fmla="*/ 2147483647 h 213"/>
                  <a:gd name="T26" fmla="*/ 2147483647 w 192"/>
                  <a:gd name="T27" fmla="*/ 2147483647 h 213"/>
                  <a:gd name="T28" fmla="*/ 0 w 192"/>
                  <a:gd name="T29" fmla="*/ 2147483647 h 213"/>
                  <a:gd name="T30" fmla="*/ 2147483647 w 192"/>
                  <a:gd name="T31" fmla="*/ 2147483647 h 213"/>
                  <a:gd name="T32" fmla="*/ 2147483647 w 192"/>
                  <a:gd name="T33" fmla="*/ 0 h 213"/>
                  <a:gd name="T34" fmla="*/ 2147483647 w 192"/>
                  <a:gd name="T35" fmla="*/ 2147483647 h 213"/>
                  <a:gd name="T36" fmla="*/ 2147483647 w 192"/>
                  <a:gd name="T37" fmla="*/ 2147483647 h 2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2"/>
                  <a:gd name="T58" fmla="*/ 0 h 213"/>
                  <a:gd name="T59" fmla="*/ 192 w 192"/>
                  <a:gd name="T60" fmla="*/ 213 h 2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2" h="213">
                    <a:moveTo>
                      <a:pt x="189" y="65"/>
                    </a:moveTo>
                    <a:cubicBezTo>
                      <a:pt x="136" y="74"/>
                      <a:pt x="136" y="74"/>
                      <a:pt x="136" y="74"/>
                    </a:cubicBezTo>
                    <a:cubicBezTo>
                      <a:pt x="134" y="64"/>
                      <a:pt x="130" y="56"/>
                      <a:pt x="124" y="50"/>
                    </a:cubicBezTo>
                    <a:cubicBezTo>
                      <a:pt x="117" y="45"/>
                      <a:pt x="109" y="42"/>
                      <a:pt x="99" y="42"/>
                    </a:cubicBezTo>
                    <a:cubicBezTo>
                      <a:pt x="86" y="42"/>
                      <a:pt x="75" y="47"/>
                      <a:pt x="67" y="56"/>
                    </a:cubicBezTo>
                    <a:cubicBezTo>
                      <a:pt x="59" y="66"/>
                      <a:pt x="55" y="81"/>
                      <a:pt x="55" y="103"/>
                    </a:cubicBezTo>
                    <a:cubicBezTo>
                      <a:pt x="55" y="127"/>
                      <a:pt x="59" y="144"/>
                      <a:pt x="67" y="154"/>
                    </a:cubicBezTo>
                    <a:cubicBezTo>
                      <a:pt x="75" y="164"/>
                      <a:pt x="86" y="169"/>
                      <a:pt x="100" y="169"/>
                    </a:cubicBezTo>
                    <a:cubicBezTo>
                      <a:pt x="110" y="169"/>
                      <a:pt x="119" y="166"/>
                      <a:pt x="125" y="160"/>
                    </a:cubicBezTo>
                    <a:cubicBezTo>
                      <a:pt x="132" y="154"/>
                      <a:pt x="136" y="144"/>
                      <a:pt x="139" y="130"/>
                    </a:cubicBezTo>
                    <a:cubicBezTo>
                      <a:pt x="192" y="139"/>
                      <a:pt x="192" y="139"/>
                      <a:pt x="192" y="139"/>
                    </a:cubicBezTo>
                    <a:cubicBezTo>
                      <a:pt x="186" y="163"/>
                      <a:pt x="176" y="182"/>
                      <a:pt x="160" y="194"/>
                    </a:cubicBezTo>
                    <a:cubicBezTo>
                      <a:pt x="145" y="207"/>
                      <a:pt x="124" y="213"/>
                      <a:pt x="97" y="213"/>
                    </a:cubicBezTo>
                    <a:cubicBezTo>
                      <a:pt x="68" y="213"/>
                      <a:pt x="44" y="203"/>
                      <a:pt x="26" y="185"/>
                    </a:cubicBezTo>
                    <a:cubicBezTo>
                      <a:pt x="9" y="166"/>
                      <a:pt x="0" y="140"/>
                      <a:pt x="0" y="107"/>
                    </a:cubicBezTo>
                    <a:cubicBezTo>
                      <a:pt x="0" y="73"/>
                      <a:pt x="9" y="47"/>
                      <a:pt x="26" y="28"/>
                    </a:cubicBezTo>
                    <a:cubicBezTo>
                      <a:pt x="44" y="9"/>
                      <a:pt x="68" y="0"/>
                      <a:pt x="98" y="0"/>
                    </a:cubicBezTo>
                    <a:cubicBezTo>
                      <a:pt x="123" y="0"/>
                      <a:pt x="143" y="5"/>
                      <a:pt x="158" y="16"/>
                    </a:cubicBezTo>
                    <a:cubicBezTo>
                      <a:pt x="172" y="27"/>
                      <a:pt x="183" y="43"/>
                      <a:pt x="189" y="6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  <p:sp>
            <p:nvSpPr>
              <p:cNvPr id="45" name="Freeform 211"/>
              <p:cNvSpPr>
                <a:spLocks noEditPoints="1"/>
              </p:cNvSpPr>
              <p:nvPr/>
            </p:nvSpPr>
            <p:spPr bwMode="gray">
              <a:xfrm>
                <a:off x="6751638" y="4179888"/>
                <a:ext cx="614362" cy="684212"/>
              </a:xfrm>
              <a:custGeom>
                <a:avLst/>
                <a:gdLst>
                  <a:gd name="T0" fmla="*/ 2147483647 w 191"/>
                  <a:gd name="T1" fmla="*/ 2147483647 h 213"/>
                  <a:gd name="T2" fmla="*/ 2147483647 w 191"/>
                  <a:gd name="T3" fmla="*/ 2147483647 h 213"/>
                  <a:gd name="T4" fmla="*/ 2147483647 w 191"/>
                  <a:gd name="T5" fmla="*/ 2147483647 h 213"/>
                  <a:gd name="T6" fmla="*/ 2147483647 w 191"/>
                  <a:gd name="T7" fmla="*/ 2147483647 h 213"/>
                  <a:gd name="T8" fmla="*/ 2147483647 w 191"/>
                  <a:gd name="T9" fmla="*/ 2147483647 h 213"/>
                  <a:gd name="T10" fmla="*/ 0 w 191"/>
                  <a:gd name="T11" fmla="*/ 2147483647 h 213"/>
                  <a:gd name="T12" fmla="*/ 2147483647 w 191"/>
                  <a:gd name="T13" fmla="*/ 2147483647 h 213"/>
                  <a:gd name="T14" fmla="*/ 2147483647 w 191"/>
                  <a:gd name="T15" fmla="*/ 0 h 213"/>
                  <a:gd name="T16" fmla="*/ 2147483647 w 191"/>
                  <a:gd name="T17" fmla="*/ 2147483647 h 213"/>
                  <a:gd name="T18" fmla="*/ 2147483647 w 191"/>
                  <a:gd name="T19" fmla="*/ 2147483647 h 213"/>
                  <a:gd name="T20" fmla="*/ 2147483647 w 191"/>
                  <a:gd name="T21" fmla="*/ 2147483647 h 213"/>
                  <a:gd name="T22" fmla="*/ 2147483647 w 191"/>
                  <a:gd name="T23" fmla="*/ 2147483647 h 213"/>
                  <a:gd name="T24" fmla="*/ 2147483647 w 191"/>
                  <a:gd name="T25" fmla="*/ 2147483647 h 213"/>
                  <a:gd name="T26" fmla="*/ 2147483647 w 191"/>
                  <a:gd name="T27" fmla="*/ 2147483647 h 213"/>
                  <a:gd name="T28" fmla="*/ 2147483647 w 191"/>
                  <a:gd name="T29" fmla="*/ 2147483647 h 213"/>
                  <a:gd name="T30" fmla="*/ 2147483647 w 191"/>
                  <a:gd name="T31" fmla="*/ 2147483647 h 213"/>
                  <a:gd name="T32" fmla="*/ 2147483647 w 191"/>
                  <a:gd name="T33" fmla="*/ 2147483647 h 213"/>
                  <a:gd name="T34" fmla="*/ 2147483647 w 191"/>
                  <a:gd name="T35" fmla="*/ 2147483647 h 213"/>
                  <a:gd name="T36" fmla="*/ 2147483647 w 191"/>
                  <a:gd name="T37" fmla="*/ 2147483647 h 213"/>
                  <a:gd name="T38" fmla="*/ 2147483647 w 191"/>
                  <a:gd name="T39" fmla="*/ 2147483647 h 213"/>
                  <a:gd name="T40" fmla="*/ 2147483647 w 191"/>
                  <a:gd name="T41" fmla="*/ 2147483647 h 2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1"/>
                  <a:gd name="T64" fmla="*/ 0 h 213"/>
                  <a:gd name="T65" fmla="*/ 191 w 191"/>
                  <a:gd name="T66" fmla="*/ 213 h 2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1" h="213">
                    <a:moveTo>
                      <a:pt x="133" y="143"/>
                    </a:moveTo>
                    <a:cubicBezTo>
                      <a:pt x="187" y="152"/>
                      <a:pt x="187" y="152"/>
                      <a:pt x="187" y="152"/>
                    </a:cubicBezTo>
                    <a:cubicBezTo>
                      <a:pt x="180" y="172"/>
                      <a:pt x="169" y="187"/>
                      <a:pt x="155" y="197"/>
                    </a:cubicBezTo>
                    <a:cubicBezTo>
                      <a:pt x="140" y="208"/>
                      <a:pt x="121" y="213"/>
                      <a:pt x="99" y="213"/>
                    </a:cubicBezTo>
                    <a:cubicBezTo>
                      <a:pt x="63" y="213"/>
                      <a:pt x="37" y="201"/>
                      <a:pt x="20" y="178"/>
                    </a:cubicBezTo>
                    <a:cubicBezTo>
                      <a:pt x="7" y="160"/>
                      <a:pt x="0" y="136"/>
                      <a:pt x="0" y="108"/>
                    </a:cubicBezTo>
                    <a:cubicBezTo>
                      <a:pt x="0" y="74"/>
                      <a:pt x="9" y="48"/>
                      <a:pt x="26" y="29"/>
                    </a:cubicBezTo>
                    <a:cubicBezTo>
                      <a:pt x="44" y="10"/>
                      <a:pt x="66" y="0"/>
                      <a:pt x="93" y="0"/>
                    </a:cubicBezTo>
                    <a:cubicBezTo>
                      <a:pt x="124" y="0"/>
                      <a:pt x="148" y="10"/>
                      <a:pt x="165" y="30"/>
                    </a:cubicBezTo>
                    <a:cubicBezTo>
                      <a:pt x="183" y="50"/>
                      <a:pt x="191" y="81"/>
                      <a:pt x="190" y="122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5" y="138"/>
                      <a:pt x="60" y="150"/>
                      <a:pt x="68" y="159"/>
                    </a:cubicBezTo>
                    <a:cubicBezTo>
                      <a:pt x="76" y="168"/>
                      <a:pt x="87" y="173"/>
                      <a:pt x="99" y="173"/>
                    </a:cubicBezTo>
                    <a:cubicBezTo>
                      <a:pt x="108" y="173"/>
                      <a:pt x="115" y="170"/>
                      <a:pt x="120" y="166"/>
                    </a:cubicBezTo>
                    <a:cubicBezTo>
                      <a:pt x="126" y="161"/>
                      <a:pt x="130" y="154"/>
                      <a:pt x="133" y="143"/>
                    </a:cubicBezTo>
                    <a:close/>
                    <a:moveTo>
                      <a:pt x="137" y="89"/>
                    </a:moveTo>
                    <a:cubicBezTo>
                      <a:pt x="136" y="73"/>
                      <a:pt x="132" y="61"/>
                      <a:pt x="125" y="53"/>
                    </a:cubicBezTo>
                    <a:cubicBezTo>
                      <a:pt x="117" y="45"/>
                      <a:pt x="108" y="41"/>
                      <a:pt x="97" y="41"/>
                    </a:cubicBezTo>
                    <a:cubicBezTo>
                      <a:pt x="85" y="41"/>
                      <a:pt x="75" y="45"/>
                      <a:pt x="67" y="54"/>
                    </a:cubicBezTo>
                    <a:cubicBezTo>
                      <a:pt x="60" y="63"/>
                      <a:pt x="56" y="74"/>
                      <a:pt x="56" y="89"/>
                    </a:cubicBezTo>
                    <a:lnTo>
                      <a:pt x="137" y="89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ea typeface="宋体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301850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19010" y="1430604"/>
            <a:ext cx="11903580" cy="4351338"/>
          </a:xfrm>
        </p:spPr>
        <p:txBody>
          <a:bodyPr>
            <a:normAutofit/>
          </a:bodyPr>
          <a:lstStyle/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r>
              <a:rPr lang="en-US" altLang="zh-CN" sz="1800" b="1" dirty="0" err="1">
                <a:latin typeface="+mj-ea"/>
                <a:ea typeface="+mj-ea"/>
                <a:cs typeface="Arial" pitchFamily="34" charset="0"/>
              </a:rPr>
              <a:t>MoU</a:t>
            </a:r>
            <a:r>
              <a:rPr lang="en-US" altLang="zh-CN" sz="1800" b="1" dirty="0">
                <a:latin typeface="+mj-ea"/>
                <a:ea typeface="+mj-ea"/>
                <a:cs typeface="Arial" pitchFamily="34" charset="0"/>
              </a:rPr>
              <a:t> signed in 1988;    exchange activities b/t scientists from both countries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r>
              <a:rPr lang="en-US" altLang="zh-CN" sz="1800" b="1" dirty="0" err="1">
                <a:latin typeface="+mj-ea"/>
                <a:ea typeface="+mj-ea"/>
                <a:cs typeface="Arial" pitchFamily="34" charset="0"/>
              </a:rPr>
              <a:t>MoU</a:t>
            </a:r>
            <a:r>
              <a:rPr lang="en-US" altLang="zh-CN" sz="1800" b="1" dirty="0">
                <a:latin typeface="+mj-ea"/>
                <a:ea typeface="+mj-ea"/>
                <a:cs typeface="Arial" pitchFamily="34" charset="0"/>
              </a:rPr>
              <a:t> renewed in 2015;   2-year exchange activities through annual call for proposals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r>
              <a:rPr lang="en-US" altLang="zh-CN" sz="1800" b="1" dirty="0">
                <a:latin typeface="+mj-ea"/>
                <a:ea typeface="+mj-ea"/>
                <a:cs typeface="Arial" pitchFamily="34" charset="0"/>
              </a:rPr>
              <a:t>Thematic calls for joint research projects under discussion; substantial research collaboration </a:t>
            </a:r>
          </a:p>
          <a:p>
            <a:pPr marL="0" indent="0">
              <a:lnSpc>
                <a:spcPts val="2600"/>
              </a:lnSpc>
              <a:spcBef>
                <a:spcPts val="600"/>
              </a:spcBef>
              <a:buNone/>
            </a:pPr>
            <a:endParaRPr lang="en-US" altLang="zh-CN" sz="1800" b="1" dirty="0">
              <a:latin typeface="Arial" pitchFamily="34" charset="0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12192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9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NSFC-FWO Cooperation</a:t>
            </a:r>
            <a:endParaRPr lang="zh-CN" altLang="en-US" sz="29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896964" y="3287679"/>
            <a:ext cx="3857612" cy="2442606"/>
            <a:chOff x="5643570" y="948796"/>
            <a:chExt cx="2893209" cy="2152361"/>
          </a:xfrm>
        </p:grpSpPr>
        <p:sp>
          <p:nvSpPr>
            <p:cNvPr id="14" name="TextBox 13"/>
            <p:cNvSpPr txBox="1"/>
            <p:nvPr/>
          </p:nvSpPr>
          <p:spPr>
            <a:xfrm>
              <a:off x="5929322" y="2857500"/>
              <a:ext cx="2218252" cy="243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172215"/>
              <a:r>
                <a:rPr lang="en-US" altLang="zh-CN" sz="13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NSFC Vice President visits FWO in 2015</a:t>
              </a:r>
              <a:endParaRPr lang="zh-CN" altLang="en-US" sz="13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11" descr="\\BIC\share\稿件审批\图片新闻\2015年\030-欧洲处\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43570" y="948796"/>
              <a:ext cx="2893209" cy="1928806"/>
            </a:xfrm>
            <a:prstGeom prst="rect">
              <a:avLst/>
            </a:prstGeom>
            <a:noFill/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41" y="3178052"/>
            <a:ext cx="7164946" cy="268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9882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4000">
        <p15:prstTrans prst="pageCurlDouble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7281F845-3B1C-40EF-9697-00CBE623729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DO4Kkk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zuCpJqok5BfEDAAAsEQAAJwAAAHVuaXZlcnNhbC9mbGFzaF9wdWJsaXNoaW5nX3NldHRpbmdzLnhtbNVY727aSBD/zlOsfOrHYtImTYoMUZQYBZUABeeu1ekULfaAt1nvut41lH7q0/TB7klu1gsECmlNe5xyQhF4duY3/2e88c4/JZxMIVNMioZzVK05BEQoIyYmDec2aD0/c4jSVESUSwENR0iHnDcrXpqPOFPxELRGVkUQRqh6qhtOrHVad93ZbFZlKs3MqeS5RnxVDWXiphkoEBoyN+V0jl96noJyFgglAPAvkWIh1qxUCPEs0o2Mcg6ERWi5YMYpylucqthxLduIhveTTOYiupRcZiSbjBrOb2cX5rPksVBXLAFhYqKaSDRkXadRxIwVlA/ZZyAxsEmM5p4eO2TGIh03nJe1FwYG2d1tmALc+k4NzKXEIAi9wE9A04hqah+tQg2ftFoSLCmaC5qwMMATYgLQcK6Cu2GnfeXfdXuBP7y7Dm461oY9hAL/XbCHUNAOOv4+/GXhr9/3/UGn3X1zF/R6naDdf5DCiG4ExHM3I+ZhZGWehbAKmKfjPBkJyjgW6TdhVKCxzDnNJhDIFsMsjilX4JAPKUze5pQzPcduqGE33AOkFyqFUA9M2hqOznJwHuAsIBqGuVzVxMnrVU2cnm247lrtD27ttNKjWtMwxuJBWmGa566TlmxjKTZcM89kJHm0cgiSEURdmsBaTwzvmWgh55FDxpgEjq5eZIxyhzCNrocrYZWPlGa66L3WOidBLBwSQG6GW6EIY5qpjYivom4KP2z+2ZUa1F82FJb0GOsfMucRmcuccHYPREuCac4T/BUDWW8mMs5kUlCx3zVRnKFxUwYziM7LKHqPKpIcJXG4pBy01fAxZ5/JCMYyQ1ygUxxFSGfK4lf3Ak6pUg+gdGnjM9si7e6V/+6ZcZBGUyrCPcGxNiBJ9UHw6ZwIqZdyGI6Q5gqKpEQsKs7K+Fb9+TQoluTcpvnfTsYa9AFTchgt+yTmhxaUVhvTadGIprkKaGxBhimxmHgQ4mRhIoeygCEVRAo+JzTE6a1MW0+ZzBVSbANbaPXzFlp5wkTxNMEpiBqzCLJSkLWjFy+PT16dnr2uV92/v3x9/l2hxV7rc2rU2cV2+ejiLCf1zfr8gdB3luiWbEtmiSnUaEvp7heDxQLbHvGea1bP7k1ULMynuIiG/sXg8poM/OFtJxjWyxRDV2Lf6TDGchqb98gyMr3bANPhl4I3US/D2B/4v5cCxASW6ptyaru9Ug6/KcM1sJu8v7bFS5mAk39iJxnOfs4ShuX7v+jjx1rq10fAf9LGv/RCaWfAgdoYaBbGmNGDVcGTH5OHDO9Tiph9Wl0BN+58nrvzdm1OEiZYgnE07wGrK3nz5LiGt8idR5UKom3+h6NZ+QdQSwMEFAACAAgAM7gqSYi17Qi8AgAAWgoAACEAAAB1bml2ZXJzYWwvZmxhc2hfc2tpbl9zZXR0aW5ncy54bWyVVttu2zAMfd9XBNl73F3TAWqANM2AAt1arEXfZZuxhciSIcnp8vfTtZYSO8lMFKjIc8SLSLZIbglbfJhMUMEpF8+gFGGVNJqgm5DyZpp3SnE2KzhTwNSMcdFgOl18/Gk/lFnkORbfgbiUs8EF9G7m9ruE4n18mxsZIxS8aTHbP/CKz3JcbCvBO1aeDa3etyAoYVuNvPoxX61HHVAi1b2CJolpfW3kMkorQEowIX1fGznLojgHGjxd2e9CTu/qdPYHtB2RRFna8pORMVqLK0iLfL00Mo5n+vb0VeZGThMU/FUa+uWzkVEoxXsQ6eV3X42MMnjbtf/TI63glSloyjn9iO8cynGpx89EdWXkLMEkZBydfQVfHpvrXQTyv8Zzj8y4Ck6fTF0PFoJ59JzCQokOUBZOziZr/vbYKT0fsNhgKjUgVvWgJx30E+5kuCbV9bg/8EZYGd/lNT3kldOugZULOLou1ff41erW7ooI+q6KAhSwO8JFyh75W5f1CBkpe+QzJSU8Mro/gh9aHCc88S32j3m6+toKDOtj6a3hFKzG04MZXBm59oqAaXgJC7MO9LLGinD2Qhowj4cya3KRZUehIYZ3pLKMXwaX721OEmUHBt9ww+2FFFEUhrrOhqp3dRy5OaY96fskbUr3p6FP0Z0nSm/ymylWChd1o7OV04nn6VHRTqbZMMMXB8Q92/CIY32PkRostiBeOKfyUgrjCi4GczdhY3CURUVA2XCVkb9kqPysa3IQa/1qBEL3pDqHq0lVU/2jXgm8QRmM/l1GrI6qan0fw+S9OyOF7wHAoqhDB7iDszQdVYTCDsICiBQ247HUkNRNOtZvS/UAGxUvH685aMkIEPWkXxh9r8S41DBAeNVxDTOc5fwuVjiXNrNk/sMq7scoWc5hp5nei707he+l5GZtPy6hVpr/Kf8BUEsDBBQAAgAIADO4KkmYwI4lxwMAAD0QAAAmAAAAdW5pdmVyc2FsL2h0bWxfcHVibGlzaGluZ19zZXR0aW5ncy54bWzVV21vGjkQ/s6vsPbUj2WTvlxStBBFyUZBpcDBpi86nSKzHlhfvPZ27YXST/dr7ofdL7kxBhJKkpo2ae+EIrLjmWdmnpnxsNHRp1yQKZSaK9kM9ut7AQGZKsblpBlcJGdPDwOiDZWMCiWhGUgVkKNWLSqqkeA6G4IxqKoJwkjdKEwzyIwpGmE4m83qXBelPVWiMoiv66nKw6IEDdJAGRaCzvHLzAvQwRLBAwD/ciWXZq1ajZDIIb1RrBJAOMPIJbdJUXFuchGETmtE06tJqSrJTpRQJSkno2bwy+Gx/ax0HNIpz0FaSnQLhVZsGpQxboOgYsg/A8mATzKM9uBFQGacmawZPN97ZmFQPdyGWYC71KmFOVHIgTRL/BwMZdRQ9+gcGvhk9ErgRGwuac7TBE+Izb8ZnCaXw077NL7s9pJ4eHmevOm4GHYwSuL3yQ5GSTvpxLvo+8Kff+jHg067+/oy6fU6Sbt/bYWMbhAShZuMRcisqsoU1oRFJqvykaRcYI9+QaMGg10uaDmBRJ1xrOKYCg0B+bOAyW8VFdzMcRj2cBiuAIpjXUBqBrZszcCUFQTXcA4QA8Narnvi5at1TxwcbqQeOu/Xad0aZUSNoWmGzYOyRWhReFO0UhsruZGafSYjJdg6oTGyLDCX45JTERBuMLd0fWosA+aMC+Tf2u7Xx9JsJZdmtNQbHK55tK2ctn7vKgP6D5ecE92l+k5VgpG5qojgV0CMIli4Ksf/MiA3x4OMS5UvpIJqQ7TgDMiUwwzYkY+jD+gir9ASb4tCgHEePlb8MxnBWJWIC3SKdwvKuXb49Z2AC6r1NShdxfjENX27exq/f2ITpGxKZbojOFYb8sI8Cj6dE6nMyg7pSGmlYVEUxtnizCe3+reXQfO8Eq7MD12MG9CPWJLH8bJLYb4agbfbjE4Xg2iHawGNI8ixJA4TD1K8GbiswBcwpZIoKeaEpngfazvWU64qjRI3wA5af3uEzp5wuXia4KpHjyWD0gtyb//Z8xcvfz04fNWoh//89ffTe42Wm6ovqHXnVtXJnavQz+qLhfgVo3vW4pbtmSpz26hsy+ntq365krav+Ci0C+H23bJYgT9mtQzj48HJORnEw4tOMmz4lLercJJMmmGDjO1vPR+b3kWCBMde8JZHH8X+IH7rBYgl8ZoEP7fdnlfCr320Bm4392/sZa8Q8C6fuLsJb3PBc44N+b+YzLuG5PuH+ocM5v0/+tzYPtRgAi3TDGv0aHX9+VfZgxL2X+LAPa1fpTbenaLw1rfUGso3X/lbtX8BUEsDBBQAAgAIADO4KklnqF77lgEAABQGAAAfAAAAdW5pdmVyc2FsL2h0bWxfc2tpbl9zZXR0aW5ncy5qc42Uy27CMBBF93xF5G4rRJ+h3aFCpUosKrW7qgsnmGDh2JbtpKSIf2/G4RE7DtSziS+HO55JPNtBVC+Uoug52tpnu39391YjoBlVkGtXZz16DjqSimjCDTZU8E+aE0Y5QR5ZHhyO8u5EhPwRt95J9cHoguiWHxLwyxIz3cZlwEIFNB36cxkAfwLaJqD9OpXtq2oqanU7KYwRfJgKbupWDblQObYMunq1q12gB4uSqAvoEqfEMY3t6iNPjg8xRJtLRS4xr+YiE8MEp+tMiYIv+vKvKklU/cLXDTB6il9mjh2j2rwZkvuJZ2OIfhI+Kk32eR9nEEGY4YSwlu/IrjOoY9wtyKNLqqk50JMbiDYtcUY6XRpPIFyM116dbsYQXc6QjWmIu1sIh2C4IqpjNb2HcEAhC/mPFyiVyKAjHbTb8yPKBF5Qnu1TjyCCHBwWbPu6dyrUHn+KnCskvCu0Ct3cvG9yhK69p5ngzdVe2nkoLQuJPCSKQGJ5dgY5pzH+HIH9V4SwMThd5fV4qM/7fWGUlsd8jfdg9wdQSwMEFAACAAgAM7gqST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M7gqSaTf3ZpwAAAAeAAAABwAAAB1bml2ZXJzYWwvbG9jYWxfc2V0dGluZ3MueG1sDYy7DsIwDAD3foXlvTw2hqaVQGKjC+UDrMagSI6NkoDK3+Pthrsbpi0LfLnUZBrwuDsgsK4Wk74CPpZrf0KojTSSmHJANYRp7AaxleTOrblY4S3047Jwdmg8U3bzXLziCBf7lMrQw82vz8QR92P3B1BLAwQUAAIACAD3klN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AzuCpJB+itksQIAADRIAAAKQAAAHVuaXZlcnNhbC9za2luX2N1c3RvbWl6YXRpb25fc2V0dGluZ3MueG1stVrrb+NYFf/OX3EVtBJIqHk4T5QJ8uOmtSZ1MrHbzoBQ5Ma3iVU/svZNZ7rKB3YXCSGE+Ig0u0iAENov8AkJzS5i/xekduAT/wLnXtuJnaap3Q7xtBqfe37nnHte95F2w0vbk5ch9V37E5PavqcTSm1vFva+g1B36jt+MApISGhY3lDObM/yX6vehc9oQA2p6VlmYMlsNOxVUJ9/ULsltpU2vNWleg216riG20jBDRnGOoLSEWQYU2pVuVveEhHJDciUeHS31G45M3oXoHohCajqWeRNT8hyp4eyMzgMTMsGvrDXrLNnlWhdKXX2oHq10WrgVU0UBKGJ5IZSVSqrVqvTEqsIV+qNirCS2jWhJqBqo1HtNFfVVq0hwFu/0wQpddxponqrXq8pqxquARqJoqTU5FVL6FSrImjD7Y686velVqWCqtWqUFdWjabQlyoIuAWQIQpt5kBBESShuRIlsdoWUF/uS/36Ciu4KTdQu4ablcqqLklCpbJx7mZ2aXdtqLmnk7jzAYE7Q7BzlOVWeUdydafLIABmg7gLx6QEnZshUa1nJWksagpWJvLwZKzjUpydPJMT3sSoLDUiAtkzXdK7/eoPt7/7tlvmL8kItyNdCGk6skH7+ZJS3zuY+h4F4w48P3BNp9T7bpQr8UzyIP0rEhTBXZhTslHX4p+8sFgX5C88+0BT312Y3vXAn/kH5+b0chb4S8/KZeb8ekECx/YugbvSacl4ryLHDqlKiZuxD7fZkx+2gP4UEmZeE7MnF9Ixz4mTaKzwTwHcRuXDHtmCXtmhTTlUrLJnH3Rhzkg2AG2RPfsxHmjJRq3FnodBlLyhwC6wcq/tZXfMaxJklUTtcS/KXywXRfNpEfgz5uws7uFAr3GOD93GmzELK+zJBWITZApzRSl2G5+/ssUYv273kq4LWiC46eYSk7jIkQR97Xgkaq8mg+HhcCKph6WeHFUlYmX5vVqz/abaaH6/W45xOSXpx+JgkJWFuLBGJZ8szRgPBxMQiAcTDb80Sj32uzB0eGIMVA2XevF/CgsYjfFpqcd+54GejMdYMyb6QFXwRNUn2tDgfhlgAyul3it/iebmFUHUR1c2eY3onCBoz3ZAUOjYFh9gLdv2liSHPmV4LKraZIx1Y6zKhjrUSj3dD4LrH3DJ5pLOIXnmZogsOzTPHWJxtZAifJy1F9DO92MI/tG5DZy+a9reQR7tY/FM1Q4nxnA40CdYUxJKqYc9CymByTQVFzQWdTwGGQEswcHj4BOefVwCEh2nsJAj9fBoAD8GM+TIns0d+KGPsGaEISQj4uUAQuLgMWSdrp8NxwrzIShEJlqYYfjaD6xM0qRDl0O2qslDSE3ZSMk3mJhENgTe9qaQOmRKc8g7xrouHuKJNHwJOQ61OSwIGj6HknxeEPQK61BDWM8B08RT9VBkFcHKMCmQpAanJst35xqZ0yngmDevbH8ZAoV5GMqEV2N4UFiTjl+cQCBVcXBPtUeCwdn8bWZfETAlsGCZy6EL2pCMFZZdL07UH0/6ojqArSmkmzI8mxi8SzKlrnmNPJ8i07oyvSnsZcnUXEIlXMOYZVt8jEWem/Dx0v4EmTTuPx/FrQv2vC8/eoRJmYa3wzLYIoMy2KYs6EPamdviGTzSEJbr91qRxwGPNkGXsSaO1eGHCVFou0sn6tIfIlBr44oG60E7nu6v/GH7PxijRy1YUqGjSbZfCIRhJWZLDiyeTiGgqvVB3Sjq59Dw2Ym0kABtGMvQfPQEMafguYwhp+DRYiLOsKSrBmy2zsg5O33kAPNajaK2O97sjOgQOJCvS/WcXPiwX3KIeRVtZGDt4uHPE+XUVimztBiqMQDDNZA5i5IKpDq2y85Q+cSeHOPEFdFqkJnPmb90LF7djn3JVwTw89Ild/dhF4HvcqpjhkleR4vSj55oSDTFcaR3VGwDsS7Q3LFK1eeTIqZjcSwfTWRRkzE7UbB6dvLjoDqYTwaGPhmIEpMAZeKadDqHVfiCnfPyy4pOBAruiyAvnvxoZNy8++Y/X3z1r5/9Ob+kLZMiKoqpPywqB+qfNU68lvcTzack/GkOOYYoZaH8JScwPlMl0Nsv/nbzp7fRTdf7z97d/OKb299++u9/vnv/9udrL+WRrEICf5AjjRktW67vsiuwXKqhROIwi4YhykfHUEWw6bz56x9vv/z1+8//8v7rb1+8+O8/3jY7zarQagiJJHT7y1/dfvn1zW/+/v73n8J4tSE0W5VOrVptFdR7LI6fQy/lx4dS79gMLqEXG77vhAUF8UiydIdUKAjdnJqX1LE9UhD+5MWNTd5QRxNRUfh1ApS9Y08voxXdgjNRfHOIHH9WRJ58JGrQ8LdEEsumxWXy9TJphNBlovdNj7nauXyuCZs7GseEZYFmrnw8GvjOiF2W3b0dBgZ2tweZ36MBuyVI3tIc4dx/Hccu5kpTtjlHYMKIbT9TvBvaNveYVZvVuzCdMOaNKduMp74DK40czSYlOkvfRsmyxO+SU4A16Y7hcG67w50ibvNr5A29w58ibvPrbJEawkHxDmh7JI1MrvckM0jT8wQOeIjHu1rMk7xleZgFA3bNG6ZMiglZTte3SI+vtYbtkriWGS1tcPkei7veejt0zDDn13zaIfsaIzOwyd3y/uTtUps65P7M5vOA+ktPi70Wy/7oy4htV0RURK8X5FkJjjXmdM7WhbCEYhnPSkxk9BXPfbhF0spYJ0sheTXsh7q8lfNOXgzosQ5eDOJHlb4f1C3fcVS3vC9A3Vjs/fHzlu45CTCkgE2S3MzS0tzz5GLtlO9vE5a4s9wzmhZA5yDbgxPXGpSiZPKKmMF0nmRV9JIeh60qtR1yRZI+lSKknLN//t0QimN/bot0QC5ounfGlJ1FkGK7UwVxp9skY5o7O3AvjJ/wduKikV1VF3PvKjtqnod8+ju6VbL0pJTtWI2SNs0SPs0aETKpu0MZ8N4XgG45vcpCl7rzVe02DaAg796/WvgfUEsDBBQAAgAIADS4Kkn67f/W5x4AALNKAAAXAAAAdW5pdmVyc2FsL3VuaXZlcnNhbC5wbmftfAtUU9e6Lm5b2d1uxXO7d1sRid3YWuuDWoyAQFLbXVFbpa0iAiZLD2qqAaJAeOVVS1v6EFBQI6BEq6ISk6UiRAJJtLSEd+oDlhiS2IYkkhBiElZCspKsm4RWre0Zd9x7z7n37DFgDEaSlTXn9/3//81//nMmM199sCF+xl+C/xIQEDBj7Zp/fhQQ8CwQEDCV8udp3iudX9UVex+mZH8U/3YAvzdk2PviGdKq9asCAi6XTXdtf9b7+rm9a5KzAwJmtvr+p0gp53cEBKxbs/afqzblE40KoIyXl4zuC60Ium8PeD/q5j+/Mn8/1n2s8MyMj13Tp/yP9Z8fm8V95v01y15f9cahWVysOWFZ+ckZh07+bWbAqsWv/GXT18ccBOiSBB5VkPnkXUb+FbuIaBo6EkdzV2IjFNYM7e2GJNXehuEfXgRanLfY4hzYIWN57p3Du3cH+P4yLzXeGUzMBhQ2y7iTgtoomhNTfNevnRhMToLUhunhLR8oZ/mufNLcIYIL6Yzhs+zOOf62e6sGCaqD4LsfEJ7zvby+OyuP0UrCIwOWdf73N1Q0G+bULfI/v4ZvS/L3EvGG+E++J8f3m//ue7z/1wOg/w7SNrrPWwFRU9W+JtfjOMigjk/M/+lzLoVhSE0qP0xaVfNcwYpNpLbvx33RmOVxcFCH/iybKIxsWnMLPUJ6p+bf+gZuLvMDfIa6ZGhLZP2aW9yuiG9Xxqz0438yb+3GR7c8s7aqrre01M9j3ppbm6i5ORNcVpXX1tWfTvPz+XP58sQTc+f6Ob118MwF/ciDlwCfi75z2/pAJqwfIHFERykURBspKWA4smVxeaZyk0ASyyKYTpcLgLJ61oEMg43rNiVFKvi34mpyFiaS4qUTFmwwhmEc7X3VyrFabqTYXAI+/P75hMHmH+zxPS0jPRSmVfSeWOWxuKgIzmaxJeAcQ7DcYVjPk4P9Jk6h/gKNTZdUZyYNhyYIDz9mfO5wK3lmRbRYG9V0cVluyQnBXMBqMzBiLe1hEBTnGVeHA0dluB7AanHBtRbn1RSJrGwRJ65ZOJxrMDda0o4sFT22ktD1ck7JRVmstVv0ngTw4MJlU7DNxnFhRtz0XHyhdlYVWwdGHoHO9TkZ93Bh9lr52jruI6cONsAXIeyl0VTZVgKorqKgJ6UQvIwHUUTDuY5jtPIJdy9oIpOf4X1xOz2mplbfGEmoOZFGJ8jaCWV5t42vP74nSD1eJYJ5FBGTNuNyn7Ff2vJKh9+Ne8ubG9u63Oj3r3epQKioR5Dd0i3AfGamijYbC5/7tDpzwXDfEz7fPeNYGd4z7nWtzxxVaR35bjf0CYEnT3xH39QGpYvKhnPLicmP1PDT4aw1BNlextjNeDDwtgvL4rApxf3Y2lo6DUH0IJygJr9iquCpQJtE1i9NVvCvKAU5HU8ALgE2b4s5wz+VhX70zAAzqmfK1WBi/YKa/J+d7vTAwZEL52qE4pZye0e/KQlRkRzXIn/Xxfzddf8FCv50/vr/fhA5DHuzSuRsixTvg7+bHr7VjUjQmL1vOEQnVGqHSPkY5oGzDB0v41JYiDwpXDR2S/Te/LkXXMpek9lFND3RnyZCPX+uZJgmeoT94076kaVhE1lmds5s4GxX+4SOphHakobffNNP6vgqtjlReGDCVtLvmgRKTHRdTJIMh4z0cTzDHPGIGoOO9/myH01wLOKXLiAyVsx0dAHMgaArdFdI3ZnTYwAKA0kmFoqAXgF8dQuDmjGq5p0cP9n7fxWOkug9h6wmz6iJH3gypDjrmU7AOrsQ/2XWmc6yV1hHSj9glmnsiZ4mz9ACvONr9NJBVq91ACxQ3E7AM0y3qh8Buw+A0Ve04/VLAr8NKWLOkn3i/u5F8d44z7r43Qy8Yjk/UzowTOv91Wx7hFhr2KCNAOwajRz6tvvD1+LPXGWVdNJtSuHSjMAzLUspklEJv+vGwmKVG+lS6dLwqMuqQSpCG2volg4DevISo80gdkUwq0mSYH/ke08amBxH1ekET+HtqMPq9JlryH/tkeuihJ0k49mWTEXuEVNk4NkQTtamnmUrimtdDKJYCeDU2C75EJJSxpYk3GpN8TjEPZyf5INP8twlh+iKskvRX2upcmhbjxxkv95O4o0CjfOKb8PpfSFbrHaDt511X//dKg2yRSbuMfTLBwpXnxy7tMuv1fzrVIVpvIrHntJ+ajmnQFgzIGS8oC+fejN3fuf+HBqjdA2Z3oNQgM3zVL1ddVkne5BMTmK1yVQrfy/oHYcuEt2aFx5zyRMmteFjN83+1dY7ZmxxjzEiJcnwypQrIZ/1d01Nz+AMVKk/Ih6deqtwdtFiaa37wWGBZPe2TkT3Y/OSeOXug+WhQxZaGgOTqLFLgz8WoD+d6vzV0HOlYLRtaIswvPgk9m9G4B/zir8Nqci6ymu71ZIZt2hF4L0WtNEblPpOewWbZ2/GnLekDeLEY280tvXBJMaRNDIzSENdSBGImI+UtWEukP2ge99y4C/zim9drWnyGl4F6oTTTl2du8vaWIDC6SIX1tTc1mec1dxJusy/kTsDNLiNxQOwpzFtE/NiHzKoDKdwBJU1774mImo4HS5iShj53JxtJb8MEap+vGqqLHiboFXmqeTLb34ck7WrAKUSSk9Gt/NJt7UZAtBexdueo1igsgdXWYxY5y7HvovbvULIZiWLJUbpcVMa/sd1QW87dMvR9KUOUrQkvlFVNFw7pf8Jt5SHHrAk35NPyUUOWDImxnPEgzfF64JY5E9Eu/N7/qMB+38wxh83CW95+F2fQOI20iQVOd9baLESqPlx8iOo3KN5oNjWABLwi2ZG1bpCZSaY/987zT4JsV3vrw6/kYx/w1UhIlWzs0Q1XsIFXD8Az4RmOUTHVbf96fdxV5/xdRyWR39ZGtpc6J0W9xd1Pp11GfenYl6TBt/fYqGJuI8zryYZ3Dv7t5cSS5ZfX0Z9TF9Yt39aVO1j972dhP3xDMZxCPPT/TrWaEhq0iPep7jBH39Umg2gTij6fBlz7LQGn1fKe7LrGcs7xgvT26CuO0/MG3XTqnbQ41aoDTv1TxBOnLr+TXFotRl+87dcXp0NlPWMF1YKn4h331sVB0DpLrrofcITLtlzcm0blBYhJj5Ffr7acHk2EL7xt8TLzfDdAyD7wiTdSbr/inS9hYr7eiBuL0+YaQI8GoCoGT7HYTqEbuMCE9Pe3NVFKS+De/PEVqexOtS0lCOz3E0rE7mYAjt6BHAcISNdmL/9nkEMle7+sRiX49ZpZZ4RWafBfiXkfUH/xwXQy9idfZrIjhvUuN71ZWxOVwaes5PGMd4XMlo2Kk1NvzfceNgM+yozvnj8h3AiWij/8DIS0Tg33Dr7WwnSLKHFbeWTjvDNb7I4gi75jr40XYbF2bJUJRPS8V/wu6zLrBaj+qLBcqUlk7HYYHnFVG3KE5l4/rz3PGf8ezjDZsqjNRsRWtwfYlPj0qj413OvGB8c6z9ZqQELkkuPLgzsCVnqnUUoAH61OP0t8Qm2Rk0qQIxpZ0JiodeOTzXbzs7oN9a7sBhWyZmFqZwEXH0kJtwkUULOFnYLKjTl7ugRWG0OnGWFwdKSwEx3HDNcoTcH58r+IOvZrVWg/MN95TzSV0vJ3d0WKCS+Hrtam1+ZpinE9G1rZhcNF0rI53sEXDMWbzOSL2u/FOI4Ie/aobMwshPB3hWLGC3UAmZsskc4KmEdh977vQiIMnODMJZnyLrYfTOLIK5JriraQxTPXQgxbJaz0yzJ5wyzeeQHF9sg487diGNTBr5Rj5MLBCYaoUYCptgL/sh1q0IBgUUYkggFNI9mV4QQrJX10d9pTV6W0gGj4btMPIda3WHzdkMJBihOF5HyexXRlkihkFiBRKX3HOAZbOodpaejr/FVuvdmDZ2sopDIg1v7AQNQtEc89BaOvELFb4PgK9MMA5ej7/DLWKLMkcLKIldUv0Gaqcnoj0i3GqkovUWPBazqZAxAZGcE3v8jX/gqd9KpTG95Je2trhkYiFNnE9h21czj0Ru0D5o65bxly6U3jSa2K39zdA6/LFxlssEAZLRaqPKQD72Pbm3axbqfsJq9Vabw4n4jFCbtb4kFVcQaTKvzeCNGZfijGEeILQ8nE9ck3Um6/z/odpqPqJ1m7xLewomR9j/RonDksrTz0LSoo39QFBf/riiGXVYZzbYoZCuzTGcvTHqiLv8GcP3c1+xdXmRdnRKa+VQR/p+4ZNgwDHr0YFTU7tQnd72OI05I0ruKMXYaI7InpDiZj1290R+pROSJTUe/i7i2Jzr1uzLJ+Hg78PiEy+8lPWIU9Yo/NA3gI2/sXecP4R7gCSb+UPeJH29KLvRLoo4xSehfipCvJOMCbn3fxoQ4KjxUkUCkjTbpRgnZ2b795b5UlbOfGylx9EC+rTEa5LrfWYYsxUhtNodhPSePyQzK/q058oVqQ1hZbFacGIeM1ENqQ0ZbWzyGMVZ4qRs5Q4+R3sXscOwb3PmaQokrhihMazVEMdHUc1T5Jl5x/VPU+GryzIP+fWEVQ7I7vZvUqc2wQBnynyKKu7Hdo5wPq+zNw0Kqw8bQzWsZrVcSMzALFMvFWvVFko1/iEpDQjgCb4UoaTHaDJfddwUC1sGnvDhqxwLZn7X01MdbK8GCZrpjPyN6i7Z+t9UZEiOQfU2ANPerIdHwekphwVs9AkhTUF1GHwqD7B3mCEx4uMxeAfEsyyw4x0sFqD5Ndmg5mIp5TyxafYeK+PakNcZ+tSaNZ8YGDtJpjAMFHHgZrv2pyPq2+a4dS1N7Bs4nRh/jH3ozsKNFFRyefV0x80x0js/elgSipNO8AhMe2GPUkA/0WMSOfC72C+9bTG71F+qQNYLwrw7aU4soWPFmDO1oWQOrxZiBufNbTTVulELY+cpd+bxO0mHtmsqpu2ZedNiUwTFQexNPGGuqd1MbmJyyis0Gt6nrFDb+Ntx9F2vJpEhCJYUYg9liodNMq56SV8xOes+yLHeiS35YAHp0KQZQb4q/mUEe2qqROzwWi/G9l4a2CRlaQyOM0FeTS8XcPVEKtqCjLAKTTUPgfRpoHqhqDKWgl/GLn/JK3lwAAriylyOKf9hJSCo5T36JIJvXkxVFmDrq0UxvhHjsgHZBfchy6zIbWxeRCF0qvD0uDCUpFpiAEtAhbizao8xkiBEztquMOuOGIzpTqjRKj2FUzPOMWU9LYKVYe/JYq5p4VK0tpAEzD0bHat+ozDo8KN5xI3irVejumj30knBUwNDqbRY6y0Al2jGtNnt0qRYBTGTEs9nBbMSQlfjwrrLdChyLgEnzCJU65o89p/JRZujYU2FAHJjM4WP/KaO7WWWmujGoXZHTFOp6Otre8h7tQWsFVnQU/N248g752u1UWpMZ/on3VJ+Gcef3zydsDeIakvnkHaJhy4jv0zBYM8yjMLjs+fnXfzeAKsHbclmcfRCWk/f2qCTesSJkpgbteiorNEmhBRy6RX8oPrTJQx0ovVz4sO63PRHLzFggc1uMuBZkwlwIMtzgPiU3+7jzzsYEgu/TMohCUrm0kSVgUP5TQBfUZBjfX7dUdhm+GY8ReTAZmgdVEEW6JS7/Ka+fOwA68D2dUHrPdipyjxdJqGEMhWGaQgFr5aXCS0/ZuWE2QB2ZnDcmCf0/JvRRKRgC4V2t+EFkwRKG5F9nA3sSYhJiEmISYhJiEmISYhJiEmISYhJiEmISYhJiEmISYhJiEmISYhJiEmISYhJiEuK/4DCgQAzzaNav54uEsWGPb/cfYRTbRSZFdfL8YbSz/mXZl4/ajDpGSHga/PM34crq1PnDeuf77fWnVka8+r95UDLg+uyJ/gJ6r/tNDNg77X/ZxcMvUI8JnXj3fsPO//sOf+VUVNEGUejqOUkY5K6Ur7TW2LeK3EaKxPeNqNAoxz6NlI0hMVv6dH6AvAZFWx1Bv/0QhuV8WIynn3MvplTbk+2g0t76D7wne7Q4LxSQWI6AW92WcDTLcQN33qLuKWt20v3ojeKHn4fHXkpY3YJp4mh0mxm9qQXVxRlzWkpcpMJqGcofjRUzHxZhFuOvBxKYg326bAlu7FQQgcuXI58D459zZSyPFRS6fOdeQSYiYCH3EBXqSSLIHLHISH04y4j3mMskPwuNeHaLwibkuUiNmfYGkGH8O8TroiAyuBYfBv6QNpjTbITmZYC0JRko9z7ZHH5hI0cxqvZR3OQYEkM/k64F9iFKu9hiVXbKN9njPnWRkBT8fmuv2tAqTNdJCQycPSz+IsZ5CiOEt8HtYWUt+ishmVZLiPNWEPowCECFkrm6QwASQrCSPfV4pD486FL0Xj7rhWEpc0SaGdJrZTrIykiKgN+Ff9GUL43hg6kUiin1gudAywtl+24bLdmdsgg0hC/tMNjtEkDHbKOLTfKQUtxM30HdIwk5BS6ztIvTWnrGOSioQ0LWeiKYSzh3cnTmBufJ0Be8rqsLuZD1TLNxy5GwJOwBTcTc7LEUicxOLTV/k9QFIrnt3aRPtLMqKZTAzsPv0Dz1nQLog0oKaM5VLEVjL5Le1r0hYRzVowgLBUP2sqs9B447X3JEXxRQhAQmUU76TqtLnHHdboDz21wZNY+cFzmDy5GU1k5wWu+p5+PsG18CEq56gp0Z0lsh1xqn3lsfa4XhCvR9GzqSdaYbsJ8ezz3cvT+nhBP973z5GVj3cnGP+8tKickzoBwjDd2RtgussmEC7qirRZA2QtYcl1m2WpbVSZWWfT6lf01f8qOeBIbV4VCeHhdfgd8o2Qyie+iiBPKfvbLpJC0aBbjZ4cUgPLKuF3SSBG2QO6ppLiDoN7JhHFeuWp6/NNI9u0klvWY0Zn2gxD0/3rCJga95B76b2sfoPVU44u1W90HcCp/6K1jPuttBqzCJMaPRa9+HYtdbsEN1xAzjeC9fFGaS8cwMzf2j0BwiAPThmzFD4ykidKzwAOhIV9L74THMnzckPt11JFzMGi/WGCmnC9N9OUbbjhZdWAdj79aNZm/CeB4Wd4E3CC8BptvB39UZjrq4Q5GKV6V8euN2OIVzPAl3OzsmnwJYseFA+JKDFvDnJHW+kini70kBpVVsnr0hB3Tc81t3LJPNSSq9rAsmboTd+TP70iiJ9uhi/WVvnDYpZA+r6qTTvAG01RRoKy06XhhXPNPLsXRkI8e5yUG9xsPcHReaGiFFmd7aBAhmA9lbCOC/NbNbk0pBx+Lvd+Jr9oU6qL3/luWu72C9QN5GYD2LD+zAHgSXrWARZMEK5QKVLPdO941sGscdIMS6Z0drlllkmpxmeowKKJUYZKr1GKn7vBizgOXRsYhE5YnnnmQ40jxslXyjvzzFd84dpGsWgV1ovXrVRsYSXxiSPbPb8dP7oJ9XHADtC6Vc7B7FDjRJzA6BLULRsNt8rwOkeho8V9v6qYSZNQYhvXFYSEfwgymtI0KFjaMIXme1uKgzGo+4dERCzQbGATqHvMZ34Dk6Ex05mx07vdnJbFkbusf3RZYSFRJJqPGqr2603gUDKAyrl3JcQwtApi6PqdMYrIZydgalwt7RJTAtSCwTNUgY9+zeGYPo7qe4NxfI5XWhc7x5Wd4BuS4y+4Ul9Ld7lCZvapfQGZ7FTaLR0xj3A1h2EuFMFQgGOiULm5TxsOBVK0NDlXPIFK4zJT3RXjkkLeeobVfgZXwO12ptVyVZnC6nRi4H0zrt1WxdzSWRTLkQ+EbDJKJ94385ToDdWzqK3oiX9tmEMAKTz/qFt7D4TnVna0wGnp/hOy3HVQJeWSLyc4kzW7j0bvqI3ib40K/6ejpPptddlAsvYN/SyiSR8HACq5COd2SnEyXMzQp0ZFwTznI4Lfrn3qnQGy4nKkhX7s08Gf1lZriBuUJmyD7W24hfpJtVzQPjk3BEpXbTObGHa/57VLMe2Td8T5WJ/ELIAfRvjj6j3S+a6XKxE5W7Yr7U7ixwO19MxiFUFMeVKu+pcDsNks2Z+Fr68Y2Bd/1yeMDQRnAWstqE36TP+HRhPGTcSaYrZn4afVgrOzsQvL7eiAyk4sFMTmKVvadfdjUvkbHeK5n3N8sXvKFYLuYbFhlwjgIK57UGTCUECZB7J/6Bpm8CKkp/5ZcCJUk2T4R79Z10BIqxSGo0208UO14Pgo2M7Pm8L256FWoTJJDzCZa0Dul753w54a7XbWPe6cN+BJ+meLcR4+mXcRy5WHEt/dOExmkdF+fMgupXCd4xBBfa8STlZhg7UDcaMdCI021sg66KSw02BNy+EhqvYq2oA9dKJ0J4LYdn4AKL/MMi2Vjct3Pu3WTqySQ/t40drK9qVrbUTrgkEQ8oEo+Gbfe8X9l/Xsi0DZYWOep33VPtEnHqjLJzhoErBp0Uu6HGQPlws71yh6NJKz3KAXAbsfjixZIXCqqxtaPyoPPkvb117D+9LwcpVLd3ZL46V01W+85C+49BG/CzUguSiUmKwPyGp9wkHH6LGJjb6Pn8jQuhNK5QlqGZvYlAvOCXPRG29hEUd5ycd3kcLLS3SvNaJWgXupsohBp8fWYGp0+4Wu7Cmqo1QBcAqRIn/NJhURM5ecyayBJQLovQ6BoYgJw9p90ggJYY9mUKPUx/vBoOtu7xbPef+Vc6evOIIgPBVPi5QGTMSMK7b+MZjDlhi7vrTNKzZALgTpmgZgNy5Ojrx1QqBwKH89ORb3WGFXJVuN/FTSUuNskzfReafre6Zm6qfySIfCdKNbIteYcyOA7htLadJUWG2RfJXw4GlQwsn8cnfaqVfWN4JbC/nfa1nnzFOxDKebI00YYMDy4VqIYRo/t1R31BI7NGJVYar4jFIPwowkIrDLLceh1zVMcP7HcVFVZ4xSOCBB1yLaPO/iwd8MXfSBG4Gz6Ks22mcuDwa4vRH45JEgq+BNGPrnmePchDVwo8Xf8OB6/00jdSWHMMQMhA7ic9gNXuHdQTwohzj93206e2qpj09QbNnxoTXB2ZEfMyOVsOU5IETbzHtJHuvpGlarLnrzWaDMFpq2ftWl0wYJWthrHDLwF5lkoepaArtfNGQ7mgB9lkmj4u1iOXr8x9u95INdgN0Dr/FGf5EUA/lbMD84mSab11+nlgKI3MQuQpaLk3ph0qsIwrZPjHSrev7jyMJyk2989g9Y0L3dVs8sFui05MB2gG5u44NVaOp9n4daDUa/vaRvex7I2pRilk1F0bkmkccAf4bgrreSpD6ch2F6qGQ7y0K8+LQ59XG9rqZTiaO+tPyH6qpQLvqEhiWRawsmDfDxHE7vA8KPM8cGpeuZYcurfP3kXYpCqL7Jh6Zc7fKMJYb+r2OiJZtoOgmSJizP6UHhMuz70t+dGv8exU+ZTcVKrc79VjDN8XlH+QfZZ3BI/PDfvYc/GEYADN6Ax53mrBdmrlkQPKcGk71bE+/FBeah+U5tXdfDzfDYWhjbuJ4pqGKgiUbQ+nVAAVdBr65lSDe2i1YGkqoBrl3CAMcT53RXzIiHu1DSpxYXZryC2j0j5XMRLJskZCFqMblngMEibMlTi5mmvSIjA4pOCsHtEs9eq8N3gl1yCMeFS/+FTT3J79MUBt/mUeldG1ERpZSnzSxCyqOIeDL1jI++bgL5nhwFNOeiNTS2Jqncl58u1YaMy9he2b2BJiPF9xxr9KUpQWv4NdYVn3i99+Acg+/8uQZ4lSZX9VblY0+ouaTFMaBtnisPYfSgSKfVWa7UYQ85Jr5eBRM1V9KD604IfzVXWXlxop9tN452mNMf9hYloYuIkhGXz36VplsG19K3mzQvxLsWSWYsJZ2pV1evKlRIXuvNJjE3BcWVO/MVNbxwsr6y4fSqoTA6PfOpmxE82PP6q9JtovAhydDJHH0FrrDPbOrNF14fSfpmug+0sPgHP6umYOkReNSoVug7hwYH9x6q/2toSi5Z1Sr6ldUq8jry+0YPFcjqj0vNPlK3pvRshiNzI9eTvpinyoWZnoCRJ4vGshi+bUUpUS4KCtPEGLZgn40lh+/qZfrRTj1sFxjhRhD/nSeJRvVdZnMNcPFp2cKKN7yI4I+IQUgtSzU3V7q0n7GT8/z7kWWmVT64fOMfXn+J77QZ6TIbb8S263CnVzv1hNHNZ566guE7s5yg7cbLefKPswzna0bKo3BSOHWEiTM3rkNQt2A1dGW0TZqLC/ZuHsgws4ev/qxqLKvew5CzjPcn3JU9Oe8ksOcnHoJw5nu957XaUjEIt+8Jt+ode9owpzVT5CimdOexhd0+1dfsDbXe/kssMH2eKxswaI6W4AkIasdILSu5wiql71rhYvKF/0LQal5Qn50T8H0OTukfNTc5gbdPlv3vYamcMnpZ9oXSj7U9cyLIBiUSHVI8QQvXpnWZ1gmo76hX8joMvyRkaaYB/kHrmFR5ujdtNFf0vAu8f6YpTmUq5XUEN/t1xp4QuDfEBvvfkfL6p9vwmi8V8NOP5qHhRJtzerloDP+G9b3tQs/omF2lldi/xr36j1o3zKta9jkYleGg7RyLlx4l2oFY9u/OUXl+QdJ6iwZbyKYaKpmgt9P7wU42/6QRcBa+9DDXo9OnXbi+osjS0J9V1f++6Gf/Lf3vbp/wRQSwMEFAACAAgANLgqSSsLwG1KAAAAawAAABsAAAB1bml2ZXJzYWwvdW5pdmVyc2FsLnBuZy54bWyzsa/IzVEoSy0qzszPs1Uy1DNQsrfj5bIpKEoty0wtV6gAihnpGUCAkkIlKrc8M6UkAyhkYG6MEMxIzUzPKLFVsjAwhQvqA80EAFBLAQIAABQAAgAIADO4KkkVDq0oZAQAAAcRAAAdAAAAAAAAAAEAAAAAAAAAAAB1bml2ZXJzYWwvY29tbW9uX21lc3NhZ2VzLmxuZ1BLAQIAABQAAgAIADO4KkmqiTkF8QMAACwRAAAnAAAAAAAAAAEAAAAAAJ8EAAB1bml2ZXJzYWwvZmxhc2hfcHVibGlzaGluZ19zZXR0aW5ncy54bWxQSwECAAAUAAIACAAzuCpJiLXtCLwCAABaCgAAIQAAAAAAAAABAAAAAADVCAAAdW5pdmVyc2FsL2ZsYXNoX3NraW5fc2V0dGluZ3MueG1sUEsBAgAAFAACAAgAM7gqSZjAjiXHAwAAPRAAACYAAAAAAAAAAQAAAAAA0AsAAHVuaXZlcnNhbC9odG1sX3B1Ymxpc2hpbmdfc2V0dGluZ3MueG1sUEsBAgAAFAACAAgAM7gqSWeoXvuWAQAAFAYAAB8AAAAAAAAAAQAAAAAA2w8AAHVuaXZlcnNhbC9odG1sX3NraW5fc2V0dGluZ3MuanNQSwECAAAUAAIACAAzuCpJPTwv0cEAAADlAQAAGgAAAAAAAAABAAAAAACuEQAAdW5pdmVyc2FsL2kxOG5fcHJlc2V0cy54bWxQSwECAAAUAAIACAAzuCpJpN/dmnAAAAB4AAAAHAAAAAAAAAABAAAAAACnEgAAdW5pdmVyc2FsL2xvY2FsX3NldHRpbmdzLnhtbFBLAQIAABQAAgAIAPeSU0cjtE77+wIAALAIAAAUAAAAAAAAAAEAAAAAAFETAAB1bml2ZXJzYWwvcGxheWVyLnhtbFBLAQIAABQAAgAIADO4KkkH6K2SxAgAANEgAAApAAAAAAAAAAEAAAAAAH4WAAB1bml2ZXJzYWwvc2tpbl9jdXN0b21pemF0aW9uX3NldHRpbmdzLnhtbFBLAQIAABQAAgAIADS4Kkn67f/W5x4AALNKAAAXAAAAAAAAAAAAAAAAAIkfAAB1bml2ZXJzYWwvdW5pdmVyc2FsLnBuZ1BLAQIAABQAAgAIADS4KkkrC8BtSgAAAGsAAAAbAAAAAAAAAAEAAAAAAKU+AAB1bml2ZXJzYWwvdW5pdmVyc2FsLnBuZy54bWxQSwUGAAAAAAsACwBJAwAAKD8AAAAA"/>
  <p:tag name="ISPRING_PRESENTATION_TITLE" val="创意折纸蓝色大气商务汇报PPT模版"/>
</p:tagLst>
</file>

<file path=ppt/theme/theme1.xml><?xml version="1.0" encoding="utf-8"?>
<a:theme xmlns:a="http://schemas.openxmlformats.org/drawingml/2006/main" name="Office 主题​​">
  <a:themeElements>
    <a:clrScheme name="模板蓝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6CB2"/>
      </a:accent1>
      <a:accent2>
        <a:srgbClr val="404040"/>
      </a:accent2>
      <a:accent3>
        <a:srgbClr val="116CB2"/>
      </a:accent3>
      <a:accent4>
        <a:srgbClr val="404040"/>
      </a:accent4>
      <a:accent5>
        <a:srgbClr val="116CB2"/>
      </a:accent5>
      <a:accent6>
        <a:srgbClr val="404040"/>
      </a:accent6>
      <a:hlink>
        <a:srgbClr val="0563C1"/>
      </a:hlink>
      <a:folHlink>
        <a:srgbClr val="954F72"/>
      </a:folHlink>
    </a:clrScheme>
    <a:fontScheme name="模板">
      <a:majorFont>
        <a:latin typeface="微软雅黑"/>
        <a:ea typeface="微软雅黑"/>
        <a:cs typeface=""/>
      </a:majorFont>
      <a:minorFont>
        <a:latin typeface="华文细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清风素材 https://12sc.taobao.com/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清风素材 https://12sc.taobao.com/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2_清风素材 https://12sc.taobao.com/">
  <a:themeElements>
    <a:clrScheme name="6_Colored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377790"/>
      </a:accent1>
      <a:accent2>
        <a:srgbClr val="189A80"/>
      </a:accent2>
      <a:accent3>
        <a:srgbClr val="F09C2A"/>
      </a:accent3>
      <a:accent4>
        <a:srgbClr val="D24132"/>
      </a:accent4>
      <a:accent5>
        <a:srgbClr val="564266"/>
      </a:accent5>
      <a:accent6>
        <a:srgbClr val="686868"/>
      </a:accent6>
      <a:hlink>
        <a:srgbClr val="FFFFFF"/>
      </a:hlink>
      <a:folHlink>
        <a:srgbClr val="595959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Office 主题​​">
  <a:themeElements>
    <a:clrScheme name="模板蓝色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6CB2"/>
      </a:accent1>
      <a:accent2>
        <a:srgbClr val="404040"/>
      </a:accent2>
      <a:accent3>
        <a:srgbClr val="116CB2"/>
      </a:accent3>
      <a:accent4>
        <a:srgbClr val="404040"/>
      </a:accent4>
      <a:accent5>
        <a:srgbClr val="116CB2"/>
      </a:accent5>
      <a:accent6>
        <a:srgbClr val="404040"/>
      </a:accent6>
      <a:hlink>
        <a:srgbClr val="0563C1"/>
      </a:hlink>
      <a:folHlink>
        <a:srgbClr val="954F72"/>
      </a:folHlink>
    </a:clrScheme>
    <a:fontScheme name="模板">
      <a:majorFont>
        <a:latin typeface="微软雅黑"/>
        <a:ea typeface="微软雅黑"/>
        <a:cs typeface=""/>
      </a:majorFont>
      <a:minorFont>
        <a:latin typeface="华文细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546</Words>
  <Application>Microsoft Office PowerPoint</Application>
  <PresentationFormat>自定义</PresentationFormat>
  <Paragraphs>119</Paragraphs>
  <Slides>12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Office 主题​​</vt:lpstr>
      <vt:lpstr>清风素材 https://12sc.taobao.com/</vt:lpstr>
      <vt:lpstr>1_清风素材 https://12sc.taobao.com/</vt:lpstr>
      <vt:lpstr>2_清风素材 https://12sc.taobao.com/</vt:lpstr>
      <vt:lpstr>1_Office 主题​​</vt:lpstr>
      <vt:lpstr>Worksheet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创意折纸蓝色大气商务汇报PPT模版</dc:title>
  <dc:creator>Administrator</dc:creator>
  <cp:lastModifiedBy>范英杰</cp:lastModifiedBy>
  <cp:revision>93</cp:revision>
  <dcterms:created xsi:type="dcterms:W3CDTF">2016-10-08T12:16:37Z</dcterms:created>
  <dcterms:modified xsi:type="dcterms:W3CDTF">2017-03-30T06:43:29Z</dcterms:modified>
</cp:coreProperties>
</file>