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15"/>
  </p:notesMasterIdLst>
  <p:sldIdLst>
    <p:sldId id="262" r:id="rId6"/>
    <p:sldId id="263" r:id="rId7"/>
    <p:sldId id="291" r:id="rId8"/>
    <p:sldId id="292" r:id="rId9"/>
    <p:sldId id="290" r:id="rId10"/>
    <p:sldId id="289" r:id="rId11"/>
    <p:sldId id="277" r:id="rId12"/>
    <p:sldId id="283" r:id="rId13"/>
    <p:sldId id="285" r:id="rId14"/>
  </p:sldIdLst>
  <p:sldSz cx="11522075" cy="7200900"/>
  <p:notesSz cx="6858000" cy="9144000"/>
  <p:defaultTextStyle>
    <a:defPPr>
      <a:defRPr lang="nl-BE"/>
    </a:defPPr>
    <a:lvl1pPr marL="0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924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9848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4772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9696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4620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9544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4468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9392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>
          <p15:clr>
            <a:srgbClr val="A4A3A4"/>
          </p15:clr>
        </p15:guide>
        <p15:guide id="2" pos="4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Absillis" initials="GA" lastIdx="1" clrIdx="0">
    <p:extLst>
      <p:ext uri="{19B8F6BF-5375-455C-9EA6-DF929625EA0E}">
        <p15:presenceInfo xmlns:p15="http://schemas.microsoft.com/office/powerpoint/2012/main" xmlns="" userId="S-1-5-21-81952556-516211450-310992344-38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E05206"/>
    <a:srgbClr val="4B08A1"/>
    <a:srgbClr val="00B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83" autoAdjust="0"/>
  </p:normalViewPr>
  <p:slideViewPr>
    <p:cSldViewPr showGuides="1">
      <p:cViewPr varScale="1">
        <p:scale>
          <a:sx n="113" d="100"/>
          <a:sy n="113" d="100"/>
        </p:scale>
        <p:origin x="-708" y="-108"/>
      </p:cViewPr>
      <p:guideLst>
        <p:guide orient="horz" pos="2268"/>
        <p:guide pos="4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https://sao.fwo.be/ia/Beleid/Joint%20Publications%20Flanders%20International%20Partner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Map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https://sao.fwo.be/ia/Beleid/Joint%20Publications%20Flanders%20International%20Partners.xlsx" TargetMode="External"/><Relationship Id="rId1" Type="http://schemas.openxmlformats.org/officeDocument/2006/relationships/themeOverride" Target="../theme/themeOverride1.xml"/><Relationship Id="rId5" Type="http://schemas.microsoft.com/office/2011/relationships/chartStyle" Target="style3.xml"/><Relationship Id="rId4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tj\Desktop\NSFC\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04154986383923E-2"/>
          <c:y val="3.2868450132136323E-2"/>
          <c:w val="0.93388780241788327"/>
          <c:h val="0.744255621144319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'21032017'!$A$4:$A$46</c:f>
              <c:strCache>
                <c:ptCount val="43"/>
                <c:pt idx="0">
                  <c:v>The Netherlands</c:v>
                </c:pt>
                <c:pt idx="1">
                  <c:v>USA</c:v>
                </c:pt>
                <c:pt idx="2">
                  <c:v>UK</c:v>
                </c:pt>
                <c:pt idx="3">
                  <c:v>Germany</c:v>
                </c:pt>
                <c:pt idx="4">
                  <c:v>France</c:v>
                </c:pt>
                <c:pt idx="5">
                  <c:v>Italy</c:v>
                </c:pt>
                <c:pt idx="6">
                  <c:v>Spain</c:v>
                </c:pt>
                <c:pt idx="7">
                  <c:v>Wallonia</c:v>
                </c:pt>
                <c:pt idx="8">
                  <c:v>Canada</c:v>
                </c:pt>
                <c:pt idx="9">
                  <c:v>Sweden</c:v>
                </c:pt>
                <c:pt idx="10">
                  <c:v>Australia</c:v>
                </c:pt>
                <c:pt idx="11">
                  <c:v>China</c:v>
                </c:pt>
                <c:pt idx="12">
                  <c:v>Austria</c:v>
                </c:pt>
                <c:pt idx="13">
                  <c:v>Poland</c:v>
                </c:pt>
                <c:pt idx="14">
                  <c:v>Denmark</c:v>
                </c:pt>
                <c:pt idx="15">
                  <c:v>Greece</c:v>
                </c:pt>
                <c:pt idx="16">
                  <c:v>Japan</c:v>
                </c:pt>
                <c:pt idx="17">
                  <c:v>Portugal</c:v>
                </c:pt>
                <c:pt idx="18">
                  <c:v>Czech republic</c:v>
                </c:pt>
                <c:pt idx="19">
                  <c:v>Brazil</c:v>
                </c:pt>
                <c:pt idx="20">
                  <c:v>Finland</c:v>
                </c:pt>
                <c:pt idx="21">
                  <c:v>Russia</c:v>
                </c:pt>
                <c:pt idx="22">
                  <c:v>Hungary</c:v>
                </c:pt>
                <c:pt idx="23">
                  <c:v>Norway</c:v>
                </c:pt>
                <c:pt idx="24">
                  <c:v>South Africa</c:v>
                </c:pt>
                <c:pt idx="25">
                  <c:v>Ireland</c:v>
                </c:pt>
                <c:pt idx="26">
                  <c:v>India</c:v>
                </c:pt>
                <c:pt idx="27">
                  <c:v>Turkey</c:v>
                </c:pt>
                <c:pt idx="28">
                  <c:v>South Korea</c:v>
                </c:pt>
                <c:pt idx="29">
                  <c:v>New Zealand</c:v>
                </c:pt>
                <c:pt idx="30">
                  <c:v>Mexico</c:v>
                </c:pt>
                <c:pt idx="31">
                  <c:v>Bulgaria</c:v>
                </c:pt>
                <c:pt idx="32">
                  <c:v>Romania</c:v>
                </c:pt>
                <c:pt idx="33">
                  <c:v>Serbia</c:v>
                </c:pt>
                <c:pt idx="34">
                  <c:v>Taiwan</c:v>
                </c:pt>
                <c:pt idx="35">
                  <c:v>Argentina</c:v>
                </c:pt>
                <c:pt idx="36">
                  <c:v>Slovenia</c:v>
                </c:pt>
                <c:pt idx="37">
                  <c:v>Vietnam</c:v>
                </c:pt>
                <c:pt idx="38">
                  <c:v>Québec</c:v>
                </c:pt>
                <c:pt idx="39">
                  <c:v>Slovakia</c:v>
                </c:pt>
                <c:pt idx="40">
                  <c:v>Luxembourg</c:v>
                </c:pt>
                <c:pt idx="41">
                  <c:v>Ecuador</c:v>
                </c:pt>
                <c:pt idx="42">
                  <c:v>Montenegro</c:v>
                </c:pt>
              </c:strCache>
            </c:strRef>
          </c:cat>
          <c:val>
            <c:numRef>
              <c:f>'21032017'!$B$4:$B$46</c:f>
              <c:numCache>
                <c:formatCode>General</c:formatCode>
                <c:ptCount val="43"/>
                <c:pt idx="0">
                  <c:v>19920</c:v>
                </c:pt>
                <c:pt idx="1">
                  <c:v>19883</c:v>
                </c:pt>
                <c:pt idx="2">
                  <c:v>18042</c:v>
                </c:pt>
                <c:pt idx="3">
                  <c:v>16655</c:v>
                </c:pt>
                <c:pt idx="4">
                  <c:v>14164</c:v>
                </c:pt>
                <c:pt idx="5">
                  <c:v>11110</c:v>
                </c:pt>
                <c:pt idx="6">
                  <c:v>9422</c:v>
                </c:pt>
                <c:pt idx="7">
                  <c:v>5723</c:v>
                </c:pt>
                <c:pt idx="8">
                  <c:v>5385</c:v>
                </c:pt>
                <c:pt idx="9">
                  <c:v>5178</c:v>
                </c:pt>
                <c:pt idx="10">
                  <c:v>5181</c:v>
                </c:pt>
                <c:pt idx="11">
                  <c:v>4697</c:v>
                </c:pt>
                <c:pt idx="12">
                  <c:v>3775</c:v>
                </c:pt>
                <c:pt idx="13">
                  <c:v>3729</c:v>
                </c:pt>
                <c:pt idx="14">
                  <c:v>3632</c:v>
                </c:pt>
                <c:pt idx="15">
                  <c:v>2983</c:v>
                </c:pt>
                <c:pt idx="16">
                  <c:v>2956</c:v>
                </c:pt>
                <c:pt idx="17">
                  <c:v>2741</c:v>
                </c:pt>
                <c:pt idx="18">
                  <c:v>2684</c:v>
                </c:pt>
                <c:pt idx="19">
                  <c:v>2720</c:v>
                </c:pt>
                <c:pt idx="20">
                  <c:v>2573</c:v>
                </c:pt>
                <c:pt idx="21">
                  <c:v>2510</c:v>
                </c:pt>
                <c:pt idx="22">
                  <c:v>2414</c:v>
                </c:pt>
                <c:pt idx="23">
                  <c:v>2331</c:v>
                </c:pt>
                <c:pt idx="24">
                  <c:v>1989</c:v>
                </c:pt>
                <c:pt idx="25">
                  <c:v>2032</c:v>
                </c:pt>
                <c:pt idx="26">
                  <c:v>1891</c:v>
                </c:pt>
                <c:pt idx="27">
                  <c:v>1808</c:v>
                </c:pt>
                <c:pt idx="28">
                  <c:v>1629</c:v>
                </c:pt>
                <c:pt idx="29">
                  <c:v>1509</c:v>
                </c:pt>
                <c:pt idx="30">
                  <c:v>1413</c:v>
                </c:pt>
                <c:pt idx="31">
                  <c:v>1246</c:v>
                </c:pt>
                <c:pt idx="32">
                  <c:v>1165</c:v>
                </c:pt>
                <c:pt idx="33">
                  <c:v>1041</c:v>
                </c:pt>
                <c:pt idx="34">
                  <c:v>954</c:v>
                </c:pt>
                <c:pt idx="35">
                  <c:v>678</c:v>
                </c:pt>
                <c:pt idx="36">
                  <c:v>679</c:v>
                </c:pt>
                <c:pt idx="37">
                  <c:v>589</c:v>
                </c:pt>
                <c:pt idx="38">
                  <c:v>505</c:v>
                </c:pt>
                <c:pt idx="39">
                  <c:v>479</c:v>
                </c:pt>
                <c:pt idx="40">
                  <c:v>454</c:v>
                </c:pt>
                <c:pt idx="41">
                  <c:v>226</c:v>
                </c:pt>
                <c:pt idx="42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189184"/>
        <c:axId val="192190720"/>
      </c:barChart>
      <c:catAx>
        <c:axId val="19218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90720"/>
        <c:crosses val="autoZero"/>
        <c:auto val="1"/>
        <c:lblAlgn val="ctr"/>
        <c:lblOffset val="100"/>
        <c:noMultiLvlLbl val="0"/>
      </c:catAx>
      <c:valAx>
        <c:axId val="19219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89184"/>
        <c:crosses val="autoZero"/>
        <c:crossBetween val="between"/>
        <c:majorUnit val="3000"/>
        <c:minorUnit val="6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1600" dirty="0" err="1">
                <a:solidFill>
                  <a:schemeClr val="tx1"/>
                </a:solidFill>
              </a:rPr>
              <a:t>Evolution</a:t>
            </a:r>
            <a:r>
              <a:rPr lang="nl-BE" sz="1600" dirty="0">
                <a:solidFill>
                  <a:schemeClr val="tx1"/>
                </a:solidFill>
              </a:rPr>
              <a:t> </a:t>
            </a:r>
            <a:r>
              <a:rPr lang="nl-BE" sz="1600" dirty="0" err="1">
                <a:solidFill>
                  <a:schemeClr val="tx1"/>
                </a:solidFill>
              </a:rPr>
              <a:t>number</a:t>
            </a:r>
            <a:r>
              <a:rPr lang="nl-BE" sz="1600" dirty="0">
                <a:solidFill>
                  <a:schemeClr val="tx1"/>
                </a:solidFill>
              </a:rPr>
              <a:t> of co-</a:t>
            </a:r>
            <a:r>
              <a:rPr lang="nl-BE" sz="1600" dirty="0" err="1">
                <a:solidFill>
                  <a:schemeClr val="tx1"/>
                </a:solidFill>
              </a:rPr>
              <a:t>publications</a:t>
            </a:r>
            <a:r>
              <a:rPr lang="nl-BE" sz="1600" dirty="0">
                <a:solidFill>
                  <a:schemeClr val="tx1"/>
                </a:solidFill>
              </a:rPr>
              <a:t> </a:t>
            </a:r>
            <a:r>
              <a:rPr lang="nl-BE" sz="1600" dirty="0" err="1">
                <a:solidFill>
                  <a:schemeClr val="tx1"/>
                </a:solidFill>
              </a:rPr>
              <a:t>with</a:t>
            </a:r>
            <a:r>
              <a:rPr lang="nl-BE" sz="1600" dirty="0">
                <a:solidFill>
                  <a:schemeClr val="tx1"/>
                </a:solidFill>
              </a:rPr>
              <a:t> China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1400" dirty="0">
                <a:solidFill>
                  <a:schemeClr val="tx1"/>
                </a:solidFill>
              </a:rPr>
              <a:t>(source: Web of </a:t>
            </a:r>
            <a:r>
              <a:rPr lang="nl-BE" sz="1400" dirty="0" err="1">
                <a:solidFill>
                  <a:schemeClr val="tx1"/>
                </a:solidFill>
              </a:rPr>
              <a:t>Science</a:t>
            </a:r>
            <a:r>
              <a:rPr lang="nl-BE" sz="1400" dirty="0">
                <a:solidFill>
                  <a:schemeClr val="tx1"/>
                </a:solidFill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111111111111108E-2"/>
                  <c:y val="-7.8703703703703706E-2"/>
                </c:manualLayout>
              </c:layout>
              <c:tx>
                <c:rich>
                  <a:bodyPr/>
                  <a:lstStyle/>
                  <a:p>
                    <a:fld id="{3A19BE11-21B9-4595-9C81-6255EB6B40AD}" type="VALUE">
                      <a:rPr lang="en-US" sz="1200" b="1"/>
                      <a:pPr/>
                      <a:t>[WAARDE]</a:t>
                    </a:fld>
                    <a:endParaRPr lang="nl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3333333333333333E-2"/>
                  <c:y val="-8.3333333333333329E-2"/>
                </c:manualLayout>
              </c:layout>
              <c:tx>
                <c:rich>
                  <a:bodyPr/>
                  <a:lstStyle/>
                  <a:p>
                    <a:fld id="{89DC50F0-759A-4809-AA14-31F85D8980F1}" type="VALUE">
                      <a:rPr lang="en-US" sz="1200" b="1" dirty="0"/>
                      <a:pPr/>
                      <a:t>[WAARDE]</a:t>
                    </a:fld>
                    <a:endParaRPr lang="nl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0555555555555555E-2"/>
                  <c:y val="-8.7962962962962965E-2"/>
                </c:manualLayout>
              </c:layout>
              <c:tx>
                <c:rich>
                  <a:bodyPr/>
                  <a:lstStyle/>
                  <a:p>
                    <a:fld id="{5A68604C-DDDB-40FA-80D7-32AD3E72DED5}" type="VALUE">
                      <a:rPr lang="en-US" sz="1200" b="1"/>
                      <a:pPr/>
                      <a:t>[WAARDE]</a:t>
                    </a:fld>
                    <a:endParaRPr lang="nl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2.5000000000000102E-2"/>
                  <c:y val="-8.3333333333333356E-2"/>
                </c:manualLayout>
              </c:layout>
              <c:tx>
                <c:rich>
                  <a:bodyPr/>
                  <a:lstStyle/>
                  <a:p>
                    <a:fld id="{7CD750BA-1543-42B5-8481-DB98B5C66F2F}" type="VALUE">
                      <a:rPr lang="en-US" sz="1200" b="1"/>
                      <a:pPr/>
                      <a:t>[WAARDE]</a:t>
                    </a:fld>
                    <a:endParaRPr lang="nl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multiLvlStrRef>
              <c:f>Blad1!$B$19:$B$22</c:f>
            </c:multiLvlStrRef>
          </c:cat>
          <c:val>
            <c:numRef>
              <c:f>Blad1!$C$19:$C$22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778240"/>
        <c:axId val="198784128"/>
      </c:lineChart>
      <c:dateAx>
        <c:axId val="198778240"/>
        <c:scaling>
          <c:orientation val="minMax"/>
          <c:max val="663"/>
          <c:min val="-158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784128"/>
        <c:crosses val="autoZero"/>
        <c:auto val="0"/>
        <c:lblOffset val="100"/>
        <c:baseTimeUnit val="days"/>
        <c:majorUnit val="1"/>
        <c:majorTimeUnit val="years"/>
      </c:dateAx>
      <c:valAx>
        <c:axId val="198784128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77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1600" dirty="0" err="1">
                <a:solidFill>
                  <a:schemeClr val="tx1"/>
                </a:solidFill>
              </a:rPr>
              <a:t>Evolution</a:t>
            </a:r>
            <a:r>
              <a:rPr lang="nl-BE" sz="1600" dirty="0">
                <a:solidFill>
                  <a:schemeClr val="tx1"/>
                </a:solidFill>
              </a:rPr>
              <a:t> </a:t>
            </a:r>
            <a:r>
              <a:rPr lang="nl-BE" sz="1600" dirty="0" err="1">
                <a:solidFill>
                  <a:schemeClr val="tx1"/>
                </a:solidFill>
              </a:rPr>
              <a:t>number</a:t>
            </a:r>
            <a:r>
              <a:rPr lang="nl-BE" sz="1600" dirty="0">
                <a:solidFill>
                  <a:schemeClr val="tx1"/>
                </a:solidFill>
              </a:rPr>
              <a:t> of co-</a:t>
            </a:r>
            <a:r>
              <a:rPr lang="nl-BE" sz="1600" dirty="0" err="1">
                <a:solidFill>
                  <a:schemeClr val="tx1"/>
                </a:solidFill>
              </a:rPr>
              <a:t>publications</a:t>
            </a:r>
            <a:r>
              <a:rPr lang="nl-BE" sz="1600" dirty="0">
                <a:solidFill>
                  <a:schemeClr val="tx1"/>
                </a:solidFill>
              </a:rPr>
              <a:t> </a:t>
            </a:r>
            <a:r>
              <a:rPr lang="nl-BE" sz="1600" dirty="0" err="1">
                <a:solidFill>
                  <a:schemeClr val="tx1"/>
                </a:solidFill>
              </a:rPr>
              <a:t>with</a:t>
            </a:r>
            <a:r>
              <a:rPr lang="nl-BE" sz="1600" dirty="0">
                <a:solidFill>
                  <a:schemeClr val="tx1"/>
                </a:solidFill>
              </a:rPr>
              <a:t> China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1400" dirty="0">
                <a:solidFill>
                  <a:schemeClr val="tx1"/>
                </a:solidFill>
              </a:rPr>
              <a:t>(source: Web of </a:t>
            </a:r>
            <a:r>
              <a:rPr lang="nl-BE" sz="1400" dirty="0" err="1">
                <a:solidFill>
                  <a:schemeClr val="tx1"/>
                </a:solidFill>
              </a:rPr>
              <a:t>Science</a:t>
            </a:r>
            <a:r>
              <a:rPr lang="nl-BE" sz="1400" dirty="0">
                <a:solidFill>
                  <a:schemeClr val="tx1"/>
                </a:solidFill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'21032017'!$N$6:$N$9</c:f>
              <c:numCache>
                <c:formatCode>m/d/yyyy</c:formatCode>
                <c:ptCount val="4"/>
                <c:pt idx="0">
                  <c:v>42164</c:v>
                </c:pt>
                <c:pt idx="1">
                  <c:v>42376</c:v>
                </c:pt>
                <c:pt idx="2">
                  <c:v>42536</c:v>
                </c:pt>
                <c:pt idx="3">
                  <c:v>42815</c:v>
                </c:pt>
              </c:numCache>
            </c:numRef>
          </c:cat>
          <c:val>
            <c:numRef>
              <c:f>'21032017'!$O$6:$O$9</c:f>
              <c:numCache>
                <c:formatCode>General</c:formatCode>
                <c:ptCount val="4"/>
                <c:pt idx="0">
                  <c:v>3165</c:v>
                </c:pt>
                <c:pt idx="1">
                  <c:v>3658</c:v>
                </c:pt>
                <c:pt idx="2">
                  <c:v>4059</c:v>
                </c:pt>
                <c:pt idx="3">
                  <c:v>4697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853760"/>
        <c:axId val="198855296"/>
      </c:lineChart>
      <c:dateAx>
        <c:axId val="198853760"/>
        <c:scaling>
          <c:orientation val="minMax"/>
          <c:max val="42826"/>
          <c:min val="42005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855296"/>
        <c:crosses val="autoZero"/>
        <c:auto val="0"/>
        <c:lblOffset val="100"/>
        <c:baseTimeUnit val="days"/>
        <c:majorUnit val="1"/>
        <c:majorTimeUnit val="years"/>
      </c:dateAx>
      <c:valAx>
        <c:axId val="198855296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85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1600" b="1" dirty="0" err="1" smtClean="0">
                <a:solidFill>
                  <a:schemeClr val="tx1"/>
                </a:solidFill>
              </a:rPr>
              <a:t>Evolution</a:t>
            </a:r>
            <a:r>
              <a:rPr lang="nl-BE" sz="1600" b="1" baseline="0" dirty="0" smtClean="0">
                <a:solidFill>
                  <a:schemeClr val="tx1"/>
                </a:solidFill>
              </a:rPr>
              <a:t> </a:t>
            </a:r>
            <a:r>
              <a:rPr lang="nl-BE" sz="1600" b="1" baseline="0" dirty="0" err="1" smtClean="0">
                <a:solidFill>
                  <a:schemeClr val="tx1"/>
                </a:solidFill>
              </a:rPr>
              <a:t>s</a:t>
            </a:r>
            <a:r>
              <a:rPr lang="nl-BE" sz="1600" b="1" dirty="0" err="1" smtClean="0">
                <a:solidFill>
                  <a:schemeClr val="tx1"/>
                </a:solidFill>
              </a:rPr>
              <a:t>uccess</a:t>
            </a:r>
            <a:r>
              <a:rPr lang="nl-BE" sz="1600" b="1" dirty="0" smtClean="0">
                <a:solidFill>
                  <a:schemeClr val="tx1"/>
                </a:solidFill>
              </a:rPr>
              <a:t> </a:t>
            </a:r>
            <a:r>
              <a:rPr lang="nl-BE" sz="1600" b="1" dirty="0" err="1" smtClean="0">
                <a:solidFill>
                  <a:schemeClr val="tx1"/>
                </a:solidFill>
              </a:rPr>
              <a:t>rates</a:t>
            </a:r>
            <a:r>
              <a:rPr lang="nl-BE" sz="1600" b="1" dirty="0" smtClean="0">
                <a:solidFill>
                  <a:schemeClr val="tx1"/>
                </a:solidFill>
              </a:rPr>
              <a:t> </a:t>
            </a:r>
            <a:r>
              <a:rPr lang="nl-BE" sz="1600" b="1" dirty="0" err="1" smtClean="0">
                <a:solidFill>
                  <a:schemeClr val="tx1"/>
                </a:solidFill>
              </a:rPr>
              <a:t>mobility</a:t>
            </a:r>
            <a:r>
              <a:rPr lang="nl-BE" sz="1600" b="1" dirty="0" smtClean="0">
                <a:solidFill>
                  <a:schemeClr val="tx1"/>
                </a:solidFill>
              </a:rPr>
              <a:t> </a:t>
            </a:r>
            <a:r>
              <a:rPr lang="nl-BE" sz="1600" b="1" dirty="0" err="1" smtClean="0">
                <a:solidFill>
                  <a:schemeClr val="tx1"/>
                </a:solidFill>
              </a:rPr>
              <a:t>grants</a:t>
            </a:r>
            <a:r>
              <a:rPr lang="nl-BE" sz="1600" b="1" baseline="0" dirty="0" smtClean="0">
                <a:solidFill>
                  <a:schemeClr val="tx1"/>
                </a:solidFill>
              </a:rPr>
              <a:t> </a:t>
            </a:r>
            <a:r>
              <a:rPr lang="nl-BE" sz="1600" b="1" baseline="0" dirty="0" err="1" smtClean="0">
                <a:solidFill>
                  <a:schemeClr val="tx1"/>
                </a:solidFill>
              </a:rPr>
              <a:t>towards</a:t>
            </a:r>
            <a:r>
              <a:rPr lang="nl-BE" sz="1600" b="1" baseline="0" dirty="0" smtClean="0">
                <a:solidFill>
                  <a:schemeClr val="tx1"/>
                </a:solidFill>
              </a:rPr>
              <a:t> China</a:t>
            </a:r>
            <a:endParaRPr lang="nl-BE" sz="16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Blad1!$N$56</c:f>
              <c:strCache>
                <c:ptCount val="1"/>
                <c:pt idx="0">
                  <c:v>Conferences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Blad1!$Q$54:$AD$55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Blad1!$Q$56:$AD$56</c:f>
              <c:numCache>
                <c:formatCode>0%</c:formatCode>
                <c:ptCount val="5"/>
                <c:pt idx="0">
                  <c:v>0.51111111111111107</c:v>
                </c:pt>
                <c:pt idx="1">
                  <c:v>0.57894736842105265</c:v>
                </c:pt>
                <c:pt idx="2">
                  <c:v>0.55813953488372092</c:v>
                </c:pt>
                <c:pt idx="3">
                  <c:v>0.73076923076923073</c:v>
                </c:pt>
                <c:pt idx="4">
                  <c:v>0.66666666666666663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Blad1!$N$57</c:f>
              <c:strCache>
                <c:ptCount val="1"/>
                <c:pt idx="0">
                  <c:v>Short Stays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Blad1!$Q$54:$AD$55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Blad1!$Q$57:$AD$57</c:f>
              <c:numCache>
                <c:formatCode>0%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0.5</c:v>
                </c:pt>
                <c:pt idx="4">
                  <c:v>0.14285714285714285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Blad1!$N$58</c:f>
              <c:strCache>
                <c:ptCount val="1"/>
                <c:pt idx="0">
                  <c:v>Long Stays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Blad1!$Q$54:$AD$55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Blad1!$Q$58:$AD$58</c:f>
              <c:numCache>
                <c:formatCode>0%</c:formatCode>
                <c:ptCount val="5"/>
                <c:pt idx="0">
                  <c:v>0.5</c:v>
                </c:pt>
                <c:pt idx="1">
                  <c:v>0.33333333333333331</c:v>
                </c:pt>
                <c:pt idx="2">
                  <c:v>0.25</c:v>
                </c:pt>
                <c:pt idx="3">
                  <c:v>0.66666666666666663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035520"/>
        <c:axId val="199053696"/>
      </c:lineChart>
      <c:catAx>
        <c:axId val="19903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053696"/>
        <c:crosses val="autoZero"/>
        <c:auto val="1"/>
        <c:lblAlgn val="ctr"/>
        <c:lblOffset val="100"/>
        <c:noMultiLvlLbl val="0"/>
      </c:catAx>
      <c:valAx>
        <c:axId val="1990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03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0.19295</cdr:x>
      <cdr:y>0.5283</cdr:y>
    </cdr:from>
    <cdr:to>
      <cdr:x>0.31779</cdr:x>
      <cdr:y>0.60377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2016224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3165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0.44264</cdr:x>
      <cdr:y>0.41509</cdr:y>
    </cdr:from>
    <cdr:to>
      <cdr:x>0.56749</cdr:x>
      <cdr:y>0.49057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08312" y="1584176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3658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0.61289</cdr:x>
      <cdr:y>0.33962</cdr:y>
    </cdr:from>
    <cdr:to>
      <cdr:x>0.73773</cdr:x>
      <cdr:y>0.41509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888432" y="1296144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4059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0.91933</cdr:x>
      <cdr:y>0.16981</cdr:y>
    </cdr:from>
    <cdr:to>
      <cdr:x>0.99878</cdr:x>
      <cdr:y>0.24528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832648" y="648072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4697</a:t>
          </a:r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9239-66A6-4AD5-9937-4C13DFAB461F}" type="datetimeFigureOut">
              <a:rPr lang="nl-BE" smtClean="0"/>
              <a:t>7/04/2017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994E4-B7FB-4FB6-848C-C34C35F32A2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47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870200" y="504825"/>
            <a:ext cx="4033838" cy="2522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5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870200" y="504825"/>
            <a:ext cx="4033838" cy="2522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4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BE" sz="1200" b="1" dirty="0" smtClean="0">
                <a:solidFill>
                  <a:schemeClr val="accent2">
                    <a:lumMod val="75000"/>
                  </a:schemeClr>
                </a:solidFill>
              </a:rPr>
              <a:t>No significant </a:t>
            </a:r>
            <a:r>
              <a:rPr lang="nl-BE" sz="1200" b="1" dirty="0" err="1" smtClean="0">
                <a:solidFill>
                  <a:schemeClr val="accent2">
                    <a:lumMod val="75000"/>
                  </a:schemeClr>
                </a:solidFill>
              </a:rPr>
              <a:t>increase</a:t>
            </a:r>
            <a:r>
              <a:rPr lang="nl-BE" sz="1200" b="1" dirty="0" smtClean="0">
                <a:solidFill>
                  <a:schemeClr val="accent2">
                    <a:lumMod val="75000"/>
                  </a:schemeClr>
                </a:solidFill>
              </a:rPr>
              <a:t> in # </a:t>
            </a:r>
            <a:r>
              <a:rPr lang="nl-BE" sz="1200" b="1" dirty="0" err="1" smtClean="0">
                <a:solidFill>
                  <a:schemeClr val="accent2">
                    <a:lumMod val="75000"/>
                  </a:schemeClr>
                </a:solidFill>
              </a:rPr>
              <a:t>applications</a:t>
            </a:r>
            <a:endParaRPr lang="nl-BE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nl-BE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nl-BE" sz="1200" b="1" dirty="0" err="1" smtClean="0">
                <a:solidFill>
                  <a:schemeClr val="accent2">
                    <a:lumMod val="75000"/>
                  </a:schemeClr>
                </a:solidFill>
              </a:rPr>
              <a:t>Flemish</a:t>
            </a:r>
            <a:r>
              <a:rPr lang="nl-BE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BE" sz="1200" b="1" dirty="0" err="1" smtClean="0">
                <a:solidFill>
                  <a:schemeClr val="accent2">
                    <a:lumMod val="75000"/>
                  </a:schemeClr>
                </a:solidFill>
              </a:rPr>
              <a:t>researchers</a:t>
            </a:r>
            <a:r>
              <a:rPr lang="nl-BE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BE" sz="1200" b="1" dirty="0" err="1" smtClean="0">
                <a:solidFill>
                  <a:schemeClr val="accent2">
                    <a:lumMod val="75000"/>
                  </a:schemeClr>
                </a:solidFill>
              </a:rPr>
              <a:t>seem</a:t>
            </a:r>
            <a:r>
              <a:rPr lang="nl-BE" sz="1200" b="1" dirty="0" smtClean="0">
                <a:solidFill>
                  <a:schemeClr val="accent2">
                    <a:lumMod val="75000"/>
                  </a:schemeClr>
                </a:solidFill>
              </a:rPr>
              <a:t> more </a:t>
            </a:r>
            <a:r>
              <a:rPr lang="nl-BE" sz="1200" b="1" dirty="0" err="1" smtClean="0">
                <a:solidFill>
                  <a:schemeClr val="accent2">
                    <a:lumMod val="75000"/>
                  </a:schemeClr>
                </a:solidFill>
              </a:rPr>
              <a:t>interested</a:t>
            </a:r>
            <a:r>
              <a:rPr lang="nl-BE" sz="1200" b="1" dirty="0" smtClean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nl-BE" sz="1200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nl-BE" sz="1200" b="1" dirty="0" smtClean="0">
                <a:solidFill>
                  <a:schemeClr val="accent2">
                    <a:lumMod val="75000"/>
                  </a:schemeClr>
                </a:solidFill>
              </a:rPr>
              <a:t> joint research </a:t>
            </a:r>
            <a:r>
              <a:rPr lang="nl-BE" sz="1200" b="1" dirty="0" err="1" smtClean="0">
                <a:solidFill>
                  <a:schemeClr val="accent2">
                    <a:lumMod val="75000"/>
                  </a:schemeClr>
                </a:solidFill>
              </a:rPr>
              <a:t>projects</a:t>
            </a:r>
            <a:r>
              <a:rPr lang="nl-BE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BE" sz="1200" b="1" dirty="0" err="1" smtClean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nl-BE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BE" sz="1200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nl-BE" sz="1200" b="1" dirty="0" smtClean="0">
                <a:solidFill>
                  <a:schemeClr val="accent2">
                    <a:lumMod val="75000"/>
                  </a:schemeClr>
                </a:solidFill>
              </a:rPr>
              <a:t> joint </a:t>
            </a:r>
            <a:r>
              <a:rPr lang="nl-BE" sz="1200" b="1" dirty="0" err="1" smtClean="0">
                <a:solidFill>
                  <a:schemeClr val="accent2">
                    <a:lumMod val="75000"/>
                  </a:schemeClr>
                </a:solidFill>
              </a:rPr>
              <a:t>collaboration</a:t>
            </a:r>
            <a:r>
              <a:rPr lang="nl-BE" sz="1200" b="1" dirty="0" smtClean="0">
                <a:solidFill>
                  <a:schemeClr val="accent2">
                    <a:lumMod val="75000"/>
                  </a:schemeClr>
                </a:solidFill>
              </a:rPr>
              <a:t>/exchange </a:t>
            </a:r>
            <a:r>
              <a:rPr lang="nl-BE" sz="1200" b="1" dirty="0" err="1" smtClean="0">
                <a:solidFill>
                  <a:schemeClr val="accent2">
                    <a:lumMod val="75000"/>
                  </a:schemeClr>
                </a:solidFill>
              </a:rPr>
              <a:t>projects</a:t>
            </a:r>
            <a:endParaRPr lang="nl-BE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nl-BE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nl-BE" sz="1200" b="1" dirty="0" err="1" smtClean="0">
                <a:solidFill>
                  <a:schemeClr val="accent2">
                    <a:lumMod val="75000"/>
                  </a:schemeClr>
                </a:solidFill>
              </a:rPr>
              <a:t>Maybe</a:t>
            </a:r>
            <a:r>
              <a:rPr lang="nl-BE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BE" sz="1200" b="1" dirty="0" err="1" smtClean="0">
                <a:solidFill>
                  <a:schemeClr val="accent2">
                    <a:lumMod val="75000"/>
                  </a:schemeClr>
                </a:solidFill>
              </a:rPr>
              <a:t>also</a:t>
            </a:r>
            <a:r>
              <a:rPr lang="nl-BE" sz="1200" b="1" dirty="0" smtClean="0">
                <a:solidFill>
                  <a:schemeClr val="accent2">
                    <a:lumMod val="75000"/>
                  </a:schemeClr>
                </a:solidFill>
              </a:rPr>
              <a:t> disadvantage of </a:t>
            </a:r>
            <a:r>
              <a:rPr lang="nl-BE" sz="1200" b="1" dirty="0" err="1" smtClean="0">
                <a:solidFill>
                  <a:schemeClr val="accent2">
                    <a:lumMod val="75000"/>
                  </a:schemeClr>
                </a:solidFill>
              </a:rPr>
              <a:t>continuous</a:t>
            </a:r>
            <a:r>
              <a:rPr lang="nl-BE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BE" sz="1200" b="1" dirty="0" err="1" smtClean="0">
                <a:solidFill>
                  <a:schemeClr val="accent2">
                    <a:lumMod val="75000"/>
                  </a:schemeClr>
                </a:solidFill>
              </a:rPr>
              <a:t>submission</a:t>
            </a:r>
            <a:r>
              <a:rPr lang="nl-BE" sz="12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994E4-B7FB-4FB6-848C-C34C35F32A2A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288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BE" dirty="0" smtClean="0"/>
              <a:t>PhD</a:t>
            </a:r>
            <a:r>
              <a:rPr lang="nl-BE" baseline="0" dirty="0" smtClean="0"/>
              <a:t> fellowship: “</a:t>
            </a:r>
            <a:r>
              <a:rPr lang="en-US" baseline="0" dirty="0" smtClean="0"/>
              <a:t>Non-EU candidates must have a basic degree from one of the countries of the EU or the EER or Switzerland.”</a:t>
            </a: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994E4-B7FB-4FB6-848C-C34C35F32A2A}" type="slidenum">
              <a:rPr lang="nl-BE" smtClean="0">
                <a:solidFill>
                  <a:prstClr val="black"/>
                </a:solidFill>
              </a:rPr>
              <a:pPr/>
              <a:t>8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56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994E4-B7FB-4FB6-848C-C34C35F32A2A}" type="slidenum">
              <a:rPr lang="nl-BE" smtClean="0">
                <a:solidFill>
                  <a:prstClr val="black"/>
                </a:solidFill>
              </a:rPr>
              <a:pPr/>
              <a:t>9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0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" y="-1"/>
            <a:ext cx="11521974" cy="72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5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105" y="286702"/>
            <a:ext cx="3790683" cy="122015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4811" y="286703"/>
            <a:ext cx="6441160" cy="614576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76105" y="1506856"/>
            <a:ext cx="3790683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34924" indent="0">
              <a:buNone/>
              <a:defRPr sz="1400"/>
            </a:lvl2pPr>
            <a:lvl3pPr marL="1069848" indent="0">
              <a:buNone/>
              <a:defRPr sz="1200"/>
            </a:lvl3pPr>
            <a:lvl4pPr marL="1604772" indent="0">
              <a:buNone/>
              <a:defRPr sz="1100"/>
            </a:lvl4pPr>
            <a:lvl5pPr marL="2139696" indent="0">
              <a:buNone/>
              <a:defRPr sz="1100"/>
            </a:lvl5pPr>
            <a:lvl6pPr marL="2674620" indent="0">
              <a:buNone/>
              <a:defRPr sz="1100"/>
            </a:lvl6pPr>
            <a:lvl7pPr marL="3209544" indent="0">
              <a:buNone/>
              <a:defRPr sz="1100"/>
            </a:lvl7pPr>
            <a:lvl8pPr marL="3744468" indent="0">
              <a:buNone/>
              <a:defRPr sz="1100"/>
            </a:lvl8pPr>
            <a:lvl9pPr marL="4279392" indent="0">
              <a:buNone/>
              <a:defRPr sz="11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Datum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Titel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691C-001E-495E-9AF3-3E4076B7C48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371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8407" y="5040630"/>
            <a:ext cx="6913245" cy="5950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58407" y="643414"/>
            <a:ext cx="6913245" cy="4320540"/>
          </a:xfrm>
        </p:spPr>
        <p:txBody>
          <a:bodyPr/>
          <a:lstStyle>
            <a:lvl1pPr marL="0" indent="0">
              <a:buNone/>
              <a:defRPr sz="3700"/>
            </a:lvl1pPr>
            <a:lvl2pPr marL="534924" indent="0">
              <a:buNone/>
              <a:defRPr sz="3300"/>
            </a:lvl2pPr>
            <a:lvl3pPr marL="1069848" indent="0">
              <a:buNone/>
              <a:defRPr sz="2800"/>
            </a:lvl3pPr>
            <a:lvl4pPr marL="1604772" indent="0">
              <a:buNone/>
              <a:defRPr sz="2300"/>
            </a:lvl4pPr>
            <a:lvl5pPr marL="2139696" indent="0">
              <a:buNone/>
              <a:defRPr sz="2300"/>
            </a:lvl5pPr>
            <a:lvl6pPr marL="2674620" indent="0">
              <a:buNone/>
              <a:defRPr sz="2300"/>
            </a:lvl6pPr>
            <a:lvl7pPr marL="3209544" indent="0">
              <a:buNone/>
              <a:defRPr sz="2300"/>
            </a:lvl7pPr>
            <a:lvl8pPr marL="3744468" indent="0">
              <a:buNone/>
              <a:defRPr sz="2300"/>
            </a:lvl8pPr>
            <a:lvl9pPr marL="4279392" indent="0">
              <a:buNone/>
              <a:defRPr sz="23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58407" y="5635705"/>
            <a:ext cx="6913245" cy="845105"/>
          </a:xfrm>
        </p:spPr>
        <p:txBody>
          <a:bodyPr/>
          <a:lstStyle>
            <a:lvl1pPr marL="0" indent="0">
              <a:buNone/>
              <a:defRPr sz="1600"/>
            </a:lvl1pPr>
            <a:lvl2pPr marL="534924" indent="0">
              <a:buNone/>
              <a:defRPr sz="1400"/>
            </a:lvl2pPr>
            <a:lvl3pPr marL="1069848" indent="0">
              <a:buNone/>
              <a:defRPr sz="1200"/>
            </a:lvl3pPr>
            <a:lvl4pPr marL="1604772" indent="0">
              <a:buNone/>
              <a:defRPr sz="1100"/>
            </a:lvl4pPr>
            <a:lvl5pPr marL="2139696" indent="0">
              <a:buNone/>
              <a:defRPr sz="1100"/>
            </a:lvl5pPr>
            <a:lvl6pPr marL="2674620" indent="0">
              <a:buNone/>
              <a:defRPr sz="1100"/>
            </a:lvl6pPr>
            <a:lvl7pPr marL="3209544" indent="0">
              <a:buNone/>
              <a:defRPr sz="1100"/>
            </a:lvl7pPr>
            <a:lvl8pPr marL="3744468" indent="0">
              <a:buNone/>
              <a:defRPr sz="1100"/>
            </a:lvl8pPr>
            <a:lvl9pPr marL="4279392" indent="0">
              <a:buNone/>
              <a:defRPr sz="11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Datum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Titel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691C-001E-495E-9AF3-3E4076B7C48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061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Datum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Titel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691C-001E-495E-9AF3-3E4076B7C48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134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53504" y="288371"/>
            <a:ext cx="2592467" cy="61441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76104" y="288371"/>
            <a:ext cx="7585366" cy="61441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Datum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Titel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691C-001E-495E-9AF3-3E4076B7C48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9802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" y="5"/>
            <a:ext cx="11521974" cy="72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52848"/>
            <a:ext cx="11554048" cy="72210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919" y="5544666"/>
            <a:ext cx="5976664" cy="368742"/>
          </a:xfrm>
        </p:spPr>
        <p:txBody>
          <a:bodyPr anchor="t">
            <a:noAutofit/>
          </a:bodyPr>
          <a:lstStyle>
            <a:lvl1pPr algn="l">
              <a:defRPr sz="2167" b="0" cap="none" baseline="0">
                <a:solidFill>
                  <a:srgbClr val="4B08A1"/>
                </a:solidFill>
                <a:latin typeface="+mn-lt"/>
              </a:defRPr>
            </a:lvl1pPr>
          </a:lstStyle>
          <a:p>
            <a:r>
              <a:rPr lang="nl-NL" dirty="0" smtClean="0"/>
              <a:t>Datum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680919" y="4032503"/>
            <a:ext cx="5976664" cy="1512169"/>
          </a:xfrm>
        </p:spPr>
        <p:txBody>
          <a:bodyPr anchor="b">
            <a:noAutofit/>
          </a:bodyPr>
          <a:lstStyle>
            <a:lvl1pPr marL="0" indent="0" algn="l">
              <a:spcBef>
                <a:spcPts val="500"/>
              </a:spcBef>
              <a:buNone/>
              <a:defRPr sz="4000">
                <a:solidFill>
                  <a:srgbClr val="4B08A1"/>
                </a:solidFill>
                <a:latin typeface="+mn-lt"/>
              </a:defRPr>
            </a:lvl1pPr>
            <a:lvl2pPr marL="445752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2pPr>
            <a:lvl3pPr marL="891504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3pPr>
            <a:lvl4pPr marL="133725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7830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28761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67451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12026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56601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Titel</a:t>
            </a:r>
          </a:p>
          <a:p>
            <a:pPr lvl="0"/>
            <a:endParaRPr lang="nl-NL" dirty="0" smtClean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2" hasCustomPrompt="1"/>
          </p:nvPr>
        </p:nvSpPr>
        <p:spPr>
          <a:xfrm>
            <a:off x="4680919" y="6624786"/>
            <a:ext cx="5903913" cy="431626"/>
          </a:xfrm>
        </p:spPr>
        <p:txBody>
          <a:bodyPr>
            <a:noAutofit/>
          </a:bodyPr>
          <a:lstStyle>
            <a:lvl1pPr marL="0" indent="0">
              <a:buNone/>
              <a:defRPr sz="2167">
                <a:solidFill>
                  <a:srgbClr val="4B08A1"/>
                </a:solidFill>
                <a:latin typeface="+mn-lt"/>
              </a:defRPr>
            </a:lvl1pPr>
          </a:lstStyle>
          <a:p>
            <a:pPr lvl="0"/>
            <a:r>
              <a:rPr lang="nl-NL" dirty="0" smtClean="0"/>
              <a:t>Naam spreker</a:t>
            </a:r>
          </a:p>
        </p:txBody>
      </p:sp>
    </p:spTree>
    <p:extLst>
      <p:ext uri="{BB962C8B-B14F-4D97-AF65-F5344CB8AC3E}">
        <p14:creationId xmlns:p14="http://schemas.microsoft.com/office/powerpoint/2010/main" val="96657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" y="5"/>
            <a:ext cx="11521974" cy="72009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8425" y="3168402"/>
            <a:ext cx="9361164" cy="1200150"/>
          </a:xfrm>
        </p:spPr>
        <p:txBody>
          <a:bodyPr>
            <a:noAutofit/>
          </a:bodyPr>
          <a:lstStyle>
            <a:lvl1pPr algn="l">
              <a:defRPr sz="6666">
                <a:solidFill>
                  <a:srgbClr val="E05206"/>
                </a:solidFill>
              </a:defRPr>
            </a:lvl1pPr>
          </a:lstStyle>
          <a:p>
            <a:r>
              <a:rPr lang="nl-NL" dirty="0" smtClean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4289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" y="23445"/>
            <a:ext cx="11521974" cy="72009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4573" y="720130"/>
            <a:ext cx="9361399" cy="864096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E05206"/>
                </a:solidFill>
                <a:latin typeface="+mn-lt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84573" y="1728242"/>
            <a:ext cx="9361039" cy="4704230"/>
          </a:xfrm>
        </p:spPr>
        <p:txBody>
          <a:bodyPr/>
          <a:lstStyle>
            <a:lvl1pPr marL="334314" indent="-334314">
              <a:buClr>
                <a:srgbClr val="E05206"/>
              </a:buClr>
              <a:buFont typeface="Arial" panose="020B0604020202020204" pitchFamily="34" charset="0"/>
              <a:buChar char="•"/>
              <a:defRPr sz="2667"/>
            </a:lvl1pPr>
            <a:lvl2pPr marL="724348" indent="-278596"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750">
                <a:latin typeface="+mn-lt"/>
              </a:defRPr>
            </a:lvl4pPr>
            <a:lvl5pPr>
              <a:defRPr sz="1750">
                <a:latin typeface="+mn-lt"/>
              </a:defRPr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1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584576" y="6696800"/>
            <a:ext cx="1656184" cy="383381"/>
          </a:xfrm>
        </p:spPr>
        <p:txBody>
          <a:bodyPr/>
          <a:lstStyle>
            <a:lvl1pPr>
              <a:defRPr sz="1000">
                <a:solidFill>
                  <a:srgbClr val="4B08A1"/>
                </a:solidFill>
                <a:latin typeface="+mn-lt"/>
              </a:defRPr>
            </a:lvl1pPr>
          </a:lstStyle>
          <a:p>
            <a:r>
              <a:rPr lang="nl-BE" smtClean="0"/>
              <a:t>Datum</a:t>
            </a:r>
            <a:endParaRPr lang="nl-BE" dirty="0"/>
          </a:p>
        </p:txBody>
      </p:sp>
      <p:sp>
        <p:nvSpPr>
          <p:cNvPr id="1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936709" y="6674174"/>
            <a:ext cx="3648657" cy="383381"/>
          </a:xfrm>
        </p:spPr>
        <p:txBody>
          <a:bodyPr/>
          <a:lstStyle>
            <a:lvl1pPr algn="ctr">
              <a:defRPr sz="1000">
                <a:solidFill>
                  <a:srgbClr val="4B08A1"/>
                </a:solidFill>
                <a:latin typeface="+mn-lt"/>
              </a:defRPr>
            </a:lvl1pPr>
          </a:lstStyle>
          <a:p>
            <a:r>
              <a:rPr lang="nl-BE" dirty="0" smtClean="0"/>
              <a:t>Titel</a:t>
            </a:r>
            <a:endParaRPr lang="nl-BE" dirty="0"/>
          </a:p>
        </p:txBody>
      </p:sp>
      <p:sp>
        <p:nvSpPr>
          <p:cNvPr id="1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57487" y="6674174"/>
            <a:ext cx="2688484" cy="383381"/>
          </a:xfrm>
        </p:spPr>
        <p:txBody>
          <a:bodyPr/>
          <a:lstStyle>
            <a:lvl1pPr algn="r">
              <a:defRPr sz="1167">
                <a:solidFill>
                  <a:srgbClr val="4B08A1"/>
                </a:solidFill>
                <a:latin typeface="+mn-lt"/>
              </a:defRPr>
            </a:lvl1pPr>
          </a:lstStyle>
          <a:p>
            <a:fld id="{3FBF691C-001E-495E-9AF3-3E4076B7C48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756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grafie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" y="23445"/>
            <a:ext cx="11521974" cy="72009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84573" y="720130"/>
            <a:ext cx="9361399" cy="864096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E05206"/>
                </a:solidFill>
                <a:latin typeface="+mn-lt"/>
              </a:defRPr>
            </a:lvl1pPr>
          </a:lstStyle>
          <a:p>
            <a:r>
              <a:rPr lang="nl-NL" dirty="0" smtClean="0"/>
              <a:t>Foto of grafiek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584576" y="6696800"/>
            <a:ext cx="1656184" cy="383381"/>
          </a:xfrm>
        </p:spPr>
        <p:txBody>
          <a:bodyPr/>
          <a:lstStyle>
            <a:lvl1pPr>
              <a:defRPr sz="1000">
                <a:solidFill>
                  <a:srgbClr val="4B08A1"/>
                </a:solidFill>
                <a:latin typeface="+mn-lt"/>
              </a:defRPr>
            </a:lvl1pPr>
          </a:lstStyle>
          <a:p>
            <a:r>
              <a:rPr lang="nl-BE" smtClean="0"/>
              <a:t>Datum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>
                <a:solidFill>
                  <a:srgbClr val="4B08A1"/>
                </a:solidFill>
                <a:latin typeface="+mn-lt"/>
              </a:defRPr>
            </a:lvl1pPr>
          </a:lstStyle>
          <a:p>
            <a:r>
              <a:rPr lang="nl-BE" dirty="0" smtClean="0"/>
              <a:t>Titel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67">
                <a:solidFill>
                  <a:srgbClr val="4B08A1"/>
                </a:solidFill>
                <a:latin typeface="+mn-lt"/>
              </a:defRPr>
            </a:lvl1pPr>
          </a:lstStyle>
          <a:p>
            <a:fld id="{3FBF691C-001E-495E-9AF3-3E4076B7C48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84573" y="1728242"/>
            <a:ext cx="9361039" cy="4704230"/>
          </a:xfrm>
        </p:spPr>
        <p:txBody>
          <a:bodyPr/>
          <a:lstStyle>
            <a:lvl1pPr marL="334314" indent="-334314">
              <a:buClr>
                <a:srgbClr val="E05206"/>
              </a:buClr>
              <a:buFont typeface="Arial" panose="020B0604020202020204" pitchFamily="34" charset="0"/>
              <a:buChar char="•"/>
              <a:defRPr sz="2667"/>
            </a:lvl1pPr>
            <a:lvl2pPr marL="724348" indent="-278596"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750">
                <a:latin typeface="+mn-lt"/>
              </a:defRPr>
            </a:lvl4pPr>
            <a:lvl5pPr>
              <a:defRPr sz="1750">
                <a:latin typeface="+mn-lt"/>
              </a:defRPr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2445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" y="23445"/>
            <a:ext cx="11521974" cy="72009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84573" y="720130"/>
            <a:ext cx="9361399" cy="864096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E05206"/>
                </a:solidFill>
                <a:latin typeface="+mn-lt"/>
              </a:defRPr>
            </a:lvl1pPr>
          </a:lstStyle>
          <a:p>
            <a:r>
              <a:rPr lang="nl-NL" dirty="0" smtClean="0"/>
              <a:t>Tabel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584576" y="6696800"/>
            <a:ext cx="1656184" cy="383381"/>
          </a:xfrm>
        </p:spPr>
        <p:txBody>
          <a:bodyPr/>
          <a:lstStyle>
            <a:lvl1pPr>
              <a:defRPr sz="1000">
                <a:solidFill>
                  <a:srgbClr val="4B08A1"/>
                </a:solidFill>
                <a:latin typeface="+mn-lt"/>
              </a:defRPr>
            </a:lvl1pPr>
          </a:lstStyle>
          <a:p>
            <a:r>
              <a:rPr lang="nl-BE" smtClean="0"/>
              <a:t>Datum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>
                <a:solidFill>
                  <a:srgbClr val="4B08A1"/>
                </a:solidFill>
                <a:latin typeface="+mn-lt"/>
              </a:defRPr>
            </a:lvl1pPr>
          </a:lstStyle>
          <a:p>
            <a:r>
              <a:rPr lang="nl-BE" dirty="0" smtClean="0"/>
              <a:t>Titel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67">
                <a:solidFill>
                  <a:srgbClr val="4B08A1"/>
                </a:solidFill>
                <a:latin typeface="+mn-lt"/>
              </a:defRPr>
            </a:lvl1pPr>
          </a:lstStyle>
          <a:p>
            <a:fld id="{3FBF691C-001E-495E-9AF3-3E4076B7C48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0" name="Tijdelijke aanduiding voor tabel 9"/>
          <p:cNvSpPr>
            <a:spLocks noGrp="1"/>
          </p:cNvSpPr>
          <p:nvPr>
            <p:ph type="tbl" sz="quarter" idx="13"/>
          </p:nvPr>
        </p:nvSpPr>
        <p:spPr>
          <a:xfrm>
            <a:off x="1584576" y="1728788"/>
            <a:ext cx="9361240" cy="4679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558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848"/>
            <a:ext cx="11554048" cy="72210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917" y="5544666"/>
            <a:ext cx="5976664" cy="368742"/>
          </a:xfrm>
        </p:spPr>
        <p:txBody>
          <a:bodyPr anchor="t">
            <a:noAutofit/>
          </a:bodyPr>
          <a:lstStyle>
            <a:lvl1pPr algn="l">
              <a:defRPr sz="2600" b="0" cap="none" baseline="0">
                <a:solidFill>
                  <a:srgbClr val="4B08A1"/>
                </a:solidFill>
                <a:latin typeface="+mn-lt"/>
              </a:defRPr>
            </a:lvl1pPr>
          </a:lstStyle>
          <a:p>
            <a:r>
              <a:rPr lang="nl-NL" dirty="0" smtClean="0"/>
              <a:t>Datum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680917" y="4032497"/>
            <a:ext cx="5976664" cy="1512169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buNone/>
              <a:defRPr sz="4800">
                <a:solidFill>
                  <a:srgbClr val="4B08A1"/>
                </a:solidFill>
                <a:latin typeface="+mn-lt"/>
              </a:defRPr>
            </a:lvl1pPr>
            <a:lvl2pPr marL="5349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4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9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4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9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4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93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Titel</a:t>
            </a:r>
          </a:p>
          <a:p>
            <a:pPr lvl="0"/>
            <a:endParaRPr lang="nl-NL" dirty="0" smtClean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2" hasCustomPrompt="1"/>
          </p:nvPr>
        </p:nvSpPr>
        <p:spPr>
          <a:xfrm>
            <a:off x="4680917" y="6624786"/>
            <a:ext cx="5903912" cy="431626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4B08A1"/>
                </a:solidFill>
                <a:latin typeface="+mn-lt"/>
              </a:defRPr>
            </a:lvl1pPr>
          </a:lstStyle>
          <a:p>
            <a:pPr lvl="0"/>
            <a:r>
              <a:rPr lang="nl-NL" dirty="0" smtClean="0"/>
              <a:t>Naam spreker</a:t>
            </a:r>
          </a:p>
        </p:txBody>
      </p:sp>
    </p:spTree>
    <p:extLst>
      <p:ext uri="{BB962C8B-B14F-4D97-AF65-F5344CB8AC3E}">
        <p14:creationId xmlns:p14="http://schemas.microsoft.com/office/powerpoint/2010/main" val="224097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FW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" y="5"/>
            <a:ext cx="11521974" cy="72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4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" y="5"/>
            <a:ext cx="11521974" cy="72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3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Datum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Titel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691C-001E-495E-9AF3-3E4076B7C483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107" y="286708"/>
            <a:ext cx="3790683" cy="1220153"/>
          </a:xfrm>
        </p:spPr>
        <p:txBody>
          <a:bodyPr anchor="b"/>
          <a:lstStyle>
            <a:lvl1pPr algn="l">
              <a:defRPr sz="1917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4810" y="286709"/>
            <a:ext cx="6441161" cy="6145769"/>
          </a:xfrm>
        </p:spPr>
        <p:txBody>
          <a:bodyPr/>
          <a:lstStyle>
            <a:lvl1pPr>
              <a:defRPr sz="3083"/>
            </a:lvl1pPr>
            <a:lvl2pPr>
              <a:defRPr sz="2750"/>
            </a:lvl2pPr>
            <a:lvl3pPr>
              <a:defRPr sz="2333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76107" y="1506856"/>
            <a:ext cx="3790683" cy="4925616"/>
          </a:xfrm>
        </p:spPr>
        <p:txBody>
          <a:bodyPr/>
          <a:lstStyle>
            <a:lvl1pPr marL="0" indent="0">
              <a:buNone/>
              <a:defRPr sz="1333"/>
            </a:lvl1pPr>
            <a:lvl2pPr marL="445752" indent="0">
              <a:buNone/>
              <a:defRPr sz="1167"/>
            </a:lvl2pPr>
            <a:lvl3pPr marL="891504" indent="0">
              <a:buNone/>
              <a:defRPr sz="1000"/>
            </a:lvl3pPr>
            <a:lvl4pPr marL="1337257" indent="0">
              <a:buNone/>
              <a:defRPr sz="917"/>
            </a:lvl4pPr>
            <a:lvl5pPr marL="1783009" indent="0">
              <a:buNone/>
              <a:defRPr sz="917"/>
            </a:lvl5pPr>
            <a:lvl6pPr marL="2228761" indent="0">
              <a:buNone/>
              <a:defRPr sz="917"/>
            </a:lvl6pPr>
            <a:lvl7pPr marL="2674513" indent="0">
              <a:buNone/>
              <a:defRPr sz="917"/>
            </a:lvl7pPr>
            <a:lvl8pPr marL="3120265" indent="0">
              <a:buNone/>
              <a:defRPr sz="917"/>
            </a:lvl8pPr>
            <a:lvl9pPr marL="3566017" indent="0">
              <a:buNone/>
              <a:defRPr sz="917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Datum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Titel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691C-001E-495E-9AF3-3E4076B7C483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5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8408" y="5040636"/>
            <a:ext cx="6913245" cy="595075"/>
          </a:xfrm>
        </p:spPr>
        <p:txBody>
          <a:bodyPr anchor="b"/>
          <a:lstStyle>
            <a:lvl1pPr algn="l">
              <a:defRPr sz="1917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58408" y="643414"/>
            <a:ext cx="6913245" cy="4320540"/>
          </a:xfrm>
        </p:spPr>
        <p:txBody>
          <a:bodyPr/>
          <a:lstStyle>
            <a:lvl1pPr marL="0" indent="0">
              <a:buNone/>
              <a:defRPr sz="3083"/>
            </a:lvl1pPr>
            <a:lvl2pPr marL="445752" indent="0">
              <a:buNone/>
              <a:defRPr sz="2750"/>
            </a:lvl2pPr>
            <a:lvl3pPr marL="891504" indent="0">
              <a:buNone/>
              <a:defRPr sz="2333"/>
            </a:lvl3pPr>
            <a:lvl4pPr marL="1337257" indent="0">
              <a:buNone/>
              <a:defRPr sz="1917"/>
            </a:lvl4pPr>
            <a:lvl5pPr marL="1783009" indent="0">
              <a:buNone/>
              <a:defRPr sz="1917"/>
            </a:lvl5pPr>
            <a:lvl6pPr marL="2228761" indent="0">
              <a:buNone/>
              <a:defRPr sz="1917"/>
            </a:lvl6pPr>
            <a:lvl7pPr marL="2674513" indent="0">
              <a:buNone/>
              <a:defRPr sz="1917"/>
            </a:lvl7pPr>
            <a:lvl8pPr marL="3120265" indent="0">
              <a:buNone/>
              <a:defRPr sz="1917"/>
            </a:lvl8pPr>
            <a:lvl9pPr marL="3566017" indent="0">
              <a:buNone/>
              <a:defRPr sz="1917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58408" y="5635711"/>
            <a:ext cx="6913245" cy="845105"/>
          </a:xfrm>
        </p:spPr>
        <p:txBody>
          <a:bodyPr/>
          <a:lstStyle>
            <a:lvl1pPr marL="0" indent="0">
              <a:buNone/>
              <a:defRPr sz="1333"/>
            </a:lvl1pPr>
            <a:lvl2pPr marL="445752" indent="0">
              <a:buNone/>
              <a:defRPr sz="1167"/>
            </a:lvl2pPr>
            <a:lvl3pPr marL="891504" indent="0">
              <a:buNone/>
              <a:defRPr sz="1000"/>
            </a:lvl3pPr>
            <a:lvl4pPr marL="1337257" indent="0">
              <a:buNone/>
              <a:defRPr sz="917"/>
            </a:lvl4pPr>
            <a:lvl5pPr marL="1783009" indent="0">
              <a:buNone/>
              <a:defRPr sz="917"/>
            </a:lvl5pPr>
            <a:lvl6pPr marL="2228761" indent="0">
              <a:buNone/>
              <a:defRPr sz="917"/>
            </a:lvl6pPr>
            <a:lvl7pPr marL="2674513" indent="0">
              <a:buNone/>
              <a:defRPr sz="917"/>
            </a:lvl7pPr>
            <a:lvl8pPr marL="3120265" indent="0">
              <a:buNone/>
              <a:defRPr sz="917"/>
            </a:lvl8pPr>
            <a:lvl9pPr marL="3566017" indent="0">
              <a:buNone/>
              <a:defRPr sz="917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Datum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Titel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691C-001E-495E-9AF3-3E4076B7C483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9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Datum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Titel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691C-001E-495E-9AF3-3E4076B7C483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1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53504" y="288377"/>
            <a:ext cx="2592467" cy="61441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76104" y="288377"/>
            <a:ext cx="7585366" cy="61441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Datum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Titel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691C-001E-495E-9AF3-3E4076B7C483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20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BCDE5-CBB7-43B2-B06B-5625A7FC62FD}" type="datetimeFigureOut">
              <a:rPr lang="fr-BE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07-04-17</a:t>
            </a:fld>
            <a:endParaRPr lang="fr-BE" alt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C97C-E185-4546-A7DA-2370C2C6E94C}" type="slidenum">
              <a:rPr lang="fr-BE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BE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71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4156" y="2236947"/>
            <a:ext cx="9793764" cy="154352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28311" y="4080510"/>
            <a:ext cx="8065453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0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0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0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0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0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FEB5-625B-4E06-B3CF-7767BF48642F}" type="datetimeFigureOut">
              <a:rPr lang="fr-BE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07-04-17</a:t>
            </a:fld>
            <a:endParaRPr lang="fr-BE" alt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C40A5-0D70-4EAE-9DF6-06C62A7D1CE2}" type="slidenum">
              <a:rPr lang="fr-BE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BE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3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" y="-1"/>
            <a:ext cx="11521974" cy="72009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8425" y="3168402"/>
            <a:ext cx="9361164" cy="1200150"/>
          </a:xfrm>
        </p:spPr>
        <p:txBody>
          <a:bodyPr>
            <a:noAutofit/>
          </a:bodyPr>
          <a:lstStyle>
            <a:lvl1pPr algn="l">
              <a:defRPr sz="8000">
                <a:solidFill>
                  <a:srgbClr val="E05206"/>
                </a:solidFill>
              </a:defRPr>
            </a:lvl1pPr>
          </a:lstStyle>
          <a:p>
            <a:r>
              <a:rPr lang="nl-NL" dirty="0" smtClean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169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" y="23445"/>
            <a:ext cx="11521974" cy="72009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4573" y="720130"/>
            <a:ext cx="9361399" cy="864096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E05206"/>
                </a:solidFill>
                <a:latin typeface="+mn-lt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84573" y="1728242"/>
            <a:ext cx="9361039" cy="4704230"/>
          </a:xfrm>
        </p:spPr>
        <p:txBody>
          <a:bodyPr/>
          <a:lstStyle>
            <a:lvl1pPr marL="401193" indent="-401193">
              <a:buClr>
                <a:srgbClr val="E05206"/>
              </a:buClr>
              <a:buFont typeface="Arial" panose="020B0604020202020204" pitchFamily="34" charset="0"/>
              <a:buChar char="•"/>
              <a:defRPr sz="3200"/>
            </a:lvl1pPr>
            <a:lvl2pPr marL="869252" indent="-334328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1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584573" y="6696794"/>
            <a:ext cx="1656184" cy="383381"/>
          </a:xfrm>
        </p:spPr>
        <p:txBody>
          <a:bodyPr/>
          <a:lstStyle>
            <a:lvl1pPr>
              <a:defRPr sz="1200">
                <a:solidFill>
                  <a:srgbClr val="4B08A1"/>
                </a:solidFill>
                <a:latin typeface="+mn-lt"/>
              </a:defRPr>
            </a:lvl1pPr>
          </a:lstStyle>
          <a:p>
            <a:r>
              <a:rPr lang="nl-BE" smtClean="0"/>
              <a:t>Datum</a:t>
            </a:r>
            <a:endParaRPr lang="nl-BE" dirty="0"/>
          </a:p>
        </p:txBody>
      </p:sp>
      <p:sp>
        <p:nvSpPr>
          <p:cNvPr id="1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936709" y="6674168"/>
            <a:ext cx="3648657" cy="383381"/>
          </a:xfrm>
        </p:spPr>
        <p:txBody>
          <a:bodyPr/>
          <a:lstStyle>
            <a:lvl1pPr algn="ctr">
              <a:defRPr sz="1200">
                <a:solidFill>
                  <a:srgbClr val="4B08A1"/>
                </a:solidFill>
                <a:latin typeface="+mn-lt"/>
              </a:defRPr>
            </a:lvl1pPr>
          </a:lstStyle>
          <a:p>
            <a:r>
              <a:rPr lang="nl-BE" dirty="0" smtClean="0"/>
              <a:t>Titel</a:t>
            </a:r>
            <a:endParaRPr lang="nl-BE" dirty="0"/>
          </a:p>
        </p:txBody>
      </p:sp>
      <p:sp>
        <p:nvSpPr>
          <p:cNvPr id="1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57487" y="6674168"/>
            <a:ext cx="2688484" cy="383381"/>
          </a:xfrm>
        </p:spPr>
        <p:txBody>
          <a:bodyPr/>
          <a:lstStyle>
            <a:lvl1pPr algn="r">
              <a:defRPr sz="1400">
                <a:solidFill>
                  <a:srgbClr val="4B08A1"/>
                </a:solidFill>
                <a:latin typeface="+mn-lt"/>
              </a:defRPr>
            </a:lvl1pPr>
          </a:lstStyle>
          <a:p>
            <a:fld id="{3FBF691C-001E-495E-9AF3-3E4076B7C48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0962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grafie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" y="23445"/>
            <a:ext cx="11521974" cy="72009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84573" y="720130"/>
            <a:ext cx="9361399" cy="864096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05206"/>
                </a:solidFill>
                <a:latin typeface="+mn-lt"/>
              </a:defRPr>
            </a:lvl1pPr>
          </a:lstStyle>
          <a:p>
            <a:r>
              <a:rPr lang="nl-NL" dirty="0" smtClean="0"/>
              <a:t>Foto of grafiek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584573" y="6696794"/>
            <a:ext cx="1656184" cy="383381"/>
          </a:xfrm>
        </p:spPr>
        <p:txBody>
          <a:bodyPr/>
          <a:lstStyle>
            <a:lvl1pPr>
              <a:defRPr sz="1200">
                <a:solidFill>
                  <a:srgbClr val="4B08A1"/>
                </a:solidFill>
                <a:latin typeface="+mn-lt"/>
              </a:defRPr>
            </a:lvl1pPr>
          </a:lstStyle>
          <a:p>
            <a:r>
              <a:rPr lang="nl-BE" smtClean="0"/>
              <a:t>Datum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rgbClr val="4B08A1"/>
                </a:solidFill>
                <a:latin typeface="+mn-lt"/>
              </a:defRPr>
            </a:lvl1pPr>
          </a:lstStyle>
          <a:p>
            <a:r>
              <a:rPr lang="nl-BE" dirty="0" smtClean="0"/>
              <a:t>Titel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>
                <a:solidFill>
                  <a:srgbClr val="4B08A1"/>
                </a:solidFill>
                <a:latin typeface="+mn-lt"/>
              </a:defRPr>
            </a:lvl1pPr>
          </a:lstStyle>
          <a:p>
            <a:fld id="{3FBF691C-001E-495E-9AF3-3E4076B7C48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84573" y="1728242"/>
            <a:ext cx="9361039" cy="4704230"/>
          </a:xfrm>
        </p:spPr>
        <p:txBody>
          <a:bodyPr/>
          <a:lstStyle>
            <a:lvl1pPr marL="401193" indent="-401193">
              <a:buClr>
                <a:srgbClr val="E05206"/>
              </a:buClr>
              <a:buFont typeface="Arial" panose="020B0604020202020204" pitchFamily="34" charset="0"/>
              <a:buChar char="•"/>
              <a:defRPr sz="3200"/>
            </a:lvl1pPr>
            <a:lvl2pPr marL="869252" indent="-334328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4983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" y="23445"/>
            <a:ext cx="11521974" cy="72009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84573" y="720130"/>
            <a:ext cx="9361399" cy="864096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05206"/>
                </a:solidFill>
                <a:latin typeface="+mn-lt"/>
              </a:defRPr>
            </a:lvl1pPr>
          </a:lstStyle>
          <a:p>
            <a:r>
              <a:rPr lang="nl-NL" dirty="0" smtClean="0"/>
              <a:t>Tabel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584573" y="6696794"/>
            <a:ext cx="1656184" cy="383381"/>
          </a:xfrm>
        </p:spPr>
        <p:txBody>
          <a:bodyPr/>
          <a:lstStyle>
            <a:lvl1pPr>
              <a:defRPr sz="1200">
                <a:solidFill>
                  <a:srgbClr val="4B08A1"/>
                </a:solidFill>
                <a:latin typeface="+mn-lt"/>
              </a:defRPr>
            </a:lvl1pPr>
          </a:lstStyle>
          <a:p>
            <a:r>
              <a:rPr lang="nl-BE" smtClean="0"/>
              <a:t>Datum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rgbClr val="4B08A1"/>
                </a:solidFill>
                <a:latin typeface="+mn-lt"/>
              </a:defRPr>
            </a:lvl1pPr>
          </a:lstStyle>
          <a:p>
            <a:r>
              <a:rPr lang="nl-BE" dirty="0" smtClean="0"/>
              <a:t>Titel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>
                <a:solidFill>
                  <a:srgbClr val="4B08A1"/>
                </a:solidFill>
                <a:latin typeface="+mn-lt"/>
              </a:defRPr>
            </a:lvl1pPr>
          </a:lstStyle>
          <a:p>
            <a:fld id="{3FBF691C-001E-495E-9AF3-3E4076B7C48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0" name="Tijdelijke aanduiding voor tabel 9"/>
          <p:cNvSpPr>
            <a:spLocks noGrp="1"/>
          </p:cNvSpPr>
          <p:nvPr>
            <p:ph type="tbl" sz="quarter" idx="13"/>
          </p:nvPr>
        </p:nvSpPr>
        <p:spPr>
          <a:xfrm>
            <a:off x="1584573" y="1728788"/>
            <a:ext cx="9361240" cy="4679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9628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FW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" y="-1"/>
            <a:ext cx="11521974" cy="72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" y="-1"/>
            <a:ext cx="11521974" cy="72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11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Datum</a:t>
            </a:r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Titel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691C-001E-495E-9AF3-3E4076B7C48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499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104" y="288370"/>
            <a:ext cx="10369868" cy="1200150"/>
          </a:xfrm>
          <a:prstGeom prst="rect">
            <a:avLst/>
          </a:prstGeom>
        </p:spPr>
        <p:txBody>
          <a:bodyPr vert="horz" lIns="106985" tIns="53492" rIns="106985" bIns="53492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104" y="1680211"/>
            <a:ext cx="10369868" cy="4752261"/>
          </a:xfrm>
          <a:prstGeom prst="rect">
            <a:avLst/>
          </a:prstGeom>
        </p:spPr>
        <p:txBody>
          <a:bodyPr vert="horz" lIns="106985" tIns="53492" rIns="106985" bIns="53492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76104" y="6674168"/>
            <a:ext cx="2688484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Datum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36709" y="6674168"/>
            <a:ext cx="3648657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Titel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57487" y="6674168"/>
            <a:ext cx="2688484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F691C-001E-495E-9AF3-3E4076B7C48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84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0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1069848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193" indent="-401193" algn="l" defTabSz="1069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9252" indent="-334328" algn="l" defTabSz="1069848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310" indent="-267462" algn="l" defTabSz="1069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2234" indent="-267462" algn="l" defTabSz="10698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7158" indent="-267462" algn="l" defTabSz="1069848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082" indent="-267462" algn="l" defTabSz="1069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7006" indent="-267462" algn="l" defTabSz="1069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1930" indent="-267462" algn="l" defTabSz="1069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6854" indent="-267462" algn="l" defTabSz="1069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772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696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4620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4468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9392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104" y="288370"/>
            <a:ext cx="10369868" cy="1200150"/>
          </a:xfrm>
          <a:prstGeom prst="rect">
            <a:avLst/>
          </a:prstGeom>
        </p:spPr>
        <p:txBody>
          <a:bodyPr vert="horz" lIns="106985" tIns="53492" rIns="106985" bIns="53492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104" y="1680217"/>
            <a:ext cx="10369868" cy="4752261"/>
          </a:xfrm>
          <a:prstGeom prst="rect">
            <a:avLst/>
          </a:prstGeom>
        </p:spPr>
        <p:txBody>
          <a:bodyPr vert="horz" lIns="106985" tIns="53492" rIns="106985" bIns="53492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76104" y="6674174"/>
            <a:ext cx="2688484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l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Datum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36709" y="6674174"/>
            <a:ext cx="3648657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ct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Titel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57487" y="6674174"/>
            <a:ext cx="2688484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F691C-001E-495E-9AF3-3E4076B7C483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iming>
    <p:tnLst>
      <p:par>
        <p:cTn id="1" dur="indefinite" restart="never" nodeType="tmRoot"/>
      </p:par>
    </p:tnLst>
  </p:timing>
  <p:hf hdr="0"/>
  <p:txStyles>
    <p:titleStyle>
      <a:lvl1pPr algn="ctr" defTabSz="891504" rtl="0" eaLnBrk="1" latinLnBrk="0" hangingPunct="1">
        <a:spcBef>
          <a:spcPct val="0"/>
        </a:spcBef>
        <a:buNone/>
        <a:defRPr sz="4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14" indent="-334314" algn="l" defTabSz="8915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24348" indent="-278596" algn="l" defTabSz="89150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14380" indent="-222876" algn="l" defTabSz="8915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60133" indent="-222876" algn="l" defTabSz="89150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2005885" indent="-222876" algn="l" defTabSz="891504" rtl="0" eaLnBrk="1" latinLnBrk="0" hangingPunct="1">
        <a:spcBef>
          <a:spcPct val="20000"/>
        </a:spcBef>
        <a:buFont typeface="Arial" panose="020B0604020202020204" pitchFamily="34" charset="0"/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451637" indent="-222876" algn="l" defTabSz="8915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6pPr>
      <a:lvl7pPr marL="2897389" indent="-222876" algn="l" defTabSz="8915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7pPr>
      <a:lvl8pPr marL="3343141" indent="-222876" algn="l" defTabSz="8915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8pPr>
      <a:lvl9pPr marL="3788893" indent="-222876" algn="l" defTabSz="8915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891504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45752" algn="l" defTabSz="891504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891504" algn="l" defTabSz="891504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337257" algn="l" defTabSz="891504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1783009" algn="l" defTabSz="891504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228761" algn="l" defTabSz="891504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674513" algn="l" defTabSz="891504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3120265" algn="l" defTabSz="891504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566017" algn="l" defTabSz="891504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7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1113" y="5112619"/>
            <a:ext cx="8646347" cy="368742"/>
          </a:xfrm>
        </p:spPr>
        <p:txBody>
          <a:bodyPr/>
          <a:lstStyle/>
          <a:p>
            <a:r>
              <a:rPr lang="nl-BE" sz="2000" dirty="0" smtClean="0"/>
              <a:t>1</a:t>
            </a:r>
            <a:r>
              <a:rPr lang="nl-BE" sz="2000" baseline="30000" dirty="0" smtClean="0"/>
              <a:t>st</a:t>
            </a:r>
            <a:r>
              <a:rPr lang="nl-BE" sz="2000" dirty="0" smtClean="0"/>
              <a:t> China-Belgium </a:t>
            </a:r>
            <a:r>
              <a:rPr lang="nl-BE" sz="2000" dirty="0" err="1" smtClean="0"/>
              <a:t>Innovation</a:t>
            </a:r>
            <a:r>
              <a:rPr lang="nl-BE" sz="2000" dirty="0" smtClean="0"/>
              <a:t> </a:t>
            </a:r>
            <a:r>
              <a:rPr lang="nl-BE" sz="2000" dirty="0" err="1" smtClean="0"/>
              <a:t>Dialogue</a:t>
            </a:r>
            <a:r>
              <a:rPr lang="nl-BE" sz="2000" dirty="0" smtClean="0"/>
              <a:t> – 30 </a:t>
            </a:r>
            <a:r>
              <a:rPr lang="nl-BE" sz="2000" dirty="0" err="1" smtClean="0"/>
              <a:t>March</a:t>
            </a:r>
            <a:r>
              <a:rPr lang="nl-BE" sz="2000" dirty="0" smtClean="0"/>
              <a:t> 2017</a:t>
            </a:r>
            <a:endParaRPr lang="nl-BE" sz="20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31114" y="3600450"/>
            <a:ext cx="10153128" cy="1512169"/>
          </a:xfrm>
        </p:spPr>
        <p:txBody>
          <a:bodyPr/>
          <a:lstStyle/>
          <a:p>
            <a:r>
              <a:rPr lang="en-US" sz="2900" b="1" i="1" dirty="0" smtClean="0"/>
              <a:t>How </a:t>
            </a:r>
            <a:r>
              <a:rPr lang="en-US" sz="2900" b="1" i="1" dirty="0"/>
              <a:t>to promote Flemish-Chinese partnerships in basic </a:t>
            </a:r>
            <a:r>
              <a:rPr lang="en-US" sz="2900" b="1" i="1" dirty="0" smtClean="0"/>
              <a:t>research?</a:t>
            </a:r>
            <a:endParaRPr lang="nl-BE" sz="2900" b="1" i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/>
          </p:nvPr>
        </p:nvSpPr>
        <p:spPr>
          <a:xfrm>
            <a:off x="931114" y="5904706"/>
            <a:ext cx="5903912" cy="431626"/>
          </a:xfrm>
        </p:spPr>
        <p:txBody>
          <a:bodyPr/>
          <a:lstStyle/>
          <a:p>
            <a:r>
              <a:rPr lang="nl-BE" sz="2000" dirty="0" smtClean="0"/>
              <a:t>dr.ir. Isabelle Verbaeys</a:t>
            </a:r>
          </a:p>
          <a:p>
            <a:r>
              <a:rPr lang="nl-BE" sz="2000" dirty="0" smtClean="0"/>
              <a:t>Head International </a:t>
            </a:r>
            <a:r>
              <a:rPr lang="nl-BE" sz="2000" dirty="0" err="1" smtClean="0"/>
              <a:t>Affairs</a:t>
            </a:r>
            <a:r>
              <a:rPr lang="nl-BE" sz="2000" dirty="0" smtClean="0"/>
              <a:t> FWO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9679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0688" y="849301"/>
            <a:ext cx="5016293" cy="720040"/>
          </a:xfrm>
        </p:spPr>
        <p:txBody>
          <a:bodyPr>
            <a:normAutofit/>
          </a:bodyPr>
          <a:lstStyle/>
          <a:p>
            <a:r>
              <a:rPr lang="nl-BE" dirty="0" smtClean="0"/>
              <a:t>Co-</a:t>
            </a:r>
            <a:r>
              <a:rPr lang="nl-BE" dirty="0" err="1" smtClean="0"/>
              <a:t>publication</a:t>
            </a:r>
            <a:r>
              <a:rPr lang="nl-BE" dirty="0" smtClean="0"/>
              <a:t> links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456781" y="6380320"/>
            <a:ext cx="4680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Number of c</a:t>
            </a:r>
            <a:r>
              <a:rPr lang="en-US" sz="1600" dirty="0" smtClean="0"/>
              <a:t>o-publications</a:t>
            </a:r>
          </a:p>
          <a:p>
            <a:pPr algn="ctr"/>
            <a:r>
              <a:rPr lang="en-US" sz="1400" dirty="0" smtClean="0"/>
              <a:t>(source: </a:t>
            </a:r>
            <a:r>
              <a:rPr lang="en-US" sz="1400" dirty="0"/>
              <a:t>Web of Science </a:t>
            </a:r>
            <a:r>
              <a:rPr lang="en-US" sz="1400" dirty="0" smtClean="0"/>
              <a:t>on 21/03/2017)</a:t>
            </a:r>
            <a:endParaRPr lang="nl-BE" sz="1400" dirty="0"/>
          </a:p>
        </p:txBody>
      </p:sp>
      <p:graphicFrame>
        <p:nvGraphicFramePr>
          <p:cNvPr id="13" name="Grafiek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305469"/>
              </p:ext>
            </p:extLst>
          </p:nvPr>
        </p:nvGraphicFramePr>
        <p:xfrm>
          <a:off x="0" y="1905032"/>
          <a:ext cx="1128317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492264"/>
              </p:ext>
            </p:extLst>
          </p:nvPr>
        </p:nvGraphicFramePr>
        <p:xfrm>
          <a:off x="5256981" y="719015"/>
          <a:ext cx="6120680" cy="34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e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793905"/>
              </p:ext>
            </p:extLst>
          </p:nvPr>
        </p:nvGraphicFramePr>
        <p:xfrm>
          <a:off x="4824933" y="288082"/>
          <a:ext cx="6344469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162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 txBox="1">
            <a:spLocks/>
          </p:cNvSpPr>
          <p:nvPr/>
        </p:nvSpPr>
        <p:spPr>
          <a:xfrm>
            <a:off x="1584573" y="233479"/>
            <a:ext cx="10153128" cy="864096"/>
          </a:xfrm>
          <a:prstGeom prst="rect">
            <a:avLst/>
          </a:prstGeom>
        </p:spPr>
        <p:txBody>
          <a:bodyPr vert="horz" lIns="106985" tIns="53492" rIns="106985" bIns="53492" rtlCol="0" anchor="ctr">
            <a:normAutofit fontScale="97500"/>
          </a:bodyPr>
          <a:lstStyle>
            <a:lvl1pPr algn="l" defTabSz="891504" rtl="0" eaLnBrk="1" latinLnBrk="0" hangingPunct="1">
              <a:spcBef>
                <a:spcPct val="0"/>
              </a:spcBef>
              <a:buNone/>
              <a:defRPr sz="4000" kern="1200">
                <a:solidFill>
                  <a:srgbClr val="E0520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smtClean="0"/>
              <a:t>FWO </a:t>
            </a:r>
            <a:r>
              <a:rPr lang="nl-BE" dirty="0" err="1" smtClean="0"/>
              <a:t>mobility</a:t>
            </a:r>
            <a:r>
              <a:rPr lang="nl-BE" dirty="0" smtClean="0"/>
              <a:t> </a:t>
            </a:r>
            <a:r>
              <a:rPr lang="nl-BE" dirty="0" err="1" smtClean="0"/>
              <a:t>grants</a:t>
            </a:r>
            <a:r>
              <a:rPr lang="nl-BE" dirty="0" smtClean="0"/>
              <a:t> </a:t>
            </a:r>
            <a:r>
              <a:rPr lang="nl-BE" dirty="0" err="1" smtClean="0"/>
              <a:t>towards</a:t>
            </a:r>
            <a:r>
              <a:rPr lang="nl-BE" dirty="0" smtClean="0"/>
              <a:t> China</a:t>
            </a:r>
            <a:endParaRPr lang="nl-BE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204224"/>
              </p:ext>
            </p:extLst>
          </p:nvPr>
        </p:nvGraphicFramePr>
        <p:xfrm>
          <a:off x="216421" y="1296194"/>
          <a:ext cx="11089233" cy="1584175"/>
        </p:xfrm>
        <a:graphic>
          <a:graphicData uri="http://schemas.openxmlformats.org/drawingml/2006/table">
            <a:tbl>
              <a:tblPr/>
              <a:tblGrid>
                <a:gridCol w="977705"/>
                <a:gridCol w="771872"/>
                <a:gridCol w="617498"/>
                <a:gridCol w="617498"/>
                <a:gridCol w="771872"/>
                <a:gridCol w="617498"/>
                <a:gridCol w="617498"/>
                <a:gridCol w="784737"/>
                <a:gridCol w="617498"/>
                <a:gridCol w="617498"/>
                <a:gridCol w="784737"/>
                <a:gridCol w="617498"/>
                <a:gridCol w="617498"/>
                <a:gridCol w="823330"/>
                <a:gridCol w="617498"/>
                <a:gridCol w="617498"/>
              </a:tblGrid>
              <a:tr h="259701">
                <a:tc>
                  <a:txBody>
                    <a:bodyPr/>
                    <a:lstStyle/>
                    <a:p>
                      <a:pPr algn="l" fontAlgn="b"/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2" marR="9022" marT="90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532386"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2" marR="9022" marT="90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requested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granted 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 rate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requested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granted 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 rate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requested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granted 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 rate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requested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granted 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 rate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requested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granted 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 rate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9701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Conferences</a:t>
                      </a:r>
                    </a:p>
                  </a:txBody>
                  <a:tcPr marL="9022" marR="9022" marT="90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701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</a:t>
                      </a:r>
                      <a:r>
                        <a:rPr lang="nl-B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stays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2" marR="9022" marT="90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686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 </a:t>
                      </a:r>
                      <a:r>
                        <a:rPr lang="nl-B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stays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2" marR="9022" marT="90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22" marR="9022" marT="9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022" marR="9022" marT="90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Grafiek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915293"/>
              </p:ext>
            </p:extLst>
          </p:nvPr>
        </p:nvGraphicFramePr>
        <p:xfrm>
          <a:off x="1512565" y="3094935"/>
          <a:ext cx="9217024" cy="396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15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565" y="504106"/>
            <a:ext cx="10153128" cy="864096"/>
          </a:xfrm>
        </p:spPr>
        <p:txBody>
          <a:bodyPr>
            <a:normAutofit/>
          </a:bodyPr>
          <a:lstStyle/>
          <a:p>
            <a:r>
              <a:rPr lang="nl-BE" dirty="0" smtClean="0"/>
              <a:t>Exchange </a:t>
            </a:r>
            <a:r>
              <a:rPr lang="nl-BE" dirty="0" err="1" smtClean="0"/>
              <a:t>agreements</a:t>
            </a:r>
            <a:r>
              <a:rPr lang="nl-BE" dirty="0" smtClean="0"/>
              <a:t> China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36501" y="2125495"/>
            <a:ext cx="9846133" cy="1895689"/>
          </a:xfrm>
        </p:spPr>
        <p:txBody>
          <a:bodyPr>
            <a:noAutofit/>
          </a:bodyPr>
          <a:lstStyle/>
          <a:p>
            <a:r>
              <a:rPr lang="en-US" sz="2800" dirty="0" smtClean="0"/>
              <a:t>Travel </a:t>
            </a:r>
            <a:r>
              <a:rPr lang="en-US" sz="2800" dirty="0"/>
              <a:t>grant for a stay </a:t>
            </a:r>
            <a:r>
              <a:rPr lang="en-US" sz="2800" dirty="0" smtClean="0"/>
              <a:t>abroad (strictly personal)</a:t>
            </a:r>
          </a:p>
          <a:p>
            <a:r>
              <a:rPr lang="en-US" sz="2800" dirty="0" smtClean="0"/>
              <a:t>Continuous submission: </a:t>
            </a:r>
            <a:r>
              <a:rPr lang="en-US" sz="2800" dirty="0"/>
              <a:t>no later than 3 months before </a:t>
            </a:r>
            <a:r>
              <a:rPr lang="en-US" sz="2800" dirty="0" smtClean="0"/>
              <a:t>departure date</a:t>
            </a:r>
          </a:p>
          <a:p>
            <a:r>
              <a:rPr lang="en-US" sz="2800" dirty="0" smtClean="0"/>
              <a:t>Chinese partner institutes:</a:t>
            </a:r>
          </a:p>
          <a:p>
            <a:pPr lvl="1"/>
            <a:r>
              <a:rPr lang="en-US" sz="2500" dirty="0"/>
              <a:t>Chinese Academy of Medical Sciences (CAMS) </a:t>
            </a:r>
          </a:p>
          <a:p>
            <a:pPr lvl="1"/>
            <a:r>
              <a:rPr lang="nl-BE" sz="2500" dirty="0"/>
              <a:t>Chinese Academy of Sciences (CAS) (</a:t>
            </a:r>
            <a:r>
              <a:rPr lang="nl-BE" sz="2500" dirty="0" err="1"/>
              <a:t>Academia</a:t>
            </a:r>
            <a:r>
              <a:rPr lang="nl-BE" sz="2500" dirty="0"/>
              <a:t> </a:t>
            </a:r>
            <a:r>
              <a:rPr lang="nl-BE" sz="2500" dirty="0" err="1"/>
              <a:t>Sinica</a:t>
            </a:r>
            <a:r>
              <a:rPr lang="nl-BE" sz="2500" dirty="0"/>
              <a:t>) </a:t>
            </a:r>
            <a:endParaRPr lang="nl-BE" sz="2500" dirty="0" smtClean="0"/>
          </a:p>
          <a:p>
            <a:pPr lvl="1"/>
            <a:r>
              <a:rPr lang="en-US" sz="2500" dirty="0"/>
              <a:t>Chinese Academy of Social Sciences (CASS)</a:t>
            </a:r>
            <a:endParaRPr lang="nl-BE" sz="2500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691C-001E-495E-9AF3-3E4076B7C483}" type="slidenum">
              <a:rPr lang="nl-BE" smtClean="0"/>
              <a:pPr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51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0557" y="8718"/>
            <a:ext cx="10153128" cy="864096"/>
          </a:xfrm>
        </p:spPr>
        <p:txBody>
          <a:bodyPr>
            <a:normAutofit fontScale="90000"/>
          </a:bodyPr>
          <a:lstStyle/>
          <a:p>
            <a:r>
              <a:rPr lang="nl-BE" dirty="0"/>
              <a:t>NSFC – National Natural </a:t>
            </a:r>
            <a:r>
              <a:rPr lang="nl-BE" dirty="0" err="1"/>
              <a:t>Science</a:t>
            </a:r>
            <a:r>
              <a:rPr lang="nl-BE" dirty="0"/>
              <a:t> Foundation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36501" y="872814"/>
            <a:ext cx="10441160" cy="1895689"/>
          </a:xfrm>
        </p:spPr>
        <p:txBody>
          <a:bodyPr>
            <a:noAutofit/>
          </a:bodyPr>
          <a:lstStyle/>
          <a:p>
            <a:r>
              <a:rPr lang="nl-BE" sz="2000" dirty="0" smtClean="0"/>
              <a:t>2015: </a:t>
            </a:r>
            <a:r>
              <a:rPr lang="nl-BE" sz="2000" dirty="0" err="1" smtClean="0"/>
              <a:t>MoU</a:t>
            </a:r>
            <a:r>
              <a:rPr lang="nl-BE" sz="2000" dirty="0" smtClean="0"/>
              <a:t> </a:t>
            </a:r>
            <a:r>
              <a:rPr lang="nl-BE" sz="2000" dirty="0" err="1" smtClean="0"/>
              <a:t>signed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fixed</a:t>
            </a:r>
            <a:r>
              <a:rPr lang="nl-BE" sz="2000" dirty="0" smtClean="0"/>
              <a:t> calls (</a:t>
            </a:r>
            <a:r>
              <a:rPr lang="nl-BE" sz="2000" dirty="0" err="1" smtClean="0"/>
              <a:t>before</a:t>
            </a:r>
            <a:r>
              <a:rPr lang="nl-BE" sz="2000" dirty="0" smtClean="0"/>
              <a:t>: </a:t>
            </a:r>
            <a:r>
              <a:rPr lang="nl-BE" sz="2000" dirty="0" err="1" smtClean="0"/>
              <a:t>continuous</a:t>
            </a:r>
            <a:r>
              <a:rPr lang="nl-BE" sz="2000" dirty="0" smtClean="0"/>
              <a:t> </a:t>
            </a:r>
            <a:r>
              <a:rPr lang="nl-BE" sz="2000" dirty="0" err="1" smtClean="0"/>
              <a:t>submission</a:t>
            </a:r>
            <a:r>
              <a:rPr lang="nl-BE" sz="2000" dirty="0" smtClean="0"/>
              <a:t>)</a:t>
            </a:r>
          </a:p>
          <a:p>
            <a:r>
              <a:rPr lang="nl-BE" sz="2000" dirty="0" smtClean="0"/>
              <a:t>Five calls (2009 – 2010 – 2011 – 2014 – 2016)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b="1" u="sng" dirty="0" err="1" smtClean="0"/>
              <a:t>collaboration</a:t>
            </a:r>
            <a:r>
              <a:rPr lang="nl-BE" sz="2000" b="1" u="sng" dirty="0" smtClean="0"/>
              <a:t>/exchange</a:t>
            </a:r>
            <a:r>
              <a:rPr lang="nl-BE" sz="2000" dirty="0" smtClean="0"/>
              <a:t> </a:t>
            </a:r>
            <a:r>
              <a:rPr lang="nl-BE" sz="2000" dirty="0" err="1" smtClean="0"/>
              <a:t>projects</a:t>
            </a:r>
            <a:r>
              <a:rPr lang="nl-BE" sz="2000" dirty="0" smtClean="0"/>
              <a:t> (</a:t>
            </a:r>
            <a:r>
              <a:rPr lang="nl-BE" sz="2000" dirty="0" err="1" smtClean="0"/>
              <a:t>travel</a:t>
            </a:r>
            <a:r>
              <a:rPr lang="nl-BE" sz="2000" dirty="0" smtClean="0"/>
              <a:t> + living </a:t>
            </a:r>
            <a:r>
              <a:rPr lang="nl-BE" sz="2000" dirty="0" err="1" smtClean="0"/>
              <a:t>expenses</a:t>
            </a:r>
            <a:r>
              <a:rPr lang="nl-BE" sz="2000" dirty="0" smtClean="0"/>
              <a:t>)</a:t>
            </a:r>
          </a:p>
          <a:p>
            <a:r>
              <a:rPr lang="nl-BE" sz="2000" b="1" u="sng" dirty="0" err="1" smtClean="0"/>
              <a:t>Current</a:t>
            </a:r>
            <a:r>
              <a:rPr lang="nl-BE" sz="2000" b="1" u="sng" dirty="0" smtClean="0"/>
              <a:t> call: open </a:t>
            </a:r>
            <a:r>
              <a:rPr lang="nl-BE" sz="2000" b="1" u="sng" dirty="0" err="1" smtClean="0"/>
              <a:t>until</a:t>
            </a:r>
            <a:r>
              <a:rPr lang="nl-BE" sz="2000" b="1" u="sng" dirty="0" smtClean="0"/>
              <a:t> May 8, 2017</a:t>
            </a:r>
          </a:p>
          <a:p>
            <a:r>
              <a:rPr lang="nl-BE" sz="2000" dirty="0" smtClean="0"/>
              <a:t>Scope call 2017: </a:t>
            </a:r>
            <a:r>
              <a:rPr lang="en-US" sz="2000" dirty="0"/>
              <a:t>mathematical &amp; physical </a:t>
            </a:r>
            <a:r>
              <a:rPr lang="en-US" sz="2000" dirty="0" smtClean="0"/>
              <a:t>sciences - chemical sciences - life sciences - earth sciences - engineering </a:t>
            </a:r>
            <a:r>
              <a:rPr lang="en-US" sz="2000" dirty="0"/>
              <a:t>&amp; material </a:t>
            </a:r>
            <a:r>
              <a:rPr lang="en-US" sz="2000" dirty="0" smtClean="0"/>
              <a:t>sciences - information sciences - management sciences - health sciences</a:t>
            </a:r>
            <a:endParaRPr lang="nl-BE" sz="2600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691C-001E-495E-9AF3-3E4076B7C483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9088268" y="3591369"/>
            <a:ext cx="228939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Significant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increase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 in #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applications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: strong interest in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Flanders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 set up exchange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projects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 Chinese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researchers</a:t>
            </a:r>
            <a:endParaRPr lang="nl-BE" sz="1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nl-BE" sz="15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effectiveness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 of new agreement (no more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continuous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submission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algn="ctr"/>
            <a:endParaRPr lang="nl-BE" sz="15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Intention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to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bring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agreement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to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higher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level</a:t>
            </a:r>
            <a:endParaRPr lang="nl-BE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nl-BE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298751"/>
              </p:ext>
            </p:extLst>
          </p:nvPr>
        </p:nvGraphicFramePr>
        <p:xfrm>
          <a:off x="144413" y="3291229"/>
          <a:ext cx="8943856" cy="3799519"/>
        </p:xfrm>
        <a:graphic>
          <a:graphicData uri="http://schemas.openxmlformats.org/drawingml/2006/table">
            <a:tbl>
              <a:tblPr/>
              <a:tblGrid>
                <a:gridCol w="700835"/>
                <a:gridCol w="832243"/>
                <a:gridCol w="829503"/>
                <a:gridCol w="829503"/>
                <a:gridCol w="829503"/>
                <a:gridCol w="832243"/>
                <a:gridCol w="829503"/>
                <a:gridCol w="829503"/>
                <a:gridCol w="829503"/>
                <a:gridCol w="829503"/>
                <a:gridCol w="772014"/>
              </a:tblGrid>
              <a:tr h="1909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OF CLOSING CALL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AGREEMENT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 DETAILS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18374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applications</a:t>
                      </a:r>
                    </a:p>
                  </a:txBody>
                  <a:tcPr marL="9496" marR="9496" marT="949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eligible</a:t>
                      </a:r>
                    </a:p>
                  </a:txBody>
                  <a:tcPr marL="9496" marR="9496" marT="949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granted</a:t>
                      </a:r>
                    </a:p>
                  </a:txBody>
                  <a:tcPr marL="9496" marR="9496" marT="949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 rate (total)</a:t>
                      </a:r>
                    </a:p>
                  </a:txBody>
                  <a:tcPr marL="9496" marR="9496" marT="949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 rate (eligible appl.)</a:t>
                      </a:r>
                    </a:p>
                  </a:txBody>
                  <a:tcPr marL="9496" marR="9496" marT="949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projects</a:t>
                      </a:r>
                    </a:p>
                  </a:txBody>
                  <a:tcPr marL="9496" marR="9496" marT="949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projects</a:t>
                      </a:r>
                    </a:p>
                  </a:txBody>
                  <a:tcPr marL="9496" marR="9496" marT="949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931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  <a:b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NSFC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19/01/1988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7/11/2005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flexible</a:t>
                      </a:r>
                      <a:b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(continuous submission)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9093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8/11/2005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8/11/2015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9093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9093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3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2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flexible</a:t>
                      </a:r>
                      <a:b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(continuous submission)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9093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30/06/2015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29/06/2020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93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1/01/2017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31/12/2018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20047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1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1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1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call still open until 8th of May 2017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1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1/01/2018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1" u="none" strike="noStrike" dirty="0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31/12/2019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Ovaal 11"/>
          <p:cNvSpPr/>
          <p:nvPr/>
        </p:nvSpPr>
        <p:spPr>
          <a:xfrm>
            <a:off x="3384773" y="5184626"/>
            <a:ext cx="720080" cy="18002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75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4573" y="233479"/>
            <a:ext cx="10153128" cy="86409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MOST - </a:t>
            </a:r>
            <a:r>
              <a:rPr lang="en-US" dirty="0"/>
              <a:t>Ministry of Science and Technology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36501" y="1102921"/>
            <a:ext cx="10441160" cy="1895689"/>
          </a:xfrm>
        </p:spPr>
        <p:txBody>
          <a:bodyPr>
            <a:noAutofit/>
          </a:bodyPr>
          <a:lstStyle/>
          <a:p>
            <a:r>
              <a:rPr lang="nl-BE" sz="2000" dirty="0" smtClean="0"/>
              <a:t>2009: </a:t>
            </a:r>
            <a:r>
              <a:rPr lang="nl-BE" sz="2000" dirty="0" err="1" smtClean="0"/>
              <a:t>MoU</a:t>
            </a:r>
            <a:r>
              <a:rPr lang="nl-BE" sz="2000" dirty="0" smtClean="0"/>
              <a:t> </a:t>
            </a:r>
            <a:r>
              <a:rPr lang="nl-BE" sz="2000" dirty="0" err="1" smtClean="0"/>
              <a:t>signed</a:t>
            </a:r>
            <a:r>
              <a:rPr lang="nl-BE" sz="2000" dirty="0" smtClean="0"/>
              <a:t> </a:t>
            </a:r>
          </a:p>
          <a:p>
            <a:r>
              <a:rPr lang="nl-BE" sz="2000" dirty="0" smtClean="0"/>
              <a:t>Three calls (2010 – 2012 – 2016)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b="1" u="sng" dirty="0" smtClean="0"/>
              <a:t>research</a:t>
            </a:r>
            <a:r>
              <a:rPr lang="nl-BE" sz="2000" dirty="0" smtClean="0"/>
              <a:t> </a:t>
            </a:r>
            <a:r>
              <a:rPr lang="nl-BE" sz="2000" dirty="0" err="1" smtClean="0"/>
              <a:t>projects</a:t>
            </a:r>
            <a:r>
              <a:rPr lang="nl-BE" sz="2000" dirty="0" smtClean="0"/>
              <a:t> (</a:t>
            </a:r>
            <a:r>
              <a:rPr lang="nl-BE" sz="2000" dirty="0" err="1" smtClean="0"/>
              <a:t>personnel</a:t>
            </a:r>
            <a:r>
              <a:rPr lang="nl-BE" sz="2000" dirty="0" smtClean="0"/>
              <a:t>, equipment + </a:t>
            </a:r>
            <a:r>
              <a:rPr lang="nl-BE" sz="2000" dirty="0" err="1" smtClean="0"/>
              <a:t>consumables</a:t>
            </a:r>
            <a:r>
              <a:rPr lang="nl-BE" sz="2000" dirty="0" smtClean="0"/>
              <a:t>)</a:t>
            </a:r>
          </a:p>
          <a:p>
            <a:r>
              <a:rPr lang="nl-BE" sz="2000" dirty="0" smtClean="0"/>
              <a:t>Scope call 2016:</a:t>
            </a:r>
            <a:r>
              <a:rPr lang="nl-BE" sz="2000" dirty="0"/>
              <a:t> </a:t>
            </a:r>
            <a:r>
              <a:rPr lang="en-US" sz="2000" dirty="0" smtClean="0"/>
              <a:t>food</a:t>
            </a:r>
            <a:r>
              <a:rPr lang="en-US" sz="2000" dirty="0"/>
              <a:t>, agronomy, and </a:t>
            </a:r>
            <a:r>
              <a:rPr lang="en-US" sz="2000" dirty="0" smtClean="0"/>
              <a:t>biotechnology - sustainable </a:t>
            </a:r>
            <a:r>
              <a:rPr lang="en-US" sz="2000" dirty="0"/>
              <a:t>energy and </a:t>
            </a:r>
            <a:r>
              <a:rPr lang="en-US" sz="2000" dirty="0" smtClean="0"/>
              <a:t>environment - ICT </a:t>
            </a:r>
            <a:r>
              <a:rPr lang="en-US" sz="2000" dirty="0"/>
              <a:t>and </a:t>
            </a:r>
            <a:r>
              <a:rPr lang="en-US" sz="2000" dirty="0" smtClean="0"/>
              <a:t>micro-electronics - health - remote </a:t>
            </a:r>
            <a:r>
              <a:rPr lang="en-US" sz="2000" dirty="0"/>
              <a:t>sensing</a:t>
            </a:r>
          </a:p>
          <a:p>
            <a:endParaRPr lang="nl-BE" sz="2600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691C-001E-495E-9AF3-3E4076B7C483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9076786" y="3173286"/>
            <a:ext cx="2551107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Significant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increase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 in #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applications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: strong interest in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Flanders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 set up research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projects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 Chinese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researchers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ctr"/>
            <a:endParaRPr lang="nl-BE" sz="15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Fluent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communication</a:t>
            </a:r>
            <a:endParaRPr lang="nl-BE" sz="1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nl-BE" sz="1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*Professional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fruitful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 cooperation</a:t>
            </a:r>
          </a:p>
          <a:p>
            <a:pPr algn="ctr"/>
            <a:endParaRPr lang="nl-BE" sz="1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Impressive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competences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, means </a:t>
            </a:r>
            <a:r>
              <a:rPr lang="nl-BE" sz="1500" b="1" dirty="0" err="1" smtClean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nl-BE" sz="1500" b="1" dirty="0" smtClean="0">
                <a:solidFill>
                  <a:schemeClr val="accent2">
                    <a:lumMod val="75000"/>
                  </a:schemeClr>
                </a:solidFill>
              </a:rPr>
              <a:t> equipment</a:t>
            </a:r>
          </a:p>
          <a:p>
            <a:pPr marL="285750" indent="-285750">
              <a:buFontTx/>
              <a:buChar char="-"/>
            </a:pPr>
            <a:endParaRPr lang="nl-BE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nl-BE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995122"/>
              </p:ext>
            </p:extLst>
          </p:nvPr>
        </p:nvGraphicFramePr>
        <p:xfrm>
          <a:off x="119626" y="2976962"/>
          <a:ext cx="9025786" cy="3516966"/>
        </p:xfrm>
        <a:graphic>
          <a:graphicData uri="http://schemas.openxmlformats.org/drawingml/2006/table">
            <a:tbl>
              <a:tblPr/>
              <a:tblGrid>
                <a:gridCol w="515990"/>
                <a:gridCol w="612738"/>
                <a:gridCol w="610722"/>
                <a:gridCol w="610722"/>
                <a:gridCol w="610722"/>
                <a:gridCol w="610722"/>
                <a:gridCol w="610722"/>
                <a:gridCol w="610722"/>
                <a:gridCol w="610722"/>
                <a:gridCol w="610722"/>
                <a:gridCol w="568394"/>
                <a:gridCol w="610722"/>
                <a:gridCol w="610722"/>
                <a:gridCol w="610722"/>
                <a:gridCol w="610722"/>
              </a:tblGrid>
              <a:tr h="175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6925" marR="6925" marT="69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OF CLOSING CALL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AGREEMENT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 DETAILS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DETAILS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56736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applications</a:t>
                      </a:r>
                    </a:p>
                  </a:txBody>
                  <a:tcPr marL="6925" marR="6925" marT="69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eligible</a:t>
                      </a:r>
                    </a:p>
                  </a:txBody>
                  <a:tcPr marL="6925" marR="6925" marT="69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granted</a:t>
                      </a:r>
                    </a:p>
                  </a:txBody>
                  <a:tcPr marL="6925" marR="6925" marT="69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 rate (total)</a:t>
                      </a:r>
                    </a:p>
                  </a:txBody>
                  <a:tcPr marL="6925" marR="6925" marT="69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 rate (eligible appl.)</a:t>
                      </a:r>
                    </a:p>
                  </a:txBody>
                  <a:tcPr marL="6925" marR="6925" marT="69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projects</a:t>
                      </a:r>
                    </a:p>
                  </a:txBody>
                  <a:tcPr marL="6925" marR="6925" marT="69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projects</a:t>
                      </a:r>
                    </a:p>
                  </a:txBody>
                  <a:tcPr marL="6925" marR="6925" marT="69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</a:t>
                      </a:r>
                    </a:p>
                  </a:txBody>
                  <a:tcPr marL="6925" marR="6925" marT="69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6925" marR="6925" marT="69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</a:t>
                      </a:r>
                    </a:p>
                  </a:txBody>
                  <a:tcPr marL="6925" marR="6925" marT="69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925" marR="6925" marT="69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512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  <a:b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MOST</a:t>
                      </a:r>
                    </a:p>
                  </a:txBody>
                  <a:tcPr marL="6925" marR="6925" marT="69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12/11/2009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end date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961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1/10/2010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31/09/2012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362.500,00 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332.500,00 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-   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695.000,00 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1751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61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1/01/2013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31/12/2015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nl-B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380.550,00 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nl-B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313.250,00 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313.250,00 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1.007.050,00 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1751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1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1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61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6925" marR="6925" marT="69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1/09/2016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31/08/2019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348.200,00 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338.575,00 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338.575,00 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1.025.350,00 </a:t>
                      </a:r>
                    </a:p>
                  </a:txBody>
                  <a:tcPr marL="6925" marR="6925" marT="69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</a:tbl>
          </a:graphicData>
        </a:graphic>
      </p:graphicFrame>
      <p:sp>
        <p:nvSpPr>
          <p:cNvPr id="9" name="Ovaal 8"/>
          <p:cNvSpPr/>
          <p:nvPr/>
        </p:nvSpPr>
        <p:spPr>
          <a:xfrm>
            <a:off x="2448669" y="4696208"/>
            <a:ext cx="672161" cy="192857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6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0557" y="216074"/>
            <a:ext cx="10441160" cy="864096"/>
          </a:xfrm>
        </p:spPr>
        <p:txBody>
          <a:bodyPr>
            <a:normAutofit fontScale="90000"/>
          </a:bodyPr>
          <a:lstStyle/>
          <a:p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opportunities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Chinese </a:t>
            </a:r>
            <a:r>
              <a:rPr lang="nl-BE" dirty="0" err="1" smtClean="0"/>
              <a:t>researchers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84573" y="1248335"/>
            <a:ext cx="9577064" cy="53523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Fellowships</a:t>
            </a:r>
          </a:p>
          <a:p>
            <a:r>
              <a:rPr lang="en-US" sz="2400" dirty="0" smtClean="0"/>
              <a:t>PhD fellowship (if European degree)</a:t>
            </a:r>
          </a:p>
          <a:p>
            <a:r>
              <a:rPr lang="en-US" sz="2400" dirty="0" smtClean="0"/>
              <a:t>Postdoctoral fellowship (no nationality requirements)</a:t>
            </a:r>
          </a:p>
          <a:p>
            <a:r>
              <a:rPr lang="en-US" sz="2400" dirty="0" smtClean="0"/>
              <a:t>Odysseus for established researchers</a:t>
            </a:r>
          </a:p>
          <a:p>
            <a:r>
              <a:rPr lang="en-US" sz="2400" i="1" dirty="0" smtClean="0"/>
              <a:t>Incoming [PEGASUS]² </a:t>
            </a:r>
            <a:r>
              <a:rPr lang="en-US" sz="2400" i="1" dirty="0"/>
              <a:t>Marie </a:t>
            </a:r>
            <a:r>
              <a:rPr lang="en-US" sz="2400" i="1" dirty="0" err="1"/>
              <a:t>Skłodowska</a:t>
            </a:r>
            <a:r>
              <a:rPr lang="en-US" sz="2400" i="1" dirty="0"/>
              <a:t>-Curie </a:t>
            </a:r>
            <a:r>
              <a:rPr lang="en-US" sz="2400" i="1" dirty="0" smtClean="0"/>
              <a:t>Actions-fellowships – calls closed</a:t>
            </a:r>
          </a:p>
          <a:p>
            <a:pPr lvl="1"/>
            <a:r>
              <a:rPr lang="en-US" sz="2400" i="1" dirty="0" smtClean="0"/>
              <a:t>Call 1 – 16 fellows: 1 x Chinese nationality</a:t>
            </a:r>
          </a:p>
          <a:p>
            <a:pPr lvl="1"/>
            <a:r>
              <a:rPr lang="en-US" sz="2400" i="1" dirty="0" smtClean="0"/>
              <a:t>Call 2 – 33 fellows: 2 x Chinese nationality 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nl-BE" sz="2800" b="1" dirty="0">
                <a:solidFill>
                  <a:srgbClr val="7030A0"/>
                </a:solidFill>
              </a:rPr>
              <a:t>R</a:t>
            </a:r>
            <a:r>
              <a:rPr lang="nl-BE" sz="2800" b="1" dirty="0" smtClean="0">
                <a:solidFill>
                  <a:srgbClr val="7030A0"/>
                </a:solidFill>
              </a:rPr>
              <a:t>esearch </a:t>
            </a:r>
            <a:r>
              <a:rPr lang="nl-BE" sz="2800" b="1" dirty="0" err="1" smtClean="0">
                <a:solidFill>
                  <a:srgbClr val="7030A0"/>
                </a:solidFill>
              </a:rPr>
              <a:t>projects</a:t>
            </a:r>
            <a:endParaRPr lang="nl-BE" sz="2800" b="1" dirty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1E1E1E"/>
                </a:solidFill>
              </a:rPr>
              <a:t>EOS project: </a:t>
            </a:r>
            <a:r>
              <a:rPr lang="en-US" sz="2400" dirty="0">
                <a:solidFill>
                  <a:srgbClr val="1E1E1E"/>
                </a:solidFill>
              </a:rPr>
              <a:t>as Type IV research group eligible for </a:t>
            </a:r>
            <a:r>
              <a:rPr lang="en-US" sz="2400" dirty="0" smtClean="0">
                <a:solidFill>
                  <a:srgbClr val="1E1E1E"/>
                </a:solidFill>
              </a:rPr>
              <a:t>funding (personnel + consumables)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E1E1E"/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1E1E1E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1E1E1E"/>
                </a:solidFill>
                <a:sym typeface="Wingdings" panose="05000000000000000000" pitchFamily="2" charset="2"/>
              </a:rPr>
              <a:t>deadline: April 4, 2017 </a:t>
            </a:r>
            <a:r>
              <a:rPr lang="en-US" sz="2400" dirty="0" smtClean="0">
                <a:solidFill>
                  <a:srgbClr val="1E1E1E"/>
                </a:solidFill>
                <a:sym typeface="Wingdings" panose="05000000000000000000" pitchFamily="2" charset="2"/>
              </a:rPr>
              <a:t>(2 pm Belgian time) </a:t>
            </a:r>
            <a:endParaRPr lang="en-US" sz="2400" dirty="0">
              <a:solidFill>
                <a:srgbClr val="1E1E1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691C-001E-495E-9AF3-3E4076B7C483}" type="slidenum">
              <a:rPr lang="nl-BE" smtClean="0"/>
              <a:pPr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46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3"/>
          <a:srcRect l="39519" t="82804" r="21293"/>
          <a:stretch/>
        </p:blipFill>
        <p:spPr bwMode="auto">
          <a:xfrm>
            <a:off x="5328989" y="6048722"/>
            <a:ext cx="3240360" cy="1152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328989" y="4392538"/>
            <a:ext cx="30531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B2A9"/>
                </a:solidFill>
              </a:rPr>
              <a:t>More info on www.fwo.be</a:t>
            </a:r>
            <a:endParaRPr lang="nl-BE" dirty="0">
              <a:solidFill>
                <a:srgbClr val="00B2A9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392885" y="496860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 err="1" smtClean="0">
                <a:solidFill>
                  <a:srgbClr val="00B2A9"/>
                </a:solidFill>
              </a:rPr>
              <a:t>Thanks</a:t>
            </a:r>
            <a:r>
              <a:rPr lang="nl-BE" sz="3600" b="1" dirty="0" smtClean="0">
                <a:solidFill>
                  <a:srgbClr val="00B2A9"/>
                </a:solidFill>
              </a:rPr>
              <a:t> </a:t>
            </a:r>
            <a:r>
              <a:rPr lang="nl-BE" sz="3600" b="1" dirty="0" err="1" smtClean="0">
                <a:solidFill>
                  <a:srgbClr val="00B2A9"/>
                </a:solidFill>
              </a:rPr>
              <a:t>for</a:t>
            </a:r>
            <a:r>
              <a:rPr lang="nl-BE" sz="3600" b="1" dirty="0" smtClean="0">
                <a:solidFill>
                  <a:srgbClr val="00B2A9"/>
                </a:solidFill>
              </a:rPr>
              <a:t> </a:t>
            </a:r>
            <a:r>
              <a:rPr lang="nl-BE" sz="3600" b="1" dirty="0" err="1" smtClean="0">
                <a:solidFill>
                  <a:srgbClr val="00B2A9"/>
                </a:solidFill>
              </a:rPr>
              <a:t>your</a:t>
            </a:r>
            <a:r>
              <a:rPr lang="nl-BE" sz="3600" b="1" dirty="0" smtClean="0">
                <a:solidFill>
                  <a:srgbClr val="00B2A9"/>
                </a:solidFill>
              </a:rPr>
              <a:t> attention</a:t>
            </a:r>
            <a:endParaRPr lang="nl-BE" sz="3600" b="1" dirty="0">
              <a:solidFill>
                <a:srgbClr val="00B2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toor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_x0020_document xmlns="e51aa76b-4b9b-45f8-ae27-74fe31793a17" xsi:nil="true"/>
    <TaxCatchAll xmlns="e51aa76b-4b9b-45f8-ae27-74fe31793a17">
      <Value>145</Value>
      <Value>15</Value>
    </TaxCatchAll>
    <Post xmlns="e51aa76b-4b9b-45f8-ae27-74fe31793a17">false</Post>
    <ka4cc18908fa49589e1581d3a247e404 xmlns="e51aa76b-4b9b-45f8-ae27-74fe31793a17">
      <Terms xmlns="http://schemas.microsoft.com/office/infopath/2007/PartnerControls"/>
    </ka4cc18908fa49589e1581d3a247e404>
    <cef5f80d9ff94df2b1aa5c3678dcaa6f xmlns="e51aa76b-4b9b-45f8-ae27-74fe31793a17">
      <Terms xmlns="http://schemas.microsoft.com/office/infopath/2007/PartnerControls"/>
    </cef5f80d9ff94df2b1aa5c3678dcaa6f>
    <j1ce8b467e5b4adc89555687941376b8 xmlns="e51aa76b-4b9b-45f8-ae27-74fe31793a17">
      <Terms xmlns="http://schemas.microsoft.com/office/infopath/2007/PartnerControls"/>
    </j1ce8b467e5b4adc89555687941376b8>
    <cd0dbe6a92c7437c93643098662e9347 xmlns="e51aa76b-4b9b-45f8-ae27-74fe31793a17">
      <Terms xmlns="http://schemas.microsoft.com/office/infopath/2007/PartnerControls"/>
    </cd0dbe6a92c7437c93643098662e9347>
    <CKR_x0020_aanvrager xmlns="e51aa76b-4b9b-45f8-ae27-74fe31793a17" xsi:nil="true"/>
    <p6179b0dfea045598548e99364e2cbbf xmlns="e51aa76b-4b9b-45f8-ae27-74fe31793a17">
      <Terms xmlns="http://schemas.microsoft.com/office/infopath/2007/PartnerControls"/>
    </p6179b0dfea045598548e99364e2cbbf>
    <pc7419141eec493b81cd1a1a76b3d76c xmlns="e51aa76b-4b9b-45f8-ae27-74fe31793a17">
      <Terms xmlns="http://schemas.microsoft.com/office/infopath/2007/PartnerControls"/>
    </pc7419141eec493b81cd1a1a76b3d76c>
    <p30667bba4d048759aa34b28cb3a236e xmlns="e51aa76b-4b9b-45f8-ae27-74fe31793a17">
      <Terms xmlns="http://schemas.microsoft.com/office/infopath/2007/PartnerControls"/>
    </p30667bba4d048759aa34b28cb3a236e>
    <p8ce0ca6948243c18ff99503f3357133 xmlns="e51aa76b-4b9b-45f8-ae27-74fe31793a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China</TermName>
          <TermId xmlns="http://schemas.microsoft.com/office/infopath/2007/PartnerControls">e299b46b-647c-4aa6-a518-de7c53529b95</TermId>
        </TermInfo>
      </Terms>
    </p8ce0ca6948243c18ff99503f3357133>
    <Promotoren xmlns="e51aa76b-4b9b-45f8-ae27-74fe31793a17" xsi:nil="true"/>
    <Indiendatum xmlns="e51aa76b-4b9b-45f8-ae27-74fe31793a17" xsi:nil="true"/>
    <Extra_x0020_document_x0020_info xmlns="e51aa76b-4b9b-45f8-ae27-74fe31793a17" xsi:nil="true"/>
    <mdc723fa96d24b19a89353c0941575f7 xmlns="e51aa76b-4b9b-45f8-ae27-74fe31793a17">
      <Terms xmlns="http://schemas.microsoft.com/office/infopath/2007/PartnerControls"/>
    </mdc723fa96d24b19a89353c0941575f7>
    <Maand xmlns="e51aa76b-4b9b-45f8-ae27-74fe31793a17" xsi:nil="true"/>
    <h23f15397e3f486e9907657dc91db33b xmlns="e51aa76b-4b9b-45f8-ae27-74fe31793a17">
      <Terms xmlns="http://schemas.microsoft.com/office/infopath/2007/PartnerControls"/>
    </h23f15397e3f486e9907657dc91db33b>
    <Dossiernummer xmlns="e51aa76b-4b9b-45f8-ae27-74fe31793a17" xsi:nil="true"/>
    <o54230da08824d249ea435a09edf94fc xmlns="e51aa76b-4b9b-45f8-ae27-74fe31793a17">
      <Terms xmlns="http://schemas.microsoft.com/office/infopath/2007/PartnerControls"/>
    </o54230da08824d249ea435a09edf94fc>
    <ed31d43240e84fbcb68772f9cbc15d69 xmlns="e51aa76b-4b9b-45f8-ae27-74fe31793a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</TermName>
          <TermId xmlns="http://schemas.microsoft.com/office/infopath/2007/PartnerControls">27e3e5e8-6eb7-4a30-bd99-e5d01aeaa31f</TermId>
        </TermInfo>
      </Terms>
    </ed31d43240e84fbcb68772f9cbc15d69>
    <a0705851f6004d93aeb87fab896292a0 xmlns="e51aa76b-4b9b-45f8-ae27-74fe31793a17">
      <Terms xmlns="http://schemas.microsoft.com/office/infopath/2007/PartnerControls"/>
    </a0705851f6004d93aeb87fab896292a0>
    <Subsidiejaar xmlns="e51aa76b-4b9b-45f8-ae27-74fe31793a17" xsi:nil="true"/>
    <n0b49accea25441f94b2465a39241b35 xmlns="e51aa76b-4b9b-45f8-ae27-74fe31793a17">
      <Terms xmlns="http://schemas.microsoft.com/office/infopath/2007/PartnerControls"/>
    </n0b49accea25441f94b2465a39241b35>
    <b43a3c5d116f4be692b10c0e95032e21 xmlns="e51aa76b-4b9b-45f8-ae27-74fe31793a17">
      <Terms xmlns="http://schemas.microsoft.com/office/infopath/2007/PartnerControls"/>
    </b43a3c5d116f4be692b10c0e95032e21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IA" ma:contentTypeID="0x010100A04C6883C4EAE0409B871205E6831B22020100641BC55B02EF5B4DA5ACC221D8DD70B9" ma:contentTypeVersion="15" ma:contentTypeDescription="" ma:contentTypeScope="" ma:versionID="bc04840a7ddc9a7a51c9ba5f4fa10146">
  <xsd:schema xmlns:xsd="http://www.w3.org/2001/XMLSchema" xmlns:xs="http://www.w3.org/2001/XMLSchema" xmlns:p="http://schemas.microsoft.com/office/2006/metadata/properties" xmlns:ns2="e51aa76b-4b9b-45f8-ae27-74fe31793a17" targetNamespace="http://schemas.microsoft.com/office/2006/metadata/properties" ma:root="true" ma:fieldsID="caa0f1b837be5b64a1cd7b64454f682b" ns2:_="">
    <xsd:import namespace="e51aa76b-4b9b-45f8-ae27-74fe31793a17"/>
    <xsd:element name="properties">
      <xsd:complexType>
        <xsd:sequence>
          <xsd:element name="documentManagement">
            <xsd:complexType>
              <xsd:all>
                <xsd:element ref="ns2:Dossiernummer" minOccurs="0"/>
                <xsd:element ref="ns2:CKR_x0020_aanvrager" minOccurs="0"/>
                <xsd:element ref="ns2:Maand" minOccurs="0"/>
                <xsd:element ref="ns2:n0b49accea25441f94b2465a39241b35" minOccurs="0"/>
                <xsd:element ref="ns2:TaxCatchAll" minOccurs="0"/>
                <xsd:element ref="ns2:TaxCatchAllLabel" minOccurs="0"/>
                <xsd:element ref="ns2:j1ce8b467e5b4adc89555687941376b8" minOccurs="0"/>
                <xsd:element ref="ns2:p6179b0dfea045598548e99364e2cbbf" minOccurs="0"/>
                <xsd:element ref="ns2:h23f15397e3f486e9907657dc91db33b" minOccurs="0"/>
                <xsd:element ref="ns2:p8ce0ca6948243c18ff99503f3357133" minOccurs="0"/>
                <xsd:element ref="ns2:pc7419141eec493b81cd1a1a76b3d76c" minOccurs="0"/>
                <xsd:element ref="ns2:o54230da08824d249ea435a09edf94fc" minOccurs="0"/>
                <xsd:element ref="ns2:p30667bba4d048759aa34b28cb3a236e" minOccurs="0"/>
                <xsd:element ref="ns2:ed31d43240e84fbcb68772f9cbc15d69" minOccurs="0"/>
                <xsd:element ref="ns2:b43a3c5d116f4be692b10c0e95032e21" minOccurs="0"/>
                <xsd:element ref="ns2:a0705851f6004d93aeb87fab896292a0" minOccurs="0"/>
                <xsd:element ref="ns2:Subsidiejaar" minOccurs="0"/>
                <xsd:element ref="ns2:ka4cc18908fa49589e1581d3a247e404" minOccurs="0"/>
                <xsd:element ref="ns2:Extra_x0020_document_x0020_info" minOccurs="0"/>
                <xsd:element ref="ns2:Datum_x0020_document" minOccurs="0"/>
                <xsd:element ref="ns2:Indiendatum" minOccurs="0"/>
                <xsd:element ref="ns2:mdc723fa96d24b19a89353c0941575f7" minOccurs="0"/>
                <xsd:element ref="ns2:Promotoren" minOccurs="0"/>
                <xsd:element ref="ns2:cef5f80d9ff94df2b1aa5c3678dcaa6f" minOccurs="0"/>
                <xsd:element ref="ns2:cd0dbe6a92c7437c93643098662e9347" minOccurs="0"/>
                <xsd:element ref="ns2:Po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aa76b-4b9b-45f8-ae27-74fe31793a17" elementFormDefault="qualified">
    <xsd:import namespace="http://schemas.microsoft.com/office/2006/documentManagement/types"/>
    <xsd:import namespace="http://schemas.microsoft.com/office/infopath/2007/PartnerControls"/>
    <xsd:element name="Dossiernummer" ma:index="8" nillable="true" ma:displayName="Dossiernummer" ma:internalName="Dossiernummer">
      <xsd:simpleType>
        <xsd:restriction base="dms:Text">
          <xsd:maxLength value="8"/>
        </xsd:restriction>
      </xsd:simpleType>
    </xsd:element>
    <xsd:element name="CKR_x0020_aanvrager" ma:index="9" nillable="true" ma:displayName="CKR aanvrager" ma:internalName="CKR_x0020_aanvrager">
      <xsd:simpleType>
        <xsd:restriction base="dms:Text">
          <xsd:maxLength value="6"/>
        </xsd:restriction>
      </xsd:simpleType>
    </xsd:element>
    <xsd:element name="Maand" ma:index="10" nillable="true" ma:displayName="Maand" ma:format="Dropdown" ma:internalName="Maand">
      <xsd:simpleType>
        <xsd:restriction base="dms:Choice">
          <xsd:enumeration value="Januari"/>
          <xsd:enumeration value="Februari"/>
          <xsd:enumeration value="Maart"/>
          <xsd:enumeration value="April"/>
          <xsd:enumeration value="Mei"/>
          <xsd:enumeration value="Juni"/>
          <xsd:enumeration value="Juli"/>
          <xsd:enumeration value="Augustus"/>
          <xsd:enumeration value="September"/>
          <xsd:enumeration value="Oktober"/>
          <xsd:enumeration value="November"/>
          <xsd:enumeration value="December"/>
        </xsd:restriction>
      </xsd:simpleType>
    </xsd:element>
    <xsd:element name="n0b49accea25441f94b2465a39241b35" ma:index="11" nillable="true" ma:taxonomy="true" ma:internalName="n0b49accea25441f94b2465a39241b35" ma:taxonomyFieldName="Verslagtype" ma:displayName="Verslagtype" ma:default="" ma:fieldId="{70b49acc-ea25-441f-94b2-465a39241b35}" ma:sspId="02b1f15f-e752-439a-8e6d-8c8a86788ee2" ma:termSetId="d0d03e05-a421-4e70-9f84-4fcea61c0b4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3ef1e4d0-5792-466e-90a6-4b8fa5ef817e}" ma:internalName="TaxCatchAll" ma:showField="CatchAllData" ma:web="e51aa76b-4b9b-45f8-ae27-74fe31793a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3ef1e4d0-5792-466e-90a6-4b8fa5ef817e}" ma:internalName="TaxCatchAllLabel" ma:readOnly="true" ma:showField="CatchAllDataLabel" ma:web="e51aa76b-4b9b-45f8-ae27-74fe31793a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1ce8b467e5b4adc89555687941376b8" ma:index="15" nillable="true" ma:taxonomy="true" ma:internalName="j1ce8b467e5b4adc89555687941376b8" ma:taxonomyFieldName="Call" ma:displayName="Call" ma:indexed="true" ma:default="" ma:fieldId="{31ce8b46-7e5b-4adc-8955-5687941376b8}" ma:sspId="02b1f15f-e752-439a-8e6d-8c8a86788ee2" ma:termSetId="ec150825-e3ef-4921-82a6-fe5603a95e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6179b0dfea045598548e99364e2cbbf" ma:index="17" nillable="true" ma:taxonomy="true" ma:internalName="p6179b0dfea045598548e99364e2cbbf" ma:taxonomyFieldName="Aanvraagtype" ma:displayName="Aanvraagtype" ma:default="" ma:fieldId="{96179b0d-fea0-4559-8548-e99364e2cbbf}" ma:sspId="02b1f15f-e752-439a-8e6d-8c8a86788ee2" ma:termSetId="f2a5ca3a-3342-472f-ab41-ec0fc7f46c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23f15397e3f486e9907657dc91db33b" ma:index="19" nillable="true" ma:taxonomy="true" ma:internalName="h23f15397e3f486e9907657dc91db33b" ma:taxonomyFieldName="Expertpanel" ma:displayName="Expertpanel" ma:default="" ma:fieldId="{123f1539-7e3f-486e-9907-657dc91db33b}" ma:sspId="02b1f15f-e752-439a-8e6d-8c8a86788ee2" ma:termSetId="5cdf0b91-d81d-4b1d-8638-87410f1fb5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8ce0ca6948243c18ff99503f3357133" ma:index="21" nillable="true" ma:taxonomy="true" ma:internalName="p8ce0ca6948243c18ff99503f3357133" ma:taxonomyFieldName="Land" ma:displayName="Land" ma:indexed="true" ma:default="" ma:fieldId="{98ce0ca6-9482-43c1-8ff9-9503f3357133}" ma:sspId="02b1f15f-e752-439a-8e6d-8c8a86788ee2" ma:termSetId="105d7290-fa5d-499c-9c77-e2ebed710e1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c7419141eec493b81cd1a1a76b3d76c" ma:index="23" nillable="true" ma:taxonomy="true" ma:internalName="pc7419141eec493b81cd1a1a76b3d76c" ma:taxonomyFieldName="Akkoordtype" ma:displayName="Akkoordtype" ma:indexed="true" ma:default="" ma:fieldId="{9c741914-1eec-493b-81cd-1a1a76b3d76c}" ma:sspId="02b1f15f-e752-439a-8e6d-8c8a86788ee2" ma:termSetId="2925defb-e967-4506-971c-eebe35b15f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54230da08824d249ea435a09edf94fc" ma:index="25" nillable="true" ma:taxonomy="true" ma:internalName="o54230da08824d249ea435a09edf94fc" ma:taxonomyFieldName="Beleidsdossier" ma:displayName="Beleidsdossier" ma:indexed="true" ma:default="" ma:fieldId="{854230da-0882-4d24-9ea4-35a09edf94fc}" ma:sspId="02b1f15f-e752-439a-8e6d-8c8a86788ee2" ma:termSetId="2952d95c-204c-47f9-bd50-ea457b3091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30667bba4d048759aa34b28cb3a236e" ma:index="27" nillable="true" ma:taxonomy="true" ma:internalName="p30667bba4d048759aa34b28cb3a236e" ma:taxonomyFieldName="Instelling_x0020_IA" ma:displayName="Instelling IA" ma:indexed="true" ma:default="" ma:fieldId="{930667bb-a4d0-4875-9aa3-4b28cb3a236e}" ma:sspId="02b1f15f-e752-439a-8e6d-8c8a86788ee2" ma:termSetId="0ca6b55a-6702-414c-b0a1-4346d5aa4d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31d43240e84fbcb68772f9cbc15d69" ma:index="29" nillable="true" ma:taxonomy="true" ma:internalName="ed31d43240e84fbcb68772f9cbc15d69" ma:taxonomyFieldName="Document_x0020_type_x0020_ICA" ma:displayName="Document type ICA" ma:indexed="true" ma:default="" ma:fieldId="{ed31d432-40e8-4fbc-b687-72f9cbc15d69}" ma:sspId="02b1f15f-e752-439a-8e6d-8c8a86788ee2" ma:termSetId="17ab8286-4023-4332-b69d-ea7ba168ad5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3a3c5d116f4be692b10c0e95032e21" ma:index="31" nillable="true" ma:taxonomy="true" ma:internalName="b43a3c5d116f4be692b10c0e95032e21" ma:taxonomyFieldName="Fase" ma:displayName="Fase" ma:indexed="true" ma:default="" ma:fieldId="{b43a3c5d-116f-4be6-92b1-0c0e95032e21}" ma:sspId="02b1f15f-e752-439a-8e6d-8c8a86788ee2" ma:termSetId="5b232380-14dc-4b22-aa0c-6e7b0f9c74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705851f6004d93aeb87fab896292a0" ma:index="33" nillable="true" ma:taxonomy="true" ma:internalName="a0705851f6004d93aeb87fab896292a0" ma:taxonomyFieldName="Call_x0020_Sabbatical" ma:displayName="Call Sabbatical" ma:default="" ma:fieldId="{a0705851-f600-4d93-aeb8-7fab896292a0}" ma:sspId="02b1f15f-e752-439a-8e6d-8c8a86788ee2" ma:termSetId="ade712a8-e454-43f7-8fc0-8ef0d3b5ac2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bsidiejaar" ma:index="35" nillable="true" ma:displayName="Subsidiejaar" ma:internalName="Subsidiejaar">
      <xsd:simpleType>
        <xsd:restriction base="dms:Text">
          <xsd:maxLength value="255"/>
        </xsd:restriction>
      </xsd:simpleType>
    </xsd:element>
    <xsd:element name="ka4cc18908fa49589e1581d3a247e404" ma:index="36" nillable="true" ma:taxonomy="true" ma:internalName="ka4cc18908fa49589e1581d3a247e404" ma:taxonomyFieldName="Aanvraagstatus" ma:displayName="Aanvraagstatus" ma:default="" ma:fieldId="{4a4cc189-08fa-4958-9e15-81d3a247e404}" ma:sspId="02b1f15f-e752-439a-8e6d-8c8a86788ee2" ma:termSetId="367aff73-09e9-4c07-b61c-68572258fe9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xtra_x0020_document_x0020_info" ma:index="38" nillable="true" ma:displayName="Extra document info" ma:internalName="Extra_x0020_document_x0020_info">
      <xsd:simpleType>
        <xsd:restriction base="dms:Text">
          <xsd:maxLength value="255"/>
        </xsd:restriction>
      </xsd:simpleType>
    </xsd:element>
    <xsd:element name="Datum_x0020_document" ma:index="39" nillable="true" ma:displayName="Datum document" ma:format="DateOnly" ma:internalName="Datum_x0020_document">
      <xsd:simpleType>
        <xsd:restriction base="dms:DateTime"/>
      </xsd:simpleType>
    </xsd:element>
    <xsd:element name="Indiendatum" ma:index="40" nillable="true" ma:displayName="Indiendatum" ma:format="DateOnly" ma:internalName="Indiendatum">
      <xsd:simpleType>
        <xsd:restriction base="dms:DateTime"/>
      </xsd:simpleType>
    </xsd:element>
    <xsd:element name="mdc723fa96d24b19a89353c0941575f7" ma:index="41" nillable="true" ma:taxonomy="true" ma:internalName="mdc723fa96d24b19a89353c0941575f7" ma:taxonomyFieldName="Briefwisselingstype" ma:displayName="Briefwisselingstype" ma:default="" ma:fieldId="{6dc723fa-96d2-4b19-a893-53c0941575f7}" ma:sspId="02b1f15f-e752-439a-8e6d-8c8a86788ee2" ma:termSetId="11550aa4-90bd-464c-ac44-32545df6f4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motoren" ma:index="43" nillable="true" ma:displayName="Promotoren" ma:internalName="Promotoren">
      <xsd:simpleType>
        <xsd:restriction base="dms:Text">
          <xsd:maxLength value="255"/>
        </xsd:restriction>
      </xsd:simpleType>
    </xsd:element>
    <xsd:element name="cef5f80d9ff94df2b1aa5c3678dcaa6f" ma:index="44" nillable="true" ma:taxonomy="true" ma:internalName="cef5f80d9ff94df2b1aa5c3678dcaa6f" ma:taxonomyFieldName="Vergadertype" ma:displayName="Vergadertype" ma:default="" ma:fieldId="{cef5f80d-9ff9-4df2-b1aa-5c3678dcaa6f}" ma:sspId="02b1f15f-e752-439a-8e6d-8c8a86788ee2" ma:termSetId="4539c80c-0130-46fe-bc2e-1a4e46f77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d0dbe6a92c7437c93643098662e9347" ma:index="46" nillable="true" ma:taxonomy="true" ma:internalName="cd0dbe6a92c7437c93643098662e9347" ma:taxonomyFieldName="Sjabloontype" ma:displayName="Sjabloontype" ma:default="" ma:fieldId="{cd0dbe6a-92c7-437c-9364-3098662e9347}" ma:sspId="02b1f15f-e752-439a-8e6d-8c8a86788ee2" ma:termSetId="7c7e50df-ccc4-4dc1-96fc-e1e5674ad4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ost" ma:index="48" nillable="true" ma:displayName="Post" ma:default="0" ma:internalName="Pos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AAA8D1-6FE1-4F5A-BB72-F78051797B3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e51aa76b-4b9b-45f8-ae27-74fe31793a17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C6C5B8-F22F-4153-A8F2-36F6D4CB66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1aa76b-4b9b-45f8-ae27-74fe31793a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5093E4-2B11-485B-BEC4-20D092B364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3885</TotalTime>
  <Words>785</Words>
  <Application>Microsoft Office PowerPoint</Application>
  <PresentationFormat>Custom</PresentationFormat>
  <Paragraphs>367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Kantoorthema</vt:lpstr>
      <vt:lpstr>1_Kantoorthema</vt:lpstr>
      <vt:lpstr>PowerPoint Presentation</vt:lpstr>
      <vt:lpstr>1st China-Belgium Innovation Dialogue – 30 March 2017</vt:lpstr>
      <vt:lpstr>Co-publication links</vt:lpstr>
      <vt:lpstr>PowerPoint Presentation</vt:lpstr>
      <vt:lpstr>Exchange agreements China</vt:lpstr>
      <vt:lpstr>NSFC – National Natural Science Foundation</vt:lpstr>
      <vt:lpstr>MOST - Ministry of Science and Technology</vt:lpstr>
      <vt:lpstr>Other opportunities for Chinese researchers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China-Belgium Innovation Dialogue 30032017</dc:title>
  <dc:creator>M. Van Coppernolle</dc:creator>
  <cp:lastModifiedBy>WILLEMS Gunther</cp:lastModifiedBy>
  <cp:revision>190</cp:revision>
  <dcterms:created xsi:type="dcterms:W3CDTF">2013-12-06T13:42:29Z</dcterms:created>
  <dcterms:modified xsi:type="dcterms:W3CDTF">2017-04-07T13:25:04Z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0x010100A04C6883C4EAE0409B871205E6831B22020100641BC55B02EF5B4DA5ACC221D8DD70B9</vt:lpwstr>
  </property>
  <property fmtid="{D5CDD505-2E9C-101B-9397-08002B2CF9AE}" pid="3" name="Expertpanel">
    <vt:lpwstr/>
  </property>
  <property fmtid="{D5CDD505-2E9C-101B-9397-08002B2CF9AE}" pid="4" name="Beleidsdossier">
    <vt:lpwstr/>
  </property>
  <property fmtid="{D5CDD505-2E9C-101B-9397-08002B2CF9AE}" pid="5" name="Document type ICA">
    <vt:lpwstr>15;#Presentatie|27e3e5e8-6eb7-4a30-bd99-e5d01aeaa31f</vt:lpwstr>
  </property>
  <property fmtid="{D5CDD505-2E9C-101B-9397-08002B2CF9AE}" pid="6" name="Call Sabbatical">
    <vt:lpwstr/>
  </property>
  <property fmtid="{D5CDD505-2E9C-101B-9397-08002B2CF9AE}" pid="7" name="Verslagtype">
    <vt:lpwstr/>
  </property>
  <property fmtid="{D5CDD505-2E9C-101B-9397-08002B2CF9AE}" pid="8" name="Instelling IA">
    <vt:lpwstr/>
  </property>
  <property fmtid="{D5CDD505-2E9C-101B-9397-08002B2CF9AE}" pid="9" name="Aanvraagtype">
    <vt:lpwstr/>
  </property>
  <property fmtid="{D5CDD505-2E9C-101B-9397-08002B2CF9AE}" pid="10" name="Aanvraagstatus">
    <vt:lpwstr/>
  </property>
  <property fmtid="{D5CDD505-2E9C-101B-9397-08002B2CF9AE}" pid="11" name="Akkoordtype">
    <vt:lpwstr/>
  </property>
  <property fmtid="{D5CDD505-2E9C-101B-9397-08002B2CF9AE}" pid="12" name="Briefwisselingstype">
    <vt:lpwstr/>
  </property>
  <property fmtid="{D5CDD505-2E9C-101B-9397-08002B2CF9AE}" pid="13" name="Fase">
    <vt:lpwstr/>
  </property>
  <property fmtid="{D5CDD505-2E9C-101B-9397-08002B2CF9AE}" pid="14" name="Vergadertype">
    <vt:lpwstr/>
  </property>
  <property fmtid="{D5CDD505-2E9C-101B-9397-08002B2CF9AE}" pid="15" name="Call">
    <vt:lpwstr/>
  </property>
  <property fmtid="{D5CDD505-2E9C-101B-9397-08002B2CF9AE}" pid="16" name="Sjabloontype">
    <vt:lpwstr/>
  </property>
  <property fmtid="{D5CDD505-2E9C-101B-9397-08002B2CF9AE}" pid="17" name="Land">
    <vt:lpwstr>145;#China|e299b46b-647c-4aa6-a518-de7c53529b95</vt:lpwstr>
  </property>
</Properties>
</file>