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0" r:id="rId4"/>
    <p:sldId id="262" r:id="rId5"/>
    <p:sldId id="271" r:id="rId6"/>
    <p:sldId id="264" r:id="rId7"/>
    <p:sldId id="267" r:id="rId8"/>
    <p:sldId id="266" r:id="rId9"/>
    <p:sldId id="270" r:id="rId10"/>
    <p:sldId id="275" r:id="rId11"/>
    <p:sldId id="27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7" d="100"/>
          <a:sy n="107" d="100"/>
        </p:scale>
        <p:origin x="-78"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F1014-1A49-440C-9ABD-C79F3939791D}" type="datetimeFigureOut">
              <a:rPr lang="en-US" smtClean="0"/>
              <a:t>3/29/2017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B2D91-72AF-4420-B7B2-DBDA42D1E78E}" type="slidenum">
              <a:rPr lang="en-US" smtClean="0"/>
              <a:t>‹#›</a:t>
            </a:fld>
            <a:endParaRPr lang="en-US"/>
          </a:p>
        </p:txBody>
      </p:sp>
    </p:spTree>
    <p:extLst>
      <p:ext uri="{BB962C8B-B14F-4D97-AF65-F5344CB8AC3E}">
        <p14:creationId xmlns:p14="http://schemas.microsoft.com/office/powerpoint/2010/main" val="121263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B2D91-72AF-4420-B7B2-DBDA42D1E78E}" type="slidenum">
              <a:rPr lang="en-US" smtClean="0"/>
              <a:t>2</a:t>
            </a:fld>
            <a:endParaRPr lang="en-US"/>
          </a:p>
        </p:txBody>
      </p:sp>
    </p:spTree>
    <p:extLst>
      <p:ext uri="{BB962C8B-B14F-4D97-AF65-F5344CB8AC3E}">
        <p14:creationId xmlns:p14="http://schemas.microsoft.com/office/powerpoint/2010/main" val="131302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8B2D91-72AF-4420-B7B2-DBDA42D1E78E}" type="slidenum">
              <a:rPr lang="en-US" smtClean="0"/>
              <a:t>6</a:t>
            </a:fld>
            <a:endParaRPr lang="en-US"/>
          </a:p>
        </p:txBody>
      </p:sp>
    </p:spTree>
    <p:extLst>
      <p:ext uri="{BB962C8B-B14F-4D97-AF65-F5344CB8AC3E}">
        <p14:creationId xmlns:p14="http://schemas.microsoft.com/office/powerpoint/2010/main" val="333004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9CD24-9990-4303-9571-726874B0473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D7198-91CF-4608-BD80-FF262FA2545D}" type="slidenum">
              <a:rPr lang="en-US" smtClean="0"/>
              <a:t>‹#›</a:t>
            </a:fld>
            <a:endParaRPr lang="en-US"/>
          </a:p>
        </p:txBody>
      </p:sp>
    </p:spTree>
    <p:extLst>
      <p:ext uri="{BB962C8B-B14F-4D97-AF65-F5344CB8AC3E}">
        <p14:creationId xmlns:p14="http://schemas.microsoft.com/office/powerpoint/2010/main" val="359390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9CD24-9990-4303-9571-726874B0473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D7198-91CF-4608-BD80-FF262FA2545D}" type="slidenum">
              <a:rPr lang="en-US" smtClean="0"/>
              <a:t>‹#›</a:t>
            </a:fld>
            <a:endParaRPr lang="en-US"/>
          </a:p>
        </p:txBody>
      </p:sp>
    </p:spTree>
    <p:extLst>
      <p:ext uri="{BB962C8B-B14F-4D97-AF65-F5344CB8AC3E}">
        <p14:creationId xmlns:p14="http://schemas.microsoft.com/office/powerpoint/2010/main" val="328524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9CD24-9990-4303-9571-726874B0473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D7198-91CF-4608-BD80-FF262FA2545D}" type="slidenum">
              <a:rPr lang="en-US" smtClean="0"/>
              <a:t>‹#›</a:t>
            </a:fld>
            <a:endParaRPr lang="en-US"/>
          </a:p>
        </p:txBody>
      </p:sp>
    </p:spTree>
    <p:extLst>
      <p:ext uri="{BB962C8B-B14F-4D97-AF65-F5344CB8AC3E}">
        <p14:creationId xmlns:p14="http://schemas.microsoft.com/office/powerpoint/2010/main" val="229714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9CD24-9990-4303-9571-726874B0473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D7198-91CF-4608-BD80-FF262FA2545D}" type="slidenum">
              <a:rPr lang="en-US" smtClean="0"/>
              <a:t>‹#›</a:t>
            </a:fld>
            <a:endParaRPr lang="en-US"/>
          </a:p>
        </p:txBody>
      </p:sp>
    </p:spTree>
    <p:extLst>
      <p:ext uri="{BB962C8B-B14F-4D97-AF65-F5344CB8AC3E}">
        <p14:creationId xmlns:p14="http://schemas.microsoft.com/office/powerpoint/2010/main" val="1674430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09CD24-9990-4303-9571-726874B04739}"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D7198-91CF-4608-BD80-FF262FA2545D}" type="slidenum">
              <a:rPr lang="en-US" smtClean="0"/>
              <a:t>‹#›</a:t>
            </a:fld>
            <a:endParaRPr lang="en-US"/>
          </a:p>
        </p:txBody>
      </p:sp>
    </p:spTree>
    <p:extLst>
      <p:ext uri="{BB962C8B-B14F-4D97-AF65-F5344CB8AC3E}">
        <p14:creationId xmlns:p14="http://schemas.microsoft.com/office/powerpoint/2010/main" val="356456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9CD24-9990-4303-9571-726874B0473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D7198-91CF-4608-BD80-FF262FA2545D}" type="slidenum">
              <a:rPr lang="en-US" smtClean="0"/>
              <a:t>‹#›</a:t>
            </a:fld>
            <a:endParaRPr lang="en-US"/>
          </a:p>
        </p:txBody>
      </p:sp>
    </p:spTree>
    <p:extLst>
      <p:ext uri="{BB962C8B-B14F-4D97-AF65-F5344CB8AC3E}">
        <p14:creationId xmlns:p14="http://schemas.microsoft.com/office/powerpoint/2010/main" val="354650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9CD24-9990-4303-9571-726874B04739}"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D7198-91CF-4608-BD80-FF262FA2545D}" type="slidenum">
              <a:rPr lang="en-US" smtClean="0"/>
              <a:t>‹#›</a:t>
            </a:fld>
            <a:endParaRPr lang="en-US"/>
          </a:p>
        </p:txBody>
      </p:sp>
    </p:spTree>
    <p:extLst>
      <p:ext uri="{BB962C8B-B14F-4D97-AF65-F5344CB8AC3E}">
        <p14:creationId xmlns:p14="http://schemas.microsoft.com/office/powerpoint/2010/main" val="13105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9CD24-9990-4303-9571-726874B04739}"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D7198-91CF-4608-BD80-FF262FA2545D}" type="slidenum">
              <a:rPr lang="en-US" smtClean="0"/>
              <a:t>‹#›</a:t>
            </a:fld>
            <a:endParaRPr lang="en-US"/>
          </a:p>
        </p:txBody>
      </p:sp>
    </p:spTree>
    <p:extLst>
      <p:ext uri="{BB962C8B-B14F-4D97-AF65-F5344CB8AC3E}">
        <p14:creationId xmlns:p14="http://schemas.microsoft.com/office/powerpoint/2010/main" val="3501744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9CD24-9990-4303-9571-726874B04739}"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D7198-91CF-4608-BD80-FF262FA2545D}" type="slidenum">
              <a:rPr lang="en-US" smtClean="0"/>
              <a:t>‹#›</a:t>
            </a:fld>
            <a:endParaRPr lang="en-US"/>
          </a:p>
        </p:txBody>
      </p:sp>
    </p:spTree>
    <p:extLst>
      <p:ext uri="{BB962C8B-B14F-4D97-AF65-F5344CB8AC3E}">
        <p14:creationId xmlns:p14="http://schemas.microsoft.com/office/powerpoint/2010/main" val="293903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9CD24-9990-4303-9571-726874B0473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D7198-91CF-4608-BD80-FF262FA2545D}" type="slidenum">
              <a:rPr lang="en-US" smtClean="0"/>
              <a:t>‹#›</a:t>
            </a:fld>
            <a:endParaRPr lang="en-US"/>
          </a:p>
        </p:txBody>
      </p:sp>
    </p:spTree>
    <p:extLst>
      <p:ext uri="{BB962C8B-B14F-4D97-AF65-F5344CB8AC3E}">
        <p14:creationId xmlns:p14="http://schemas.microsoft.com/office/powerpoint/2010/main" val="262212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09CD24-9990-4303-9571-726874B04739}"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D7198-91CF-4608-BD80-FF262FA2545D}" type="slidenum">
              <a:rPr lang="en-US" smtClean="0"/>
              <a:t>‹#›</a:t>
            </a:fld>
            <a:endParaRPr lang="en-US"/>
          </a:p>
        </p:txBody>
      </p:sp>
    </p:spTree>
    <p:extLst>
      <p:ext uri="{BB962C8B-B14F-4D97-AF65-F5344CB8AC3E}">
        <p14:creationId xmlns:p14="http://schemas.microsoft.com/office/powerpoint/2010/main" val="256129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9CD24-9990-4303-9571-726874B04739}" type="datetimeFigureOut">
              <a:rPr lang="en-US" smtClean="0"/>
              <a:t>3/29/2017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D7198-91CF-4608-BD80-FF262FA2545D}" type="slidenum">
              <a:rPr lang="en-US" smtClean="0"/>
              <a:t>‹#›</a:t>
            </a:fld>
            <a:endParaRPr lang="en-US"/>
          </a:p>
        </p:txBody>
      </p:sp>
    </p:spTree>
    <p:extLst>
      <p:ext uri="{BB962C8B-B14F-4D97-AF65-F5344CB8AC3E}">
        <p14:creationId xmlns:p14="http://schemas.microsoft.com/office/powerpoint/2010/main" val="2600934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image" Target="../media/image4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45826"/>
            <a:ext cx="9205100" cy="6903825"/>
          </a:xfrm>
          <a:prstGeom prst="rect">
            <a:avLst/>
          </a:prstGeom>
          <a:noFill/>
        </p:spPr>
      </p:pic>
      <p:sp>
        <p:nvSpPr>
          <p:cNvPr id="2" name="TextBox 1"/>
          <p:cNvSpPr txBox="1"/>
          <p:nvPr/>
        </p:nvSpPr>
        <p:spPr>
          <a:xfrm>
            <a:off x="2321451" y="2494497"/>
            <a:ext cx="384721" cy="212879"/>
          </a:xfrm>
          <a:prstGeom prst="rect">
            <a:avLst/>
          </a:prstGeom>
          <a:noFill/>
        </p:spPr>
        <p:txBody>
          <a:bodyPr wrap="none" lIns="0" tIns="0" rIns="0" rtlCol="0">
            <a:spAutoFit/>
          </a:bodyPr>
          <a:lstStyle/>
          <a:p>
            <a:pPr defTabSz="-357">
              <a:lnSpc>
                <a:spcPts val="1294"/>
              </a:lnSpc>
            </a:pPr>
            <a:r>
              <a:rPr lang="en-US" altLang="zh-CN" sz="1125" b="1" dirty="0">
                <a:solidFill>
                  <a:srgbClr val="FFFFFF"/>
                </a:solidFill>
                <a:latin typeface="微软雅黑" panose="020B0503020204020204" charset="-122"/>
                <a:ea typeface="微软雅黑" panose="020B0503020204020204" charset="-122"/>
                <a:cs typeface="Microsoft YaHei UI" pitchFamily="18" charset="0"/>
              </a:rPr>
              <a:t>CBTC</a:t>
            </a:r>
          </a:p>
        </p:txBody>
      </p:sp>
      <p:sp>
        <p:nvSpPr>
          <p:cNvPr id="3" name="TextBox 1"/>
          <p:cNvSpPr txBox="1"/>
          <p:nvPr/>
        </p:nvSpPr>
        <p:spPr>
          <a:xfrm>
            <a:off x="3905786" y="577305"/>
            <a:ext cx="5059794" cy="4867999"/>
          </a:xfrm>
          <a:prstGeom prst="rect">
            <a:avLst/>
          </a:prstGeom>
          <a:noFill/>
        </p:spPr>
        <p:txBody>
          <a:bodyPr wrap="square" lIns="0" tIns="0" rIns="0" rtlCol="0">
            <a:spAutoFit/>
          </a:bodyPr>
          <a:lstStyle/>
          <a:p>
            <a:pPr>
              <a:lnSpc>
                <a:spcPts val="3150"/>
              </a:lnSpc>
              <a:tabLst>
                <a:tab pos="35719" algn="l"/>
              </a:tabLst>
            </a:pPr>
            <a:r>
              <a:rPr lang="en-US" altLang="zh-CN" sz="2100" dirty="0">
                <a:solidFill>
                  <a:schemeClr val="bg1"/>
                </a:solidFill>
              </a:rPr>
              <a:t>China-Belgium Technology Center</a:t>
            </a:r>
          </a:p>
          <a:p>
            <a:pPr>
              <a:lnSpc>
                <a:spcPts val="3150"/>
              </a:lnSpc>
              <a:tabLst>
                <a:tab pos="35719" algn="l"/>
              </a:tabLst>
            </a:pPr>
            <a:r>
              <a:rPr lang="zh-CN" altLang="en-US" sz="2100" dirty="0">
                <a:solidFill>
                  <a:schemeClr val="bg1"/>
                </a:solidFill>
              </a:rPr>
              <a:t>中国</a:t>
            </a:r>
            <a:r>
              <a:rPr lang="en-US" altLang="zh-CN" sz="2100" dirty="0">
                <a:solidFill>
                  <a:schemeClr val="bg1"/>
                </a:solidFill>
              </a:rPr>
              <a:t>-</a:t>
            </a:r>
            <a:r>
              <a:rPr lang="zh-CN" altLang="en-US" sz="2100" dirty="0">
                <a:solidFill>
                  <a:schemeClr val="bg1"/>
                </a:solidFill>
              </a:rPr>
              <a:t>比利时科技园</a:t>
            </a:r>
            <a:r>
              <a:rPr lang="en-US" altLang="zh-CN" sz="2100" dirty="0">
                <a:solidFill>
                  <a:schemeClr val="bg1"/>
                </a:solidFill>
              </a:rPr>
              <a:t>(CBTC)</a:t>
            </a:r>
          </a:p>
          <a:p>
            <a:pPr>
              <a:lnSpc>
                <a:spcPts val="3150"/>
              </a:lnSpc>
              <a:tabLst>
                <a:tab pos="35719" algn="l"/>
              </a:tabLst>
            </a:pPr>
            <a:endParaRPr lang="en-US" altLang="zh-CN" sz="2100" dirty="0">
              <a:solidFill>
                <a:schemeClr val="bg1"/>
              </a:solidFill>
            </a:endParaRPr>
          </a:p>
          <a:p>
            <a:pPr>
              <a:lnSpc>
                <a:spcPts val="563"/>
              </a:lnSpc>
            </a:pPr>
            <a:endParaRPr lang="en-US" altLang="zh-CN" sz="3156" dirty="0">
              <a:solidFill>
                <a:schemeClr val="bg1"/>
              </a:solidFill>
              <a:latin typeface="华文细黑" panose="02010600040101010101" charset="-122"/>
              <a:ea typeface="华文细黑" panose="02010600040101010101" charset="-122"/>
              <a:cs typeface="Microsoft YaHei UI" pitchFamily="18" charset="0"/>
            </a:endParaRPr>
          </a:p>
          <a:p>
            <a:pPr>
              <a:lnSpc>
                <a:spcPts val="563"/>
              </a:lnSpc>
            </a:pPr>
            <a:endParaRPr lang="en-US" altLang="zh-CN" sz="1013" dirty="0">
              <a:solidFill>
                <a:schemeClr val="bg1"/>
              </a:solidFill>
            </a:endParaRPr>
          </a:p>
          <a:p>
            <a:pPr>
              <a:lnSpc>
                <a:spcPts val="563"/>
              </a:lnSpc>
            </a:pPr>
            <a:endParaRPr lang="en-US" altLang="zh-CN" sz="1013" dirty="0">
              <a:solidFill>
                <a:schemeClr val="bg1"/>
              </a:solidFill>
            </a:endParaRPr>
          </a:p>
          <a:p>
            <a:pPr>
              <a:lnSpc>
                <a:spcPts val="563"/>
              </a:lnSpc>
            </a:pPr>
            <a:endParaRPr lang="en-US" altLang="zh-CN" sz="1013" dirty="0">
              <a:solidFill>
                <a:schemeClr val="bg1"/>
              </a:solidFill>
            </a:endParaRPr>
          </a:p>
          <a:p>
            <a:pPr>
              <a:lnSpc>
                <a:spcPts val="563"/>
              </a:lnSpc>
            </a:pPr>
            <a:endParaRPr lang="en-US" altLang="zh-CN" sz="1013" dirty="0">
              <a:solidFill>
                <a:schemeClr val="bg1"/>
              </a:solidFill>
            </a:endParaRPr>
          </a:p>
          <a:p>
            <a:pPr>
              <a:lnSpc>
                <a:spcPts val="563"/>
              </a:lnSpc>
            </a:pPr>
            <a:endParaRPr lang="en-US" altLang="zh-CN" sz="1013" dirty="0">
              <a:solidFill>
                <a:schemeClr val="bg1"/>
              </a:solidFill>
            </a:endParaRPr>
          </a:p>
          <a:p>
            <a:pPr>
              <a:lnSpc>
                <a:spcPts val="3150"/>
              </a:lnSpc>
              <a:tabLst>
                <a:tab pos="35719" algn="l"/>
              </a:tabLst>
            </a:pPr>
            <a:r>
              <a:rPr lang="en-US" altLang="zh-CN" sz="1500" dirty="0">
                <a:solidFill>
                  <a:schemeClr val="bg1"/>
                </a:solidFill>
              </a:rPr>
              <a:t>    </a:t>
            </a:r>
          </a:p>
          <a:p>
            <a:pPr>
              <a:lnSpc>
                <a:spcPts val="3150"/>
              </a:lnSpc>
              <a:tabLst>
                <a:tab pos="35719" algn="l"/>
              </a:tabLst>
            </a:pPr>
            <a:endParaRPr lang="en-US" altLang="zh-CN" sz="1500" dirty="0">
              <a:solidFill>
                <a:schemeClr val="bg1"/>
              </a:solidFill>
            </a:endParaRPr>
          </a:p>
          <a:p>
            <a:pPr>
              <a:lnSpc>
                <a:spcPts val="3150"/>
              </a:lnSpc>
              <a:tabLst>
                <a:tab pos="35719" algn="l"/>
              </a:tabLst>
            </a:pPr>
            <a:endParaRPr lang="en-US" altLang="zh-CN" sz="1500" dirty="0">
              <a:solidFill>
                <a:schemeClr val="bg1"/>
              </a:solidFill>
            </a:endParaRPr>
          </a:p>
          <a:p>
            <a:pPr>
              <a:lnSpc>
                <a:spcPts val="3150"/>
              </a:lnSpc>
              <a:tabLst>
                <a:tab pos="35719" algn="l"/>
              </a:tabLst>
            </a:pPr>
            <a:endParaRPr lang="en-US" altLang="zh-CN" sz="1500" dirty="0">
              <a:solidFill>
                <a:schemeClr val="bg1"/>
              </a:solidFill>
            </a:endParaRPr>
          </a:p>
          <a:p>
            <a:pPr>
              <a:lnSpc>
                <a:spcPts val="3150"/>
              </a:lnSpc>
              <a:tabLst>
                <a:tab pos="35719" algn="l"/>
              </a:tabLst>
            </a:pPr>
            <a:r>
              <a:rPr lang="en-US" altLang="zh-CN" dirty="0">
                <a:solidFill>
                  <a:schemeClr val="bg1"/>
                </a:solidFill>
              </a:rPr>
              <a:t>the  </a:t>
            </a:r>
            <a:r>
              <a:rPr lang="fr-FR" altLang="zh-CN" dirty="0">
                <a:solidFill>
                  <a:schemeClr val="bg1"/>
                </a:solidFill>
              </a:rPr>
              <a:t>G</a:t>
            </a:r>
            <a:r>
              <a:rPr lang="en-US" altLang="zh-CN" dirty="0">
                <a:solidFill>
                  <a:schemeClr val="bg1"/>
                </a:solidFill>
              </a:rPr>
              <a:t>o-to </a:t>
            </a:r>
            <a:r>
              <a:rPr lang="fr-FR" altLang="zh-CN" dirty="0">
                <a:solidFill>
                  <a:schemeClr val="bg1"/>
                </a:solidFill>
              </a:rPr>
              <a:t>P</a:t>
            </a:r>
            <a:r>
              <a:rPr lang="en-US" altLang="zh-CN" dirty="0" err="1">
                <a:solidFill>
                  <a:schemeClr val="bg1"/>
                </a:solidFill>
              </a:rPr>
              <a:t>latform</a:t>
            </a:r>
            <a:r>
              <a:rPr lang="en-US" altLang="zh-CN" dirty="0">
                <a:solidFill>
                  <a:schemeClr val="bg1"/>
                </a:solidFill>
              </a:rPr>
              <a:t> for Hi-tech China-EU </a:t>
            </a:r>
            <a:r>
              <a:rPr lang="fr-FR" altLang="zh-CN" dirty="0">
                <a:solidFill>
                  <a:schemeClr val="bg1"/>
                </a:solidFill>
              </a:rPr>
              <a:t>Innovation &amp; </a:t>
            </a:r>
            <a:r>
              <a:rPr lang="fr-FR" altLang="zh-CN" dirty="0" err="1">
                <a:solidFill>
                  <a:schemeClr val="bg1"/>
                </a:solidFill>
              </a:rPr>
              <a:t>Cooperation</a:t>
            </a:r>
            <a:r>
              <a:rPr lang="fr-FR" altLang="zh-CN" dirty="0">
                <a:solidFill>
                  <a:schemeClr val="bg1"/>
                </a:solidFill>
              </a:rPr>
              <a:t> </a:t>
            </a:r>
            <a:r>
              <a:rPr lang="en-US" altLang="zh-CN" dirty="0">
                <a:solidFill>
                  <a:schemeClr val="bg1"/>
                </a:solidFill>
              </a:rPr>
              <a:t>/ </a:t>
            </a:r>
            <a:r>
              <a:rPr lang="zh-CN" altLang="en-US" dirty="0">
                <a:solidFill>
                  <a:schemeClr val="bg1"/>
                </a:solidFill>
              </a:rPr>
              <a:t>中欧高科技企业创新合作的平台</a:t>
            </a:r>
            <a:endParaRPr lang="en-US" altLang="zh-CN" dirty="0">
              <a:solidFill>
                <a:schemeClr val="bg1"/>
              </a:solidFill>
            </a:endParaRPr>
          </a:p>
          <a:p>
            <a:pPr>
              <a:lnSpc>
                <a:spcPts val="563"/>
              </a:lnSpc>
            </a:pPr>
            <a:endParaRPr lang="en-US" altLang="zh-CN" sz="1350" dirty="0">
              <a:solidFill>
                <a:schemeClr val="bg1"/>
              </a:solidFill>
            </a:endParaRPr>
          </a:p>
          <a:p>
            <a:pPr>
              <a:lnSpc>
                <a:spcPts val="563"/>
              </a:lnSpc>
            </a:pPr>
            <a:endParaRPr lang="en-US" altLang="zh-CN" sz="1350" dirty="0">
              <a:solidFill>
                <a:schemeClr val="bg1"/>
              </a:solidFill>
            </a:endParaRPr>
          </a:p>
          <a:p>
            <a:pPr>
              <a:lnSpc>
                <a:spcPts val="563"/>
              </a:lnSpc>
            </a:pPr>
            <a:endParaRPr lang="en-US" altLang="zh-CN" sz="1350" dirty="0">
              <a:solidFill>
                <a:schemeClr val="bg1"/>
              </a:solidFill>
            </a:endParaRPr>
          </a:p>
          <a:p>
            <a:pPr>
              <a:lnSpc>
                <a:spcPts val="563"/>
              </a:lnSpc>
            </a:pPr>
            <a:endParaRPr lang="en-US" altLang="zh-CN" sz="1350" dirty="0">
              <a:solidFill>
                <a:schemeClr val="bg1"/>
              </a:solidFill>
            </a:endParaRPr>
          </a:p>
          <a:p>
            <a:pPr>
              <a:lnSpc>
                <a:spcPts val="563"/>
              </a:lnSpc>
            </a:pPr>
            <a:endParaRPr lang="en-US" altLang="zh-CN" sz="1350" dirty="0">
              <a:solidFill>
                <a:schemeClr val="bg1"/>
              </a:solidFill>
            </a:endParaRPr>
          </a:p>
          <a:p>
            <a:pPr>
              <a:lnSpc>
                <a:spcPts val="563"/>
              </a:lnSpc>
            </a:pPr>
            <a:endParaRPr lang="en-US" altLang="zh-CN" sz="1350" dirty="0">
              <a:solidFill>
                <a:schemeClr val="bg1"/>
              </a:solidFill>
            </a:endParaRPr>
          </a:p>
          <a:p>
            <a:pPr defTabSz="-357">
              <a:lnSpc>
                <a:spcPts val="1631"/>
              </a:lnSpc>
              <a:tabLst>
                <a:tab pos="35719" algn="l"/>
              </a:tabLst>
            </a:pPr>
            <a:r>
              <a:rPr lang="en-US" altLang="zh-CN" sz="1350" dirty="0">
                <a:solidFill>
                  <a:schemeClr val="bg1"/>
                </a:solidFill>
                <a:latin typeface="微软雅黑" panose="020B0503020204020204" charset="-122"/>
                <a:ea typeface="微软雅黑" panose="020B0503020204020204" charset="-122"/>
                <a:cs typeface="Microsoft YaHei UI" pitchFamily="18" charset="0"/>
              </a:rPr>
              <a:t>   </a:t>
            </a:r>
          </a:p>
        </p:txBody>
      </p:sp>
      <p:sp>
        <p:nvSpPr>
          <p:cNvPr id="5" name="矩形 4"/>
          <p:cNvSpPr/>
          <p:nvPr/>
        </p:nvSpPr>
        <p:spPr>
          <a:xfrm>
            <a:off x="4331008" y="2980036"/>
            <a:ext cx="184731" cy="502702"/>
          </a:xfrm>
          <a:prstGeom prst="rect">
            <a:avLst/>
          </a:prstGeom>
        </p:spPr>
        <p:txBody>
          <a:bodyPr wrap="none">
            <a:spAutoFit/>
          </a:bodyPr>
          <a:lstStyle/>
          <a:p>
            <a:pPr>
              <a:lnSpc>
                <a:spcPts val="3150"/>
              </a:lnSpc>
              <a:tabLst>
                <a:tab pos="35719" algn="l"/>
              </a:tabLst>
            </a:pPr>
            <a:endParaRPr lang="en-US" altLang="zh-CN" sz="1013" b="1" dirty="0">
              <a:solidFill>
                <a:srgbClr val="FFFF00"/>
              </a:solidFill>
              <a:latin typeface="微软雅黑" panose="020B0503020204020204" pitchFamily="34" charset="-122"/>
              <a:ea typeface="微软雅黑" panose="020B0503020204020204" pitchFamily="34" charset="-122"/>
              <a:cs typeface="Microsoft YaHei UI" pitchFamily="18" charset="0"/>
            </a:endParaRPr>
          </a:p>
        </p:txBody>
      </p:sp>
    </p:spTree>
    <p:extLst>
      <p:ext uri="{BB962C8B-B14F-4D97-AF65-F5344CB8AC3E}">
        <p14:creationId xmlns:p14="http://schemas.microsoft.com/office/powerpoint/2010/main" val="2703108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179513" y="1296814"/>
            <a:ext cx="2602632" cy="639762"/>
          </a:xfrm>
        </p:spPr>
        <p:txBody>
          <a:bodyPr/>
          <a:lstStyle/>
          <a:p>
            <a:r>
              <a:rPr lang="en-US" dirty="0">
                <a:solidFill>
                  <a:schemeClr val="tx1">
                    <a:lumMod val="50000"/>
                    <a:lumOff val="50000"/>
                  </a:schemeClr>
                </a:solidFill>
              </a:rPr>
              <a:t>Construction</a:t>
            </a:r>
          </a:p>
        </p:txBody>
      </p:sp>
      <p:pic>
        <p:nvPicPr>
          <p:cNvPr id="21" name="Content Placeholder 2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2792" y="2195982"/>
            <a:ext cx="1728191" cy="518457"/>
          </a:xfrm>
        </p:spPr>
      </p:pic>
      <p:sp>
        <p:nvSpPr>
          <p:cNvPr id="15" name="Text Placeholder 14"/>
          <p:cNvSpPr>
            <a:spLocks noGrp="1"/>
          </p:cNvSpPr>
          <p:nvPr>
            <p:ph type="body" sz="quarter" idx="3"/>
          </p:nvPr>
        </p:nvSpPr>
        <p:spPr>
          <a:xfrm>
            <a:off x="3059831" y="1296814"/>
            <a:ext cx="2807295" cy="599571"/>
          </a:xfrm>
        </p:spPr>
        <p:txBody>
          <a:bodyPr/>
          <a:lstStyle/>
          <a:p>
            <a:r>
              <a:rPr lang="en-US" altLang="zh-CN" dirty="0">
                <a:solidFill>
                  <a:schemeClr val="tx1">
                    <a:lumMod val="50000"/>
                    <a:lumOff val="50000"/>
                  </a:schemeClr>
                </a:solidFill>
              </a:rPr>
              <a:t>Business</a:t>
            </a:r>
            <a:endParaRPr lang="en-US" dirty="0">
              <a:solidFill>
                <a:schemeClr val="tx1">
                  <a:lumMod val="50000"/>
                  <a:lumOff val="50000"/>
                </a:schemeClr>
              </a:solidFill>
            </a:endParaRPr>
          </a:p>
        </p:txBody>
      </p:sp>
      <p:pic>
        <p:nvPicPr>
          <p:cNvPr id="22" name="Content Placeholder 2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588224" y="2211253"/>
            <a:ext cx="811197" cy="762722"/>
          </a:xfrm>
        </p:spPr>
      </p:pic>
      <p:sp>
        <p:nvSpPr>
          <p:cNvPr id="20" name="Text Placeholder 14"/>
          <p:cNvSpPr txBox="1">
            <a:spLocks/>
          </p:cNvSpPr>
          <p:nvPr/>
        </p:nvSpPr>
        <p:spPr>
          <a:xfrm>
            <a:off x="6192688" y="1287030"/>
            <a:ext cx="2807295" cy="599571"/>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altLang="zh-CN" dirty="0">
                <a:solidFill>
                  <a:schemeClr val="tx1">
                    <a:lumMod val="50000"/>
                    <a:lumOff val="50000"/>
                  </a:schemeClr>
                </a:solidFill>
              </a:rPr>
              <a:t>R&amp;D</a:t>
            </a:r>
            <a:endParaRPr lang="en-US" dirty="0">
              <a:solidFill>
                <a:schemeClr val="tx1">
                  <a:lumMod val="50000"/>
                  <a:lumOff val="50000"/>
                </a:schemeClr>
              </a:solidFill>
            </a:endParaRPr>
          </a:p>
        </p:txBody>
      </p:sp>
      <p:pic>
        <p:nvPicPr>
          <p:cNvPr id="24" name="Picture 23"/>
          <p:cNvPicPr>
            <a:picLocks noChangeAspect="1"/>
          </p:cNvPicPr>
          <p:nvPr/>
        </p:nvPicPr>
        <p:blipFill>
          <a:blip r:embed="rId4"/>
          <a:stretch>
            <a:fillRect/>
          </a:stretch>
        </p:blipFill>
        <p:spPr>
          <a:xfrm>
            <a:off x="142792" y="3775390"/>
            <a:ext cx="1619702" cy="870590"/>
          </a:xfrm>
          <a:prstGeom prst="rect">
            <a:avLst/>
          </a:prstGeom>
        </p:spPr>
      </p:pic>
      <p:pic>
        <p:nvPicPr>
          <p:cNvPr id="26" name="Picture 25"/>
          <p:cNvPicPr>
            <a:picLocks noChangeAspect="1"/>
          </p:cNvPicPr>
          <p:nvPr/>
        </p:nvPicPr>
        <p:blipFill rotWithShape="1">
          <a:blip r:embed="rId5"/>
          <a:srcRect l="8683" t="6473" r="13299" b="13204"/>
          <a:stretch/>
        </p:blipFill>
        <p:spPr>
          <a:xfrm>
            <a:off x="348679" y="4840535"/>
            <a:ext cx="910953" cy="826293"/>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701" t="27148"/>
          <a:stretch/>
        </p:blipFill>
        <p:spPr>
          <a:xfrm>
            <a:off x="199004" y="3115551"/>
            <a:ext cx="1939898" cy="465285"/>
          </a:xfrm>
          <a:prstGeom prst="rect">
            <a:avLst/>
          </a:prstGeom>
        </p:spPr>
      </p:pic>
      <p:pic>
        <p:nvPicPr>
          <p:cNvPr id="30" name="Picture 29"/>
          <p:cNvPicPr>
            <a:picLocks noChangeAspect="1"/>
          </p:cNvPicPr>
          <p:nvPr/>
        </p:nvPicPr>
        <p:blipFill rotWithShape="1">
          <a:blip r:embed="rId7"/>
          <a:srcRect r="35059" b="3715"/>
          <a:stretch/>
        </p:blipFill>
        <p:spPr>
          <a:xfrm>
            <a:off x="3059831" y="3550696"/>
            <a:ext cx="1564953" cy="449387"/>
          </a:xfrm>
          <a:prstGeom prst="rect">
            <a:avLst/>
          </a:prstGeom>
        </p:spPr>
      </p:pic>
      <p:pic>
        <p:nvPicPr>
          <p:cNvPr id="32" name="Picture 31"/>
          <p:cNvPicPr>
            <a:picLocks noChangeAspect="1"/>
          </p:cNvPicPr>
          <p:nvPr/>
        </p:nvPicPr>
        <p:blipFill rotWithShape="1">
          <a:blip r:embed="rId8"/>
          <a:srcRect t="9680" b="13040"/>
          <a:stretch/>
        </p:blipFill>
        <p:spPr>
          <a:xfrm>
            <a:off x="3158967" y="2131902"/>
            <a:ext cx="1304511" cy="1008112"/>
          </a:xfrm>
          <a:prstGeom prst="rect">
            <a:avLst/>
          </a:prstGeom>
        </p:spPr>
      </p:pic>
      <p:pic>
        <p:nvPicPr>
          <p:cNvPr id="1034" name="Picture 10" descr="http://www.parkchina.net/images/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4984" y="6094676"/>
            <a:ext cx="1475654" cy="4659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targeek.cn/img/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2145" y="5364633"/>
            <a:ext cx="1681333" cy="48038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1"/>
          <a:stretch>
            <a:fillRect/>
          </a:stretch>
        </p:blipFill>
        <p:spPr>
          <a:xfrm>
            <a:off x="2956967" y="4249744"/>
            <a:ext cx="1770680" cy="691423"/>
          </a:xfrm>
          <a:prstGeom prst="rect">
            <a:avLst/>
          </a:prstGeom>
        </p:spPr>
      </p:pic>
      <p:pic>
        <p:nvPicPr>
          <p:cNvPr id="36" name="Picture 35"/>
          <p:cNvPicPr>
            <a:picLocks noChangeAspect="1"/>
          </p:cNvPicPr>
          <p:nvPr/>
        </p:nvPicPr>
        <p:blipFill>
          <a:blip r:embed="rId12"/>
          <a:stretch>
            <a:fillRect/>
          </a:stretch>
        </p:blipFill>
        <p:spPr>
          <a:xfrm>
            <a:off x="6175169" y="3110678"/>
            <a:ext cx="1421167" cy="1069990"/>
          </a:xfrm>
          <a:prstGeom prst="rect">
            <a:avLst/>
          </a:prstGeom>
        </p:spPr>
      </p:pic>
      <p:pic>
        <p:nvPicPr>
          <p:cNvPr id="38" name="Picture 37"/>
          <p:cNvPicPr>
            <a:picLocks noChangeAspect="1"/>
          </p:cNvPicPr>
          <p:nvPr/>
        </p:nvPicPr>
        <p:blipFill rotWithShape="1">
          <a:blip r:embed="rId13"/>
          <a:srcRect r="9236" b="25726"/>
          <a:stretch/>
        </p:blipFill>
        <p:spPr>
          <a:xfrm>
            <a:off x="10509185" y="1574723"/>
            <a:ext cx="1027338" cy="1017891"/>
          </a:xfrm>
          <a:prstGeom prst="rect">
            <a:avLst/>
          </a:prstGeom>
        </p:spPr>
      </p:pic>
      <p:sp>
        <p:nvSpPr>
          <p:cNvPr id="41" name="Freeform 3"/>
          <p:cNvSpPr/>
          <p:nvPr/>
        </p:nvSpPr>
        <p:spPr>
          <a:xfrm>
            <a:off x="35666" y="-233"/>
            <a:ext cx="3670634" cy="692672"/>
          </a:xfrm>
          <a:custGeom>
            <a:avLst/>
            <a:gdLst>
              <a:gd name="connsiteX0" fmla="*/ 179997 w 3456000"/>
              <a:gd name="connsiteY0" fmla="*/ 0 h 540004"/>
              <a:gd name="connsiteX1" fmla="*/ 0 w 3456000"/>
              <a:gd name="connsiteY1" fmla="*/ 540004 h 540004"/>
              <a:gd name="connsiteX2" fmla="*/ 3275990 w 3456000"/>
              <a:gd name="connsiteY2" fmla="*/ 540004 h 540004"/>
              <a:gd name="connsiteX3" fmla="*/ 3456000 w 3456000"/>
              <a:gd name="connsiteY3" fmla="*/ 0 h 540004"/>
              <a:gd name="connsiteX4" fmla="*/ 179997 w 3456000"/>
              <a:gd name="connsiteY4" fmla="*/ 0 h 5400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56000" h="540004">
                <a:moveTo>
                  <a:pt x="179997" y="0"/>
                </a:moveTo>
                <a:lnTo>
                  <a:pt x="0" y="540004"/>
                </a:lnTo>
                <a:lnTo>
                  <a:pt x="3275990" y="540004"/>
                </a:lnTo>
                <a:lnTo>
                  <a:pt x="3456000" y="0"/>
                </a:lnTo>
                <a:lnTo>
                  <a:pt x="179997" y="0"/>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Partnership</a:t>
            </a:r>
            <a:endParaRPr lang="zh-CN" altLang="en-US" sz="3200" b="1" dirty="0"/>
          </a:p>
        </p:txBody>
      </p:sp>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23764" y="4317371"/>
            <a:ext cx="1647060" cy="1098040"/>
          </a:xfrm>
          <a:prstGeom prst="rect">
            <a:avLst/>
          </a:prstGeom>
        </p:spPr>
      </p:pic>
    </p:spTree>
    <p:extLst>
      <p:ext uri="{BB962C8B-B14F-4D97-AF65-F5344CB8AC3E}">
        <p14:creationId xmlns:p14="http://schemas.microsoft.com/office/powerpoint/2010/main" val="101156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748973"/>
            <a:ext cx="8892480" cy="6021288"/>
          </a:xfrm>
        </p:spPr>
        <p:txBody>
          <a:bodyPr>
            <a:noAutofit/>
          </a:bodyPr>
          <a:lstStyle/>
          <a:p>
            <a:pPr marL="0" indent="0">
              <a:buNone/>
            </a:pPr>
            <a:r>
              <a:rPr lang="en-US" sz="1400" dirty="0">
                <a:solidFill>
                  <a:srgbClr val="00B0F0"/>
                </a:solidFill>
                <a:latin typeface="+mj-lt"/>
              </a:rPr>
              <a:t>CBTC will provide one-stop service for China and EU enterprises, helping them to expand the market more easily</a:t>
            </a:r>
            <a:r>
              <a:rPr lang="zh-CN" altLang="en-US" sz="1400" dirty="0">
                <a:solidFill>
                  <a:srgbClr val="00B0F0"/>
                </a:solidFill>
                <a:latin typeface="+mj-lt"/>
              </a:rPr>
              <a:t>：</a:t>
            </a:r>
            <a:endParaRPr lang="en-US" altLang="zh-CN" sz="1400" dirty="0">
              <a:solidFill>
                <a:srgbClr val="00B0F0"/>
              </a:solidFill>
              <a:latin typeface="+mj-lt"/>
            </a:endParaRPr>
          </a:p>
          <a:p>
            <a:pPr marL="0" indent="0">
              <a:buNone/>
            </a:pPr>
            <a:r>
              <a:rPr lang="en-US" sz="1400" dirty="0">
                <a:solidFill>
                  <a:schemeClr val="tx1">
                    <a:lumMod val="65000"/>
                    <a:lumOff val="35000"/>
                  </a:schemeClr>
                </a:solidFill>
                <a:latin typeface="微软雅黑" panose="020B0503020204020204" pitchFamily="34" charset="-122"/>
                <a:ea typeface="微软雅黑" panose="020B0503020204020204" pitchFamily="34" charset="-122"/>
              </a:rPr>
              <a:t>CBTC</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将为中国及欧洲企业提供双边一站式服务，帮助入驻企业快速便捷拓展市场</a:t>
            </a:r>
            <a:r>
              <a:rPr lang="zh-CN" altLang="en-US" sz="1400" dirty="0">
                <a:solidFill>
                  <a:schemeClr val="accent1"/>
                </a:solidFill>
                <a:latin typeface="微软雅黑" panose="020B0503020204020204" pitchFamily="34" charset="-122"/>
                <a:ea typeface="微软雅黑" panose="020B0503020204020204" pitchFamily="34" charset="-122"/>
              </a:rPr>
              <a:t>：</a:t>
            </a:r>
            <a:endParaRPr lang="en-US" sz="1400" dirty="0">
              <a:solidFill>
                <a:schemeClr val="accent1"/>
              </a:solidFill>
              <a:latin typeface="+mj-lt"/>
            </a:endParaRPr>
          </a:p>
          <a:p>
            <a:pPr marL="0" indent="0">
              <a:buNone/>
            </a:pPr>
            <a:r>
              <a:rPr lang="en-US" sz="1400" b="1" dirty="0">
                <a:solidFill>
                  <a:srgbClr val="00B0F0"/>
                </a:solidFill>
              </a:rPr>
              <a:t>1. Office Development &amp; Construction</a:t>
            </a:r>
            <a:r>
              <a:rPr lang="en-US" sz="1400" dirty="0">
                <a:solidFill>
                  <a:srgbClr val="00B0F0"/>
                </a:solidFill>
              </a:rPr>
              <a:t>:  tailor made office buildings,  small and co-sharing working space for start-ups.</a:t>
            </a:r>
          </a:p>
          <a:p>
            <a:pPr marL="0" indent="0">
              <a:buNone/>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开发建设</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：楼宇定制，办公空间装修定制，小型及共享办公空间。</a:t>
            </a:r>
            <a:endParaRPr lang="en-US" altLang="zh-CN" sz="1200" b="1" dirty="0"/>
          </a:p>
          <a:p>
            <a:pPr marL="0" indent="0">
              <a:buNone/>
            </a:pPr>
            <a:r>
              <a:rPr lang="en-US" altLang="zh-CN" sz="1400" b="1" dirty="0"/>
              <a:t>2. </a:t>
            </a:r>
            <a:r>
              <a:rPr lang="en-US" altLang="zh-CN" sz="1400" b="1" dirty="0">
                <a:solidFill>
                  <a:srgbClr val="00B0F0"/>
                </a:solidFill>
              </a:rPr>
              <a:t>Science Park Operation</a:t>
            </a:r>
            <a:r>
              <a:rPr lang="en-US" altLang="zh-CN" sz="1400" dirty="0">
                <a:solidFill>
                  <a:srgbClr val="00B0F0"/>
                </a:solidFill>
              </a:rPr>
              <a:t>:  IT, meeting &amp; event management, catering, fitness, car rental,  networking, childcare center. </a:t>
            </a:r>
          </a:p>
          <a:p>
            <a:pPr marL="0" indent="0">
              <a:buNone/>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园区运营</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IT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通讯，会务管理，物业管理，餐饮，健身休闲，汽车租赁，企业社交平台，托幼所。</a:t>
            </a:r>
            <a:endParaRPr lang="en-US" altLang="zh-CN" sz="1200" b="1" dirty="0"/>
          </a:p>
          <a:p>
            <a:pPr marL="0" indent="0">
              <a:buNone/>
            </a:pPr>
            <a:r>
              <a:rPr lang="en-US" altLang="zh-CN" sz="1400" b="1" dirty="0"/>
              <a:t>3</a:t>
            </a:r>
            <a:r>
              <a:rPr lang="en-US" altLang="zh-CN" sz="1400" b="1" dirty="0">
                <a:solidFill>
                  <a:srgbClr val="00B0F0"/>
                </a:solidFill>
              </a:rPr>
              <a:t>. Financial Service:  </a:t>
            </a:r>
            <a:r>
              <a:rPr lang="en-US" altLang="zh-CN" sz="1400" dirty="0">
                <a:solidFill>
                  <a:srgbClr val="00B0F0"/>
                </a:solidFill>
              </a:rPr>
              <a:t>Bank loans, </a:t>
            </a:r>
            <a:r>
              <a:rPr lang="en-US" sz="1400" dirty="0">
                <a:solidFill>
                  <a:srgbClr val="00B0F0"/>
                </a:solidFill>
              </a:rPr>
              <a:t>financing guarantees, venture capital, funds and government allowance application</a:t>
            </a:r>
            <a:endParaRPr lang="en-US" altLang="zh-CN" sz="1400" b="1" dirty="0">
              <a:solidFill>
                <a:srgbClr val="00B0F0"/>
              </a:solidFill>
            </a:endParaRPr>
          </a:p>
          <a:p>
            <a:pPr marL="0" indent="0">
              <a:buNone/>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金融服务</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：银行贷款，融资担保，风险投资，保险，基金及政府补贴申请</a:t>
            </a:r>
            <a:endParaRPr lang="en-US" altLang="zh-CN" sz="1200" b="1" dirty="0"/>
          </a:p>
          <a:p>
            <a:pPr marL="0" indent="0">
              <a:buNone/>
            </a:pPr>
            <a:r>
              <a:rPr lang="en-US" altLang="zh-CN" sz="1400" b="1" dirty="0"/>
              <a:t>4. </a:t>
            </a:r>
            <a:r>
              <a:rPr lang="en-US" altLang="zh-CN" sz="1400" b="1" dirty="0">
                <a:solidFill>
                  <a:srgbClr val="00B0F0"/>
                </a:solidFill>
              </a:rPr>
              <a:t>Incubation Service: </a:t>
            </a:r>
          </a:p>
          <a:p>
            <a:pPr marL="514350" indent="-514350">
              <a:buAutoNum type="alphaLcPeriod"/>
            </a:pPr>
            <a:r>
              <a:rPr lang="en-US" altLang="zh-CN" sz="1400" dirty="0">
                <a:solidFill>
                  <a:srgbClr val="00B0F0"/>
                </a:solidFill>
              </a:rPr>
              <a:t>Landing service ( business plan, company set-up, work permit, transportation &amp; housing)</a:t>
            </a:r>
          </a:p>
          <a:p>
            <a:pPr marL="514350" indent="-514350">
              <a:buAutoNum type="alphaLcPeriod"/>
            </a:pPr>
            <a:r>
              <a:rPr lang="en-US" altLang="zh-CN" sz="1400" dirty="0">
                <a:solidFill>
                  <a:srgbClr val="00B0F0"/>
                </a:solidFill>
              </a:rPr>
              <a:t>Consultancy service( preliminary market research, key industry focus, China-EU company database , technology transfer/M&amp;A/ integration, R&amp;D project match &amp; management,  hi-tech achievement commercialization, product production, transaction negotiation, tax, law)</a:t>
            </a:r>
          </a:p>
          <a:p>
            <a:pPr marL="514350" indent="-514350">
              <a:buAutoNum type="alphaLcPeriod"/>
            </a:pPr>
            <a:r>
              <a:rPr lang="en-US" altLang="zh-CN" sz="1400" dirty="0">
                <a:solidFill>
                  <a:srgbClr val="00B0F0"/>
                </a:solidFill>
              </a:rPr>
              <a:t>Training service( EU laws &amp; regulations, business and social etiquette, EU culture, languages)</a:t>
            </a:r>
          </a:p>
          <a:p>
            <a:pPr marL="514350" indent="-514350">
              <a:buAutoNum type="alphaLcPeriod"/>
            </a:pPr>
            <a:r>
              <a:rPr lang="en-US" altLang="zh-CN" sz="1400" dirty="0">
                <a:solidFill>
                  <a:srgbClr val="00B0F0"/>
                </a:solidFill>
              </a:rPr>
              <a:t>HR service ( talent introduction, human resource management)</a:t>
            </a:r>
          </a:p>
          <a:p>
            <a:pPr marL="0" indent="0">
              <a:buNone/>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企业孵化：</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buNone/>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落地服务（商业计划，公司设立，工作许可，交通住房）</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buNone/>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b.</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咨询服务（市场前期调研，重点行业监测，中欧企业资源库，技术转让</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并购及整合，企业研发项目对接及管理，技术成果商业转化，产品推广，交易谈判，税收，法律）</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buNone/>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c.</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培训服务（欧洲法律法规，商务及社交礼节，欧洲文化，语言）</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a:buNone/>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d.</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人力资源服务（人才引进，人力资源管理）</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Freeform 3"/>
          <p:cNvSpPr/>
          <p:nvPr/>
        </p:nvSpPr>
        <p:spPr>
          <a:xfrm>
            <a:off x="135000" y="1817"/>
            <a:ext cx="2812194" cy="747156"/>
          </a:xfrm>
          <a:custGeom>
            <a:avLst/>
            <a:gdLst>
              <a:gd name="connsiteX0" fmla="*/ 179997 w 3456000"/>
              <a:gd name="connsiteY0" fmla="*/ 0 h 540004"/>
              <a:gd name="connsiteX1" fmla="*/ 0 w 3456000"/>
              <a:gd name="connsiteY1" fmla="*/ 540004 h 540004"/>
              <a:gd name="connsiteX2" fmla="*/ 3275990 w 3456000"/>
              <a:gd name="connsiteY2" fmla="*/ 540004 h 540004"/>
              <a:gd name="connsiteX3" fmla="*/ 3456000 w 3456000"/>
              <a:gd name="connsiteY3" fmla="*/ 0 h 540004"/>
              <a:gd name="connsiteX4" fmla="*/ 179997 w 3456000"/>
              <a:gd name="connsiteY4" fmla="*/ 0 h 5400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56000" h="540004">
                <a:moveTo>
                  <a:pt x="179997" y="0"/>
                </a:moveTo>
                <a:lnTo>
                  <a:pt x="0" y="540004"/>
                </a:lnTo>
                <a:lnTo>
                  <a:pt x="3275990" y="540004"/>
                </a:lnTo>
                <a:lnTo>
                  <a:pt x="3456000" y="0"/>
                </a:lnTo>
                <a:lnTo>
                  <a:pt x="179997" y="0"/>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t>One Stop Service</a:t>
            </a:r>
          </a:p>
          <a:p>
            <a:pPr algn="ctr"/>
            <a:r>
              <a:rPr lang="zh-CN" altLang="en-US" sz="2000" b="1" dirty="0"/>
              <a:t>一站式服务</a:t>
            </a:r>
          </a:p>
        </p:txBody>
      </p:sp>
    </p:spTree>
    <p:extLst>
      <p:ext uri="{BB962C8B-B14F-4D97-AF65-F5344CB8AC3E}">
        <p14:creationId xmlns:p14="http://schemas.microsoft.com/office/powerpoint/2010/main" val="110047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2381" y="0"/>
            <a:ext cx="9144905" cy="6858000"/>
          </a:xfrm>
          <a:custGeom>
            <a:avLst/>
            <a:gdLst>
              <a:gd name="connsiteX0" fmla="*/ 0 w 12193206"/>
              <a:gd name="connsiteY0" fmla="*/ 6858000 h 6858000"/>
              <a:gd name="connsiteX1" fmla="*/ 12193206 w 12193206"/>
              <a:gd name="connsiteY1" fmla="*/ 6858000 h 6858000"/>
              <a:gd name="connsiteX2" fmla="*/ 12193206 w 12193206"/>
              <a:gd name="connsiteY2" fmla="*/ 0 h 6858000"/>
              <a:gd name="connsiteX3" fmla="*/ 0 w 12193206"/>
              <a:gd name="connsiteY3" fmla="*/ 0 h 6858000"/>
              <a:gd name="connsiteX4" fmla="*/ 0 w 12193206"/>
              <a:gd name="connsiteY4" fmla="*/ 6858000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93206" h="6858000">
                <a:moveTo>
                  <a:pt x="0" y="6858000"/>
                </a:moveTo>
                <a:lnTo>
                  <a:pt x="12193206" y="6858000"/>
                </a:lnTo>
                <a:lnTo>
                  <a:pt x="12193206" y="0"/>
                </a:lnTo>
                <a:lnTo>
                  <a:pt x="0" y="0"/>
                </a:lnTo>
                <a:lnTo>
                  <a:pt x="0" y="6858000"/>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2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bright="20000" contrast="-20000"/>
                    </a14:imgEffect>
                  </a14:imgLayer>
                </a14:imgProps>
              </a:ext>
            </a:extLst>
          </a:blip>
          <a:srcRect r="54208"/>
          <a:stretch/>
        </p:blipFill>
        <p:spPr bwMode="auto">
          <a:xfrm>
            <a:off x="1" y="4570028"/>
            <a:ext cx="4060428" cy="2287971"/>
          </a:xfrm>
          <a:prstGeom prst="rect">
            <a:avLst/>
          </a:prstGeom>
          <a:ln>
            <a:noFill/>
          </a:ln>
          <a:effectLst>
            <a:outerShdw blurRad="292100" dist="139700" dir="2700000" algn="tl" rotWithShape="0">
              <a:srgbClr val="333333">
                <a:alpha val="65000"/>
              </a:srgbClr>
            </a:outerShdw>
          </a:effectLst>
        </p:spPr>
      </p:pic>
      <p:sp>
        <p:nvSpPr>
          <p:cNvPr id="7" name="TextBox 1"/>
          <p:cNvSpPr txBox="1"/>
          <p:nvPr/>
        </p:nvSpPr>
        <p:spPr>
          <a:xfrm>
            <a:off x="85960" y="1092283"/>
            <a:ext cx="4302898" cy="3743332"/>
          </a:xfrm>
          <a:prstGeom prst="rect">
            <a:avLst/>
          </a:prstGeom>
          <a:noFill/>
        </p:spPr>
        <p:txBody>
          <a:bodyPr wrap="square" lIns="0" tIns="0" rIns="0" rtlCol="0">
            <a:spAutoFit/>
          </a:bodyPr>
          <a:lstStyle/>
          <a:p>
            <a:pPr defTabSz="-635">
              <a:lnSpc>
                <a:spcPct val="186000"/>
              </a:lnSpc>
            </a:pPr>
            <a:r>
              <a:rPr lang="en-US" altLang="zh-CN" sz="1400" dirty="0">
                <a:solidFill>
                  <a:schemeClr val="bg1"/>
                </a:solidFill>
                <a:ea typeface="微软雅黑" panose="020B0503020204020204" charset="-122"/>
              </a:rPr>
              <a:t>On March 31, 2014, President Xi Jinping and Prime Minister of Belgium Elio Di </a:t>
            </a:r>
            <a:r>
              <a:rPr lang="en-US" altLang="zh-CN" sz="1400" dirty="0" err="1">
                <a:solidFill>
                  <a:schemeClr val="bg1"/>
                </a:solidFill>
                <a:ea typeface="微软雅黑" panose="020B0503020204020204" charset="-122"/>
              </a:rPr>
              <a:t>Rupo</a:t>
            </a:r>
            <a:r>
              <a:rPr lang="en-US" altLang="zh-CN" sz="1400" dirty="0">
                <a:solidFill>
                  <a:schemeClr val="bg1"/>
                </a:solidFill>
                <a:ea typeface="微软雅黑" panose="020B0503020204020204" charset="-122"/>
              </a:rPr>
              <a:t> witnessed the signing of the </a:t>
            </a:r>
            <a:r>
              <a:rPr lang="en-US" altLang="zh-CN" sz="1400" i="1" dirty="0">
                <a:solidFill>
                  <a:schemeClr val="bg1"/>
                </a:solidFill>
                <a:ea typeface="微软雅黑" panose="020B0503020204020204" charset="-122"/>
              </a:rPr>
              <a:t>Cooperation Framework Agreement on Building China-Belgium Hi-tech Incubation Park</a:t>
            </a:r>
            <a:r>
              <a:rPr lang="en-US" altLang="zh-CN" sz="1400" dirty="0">
                <a:solidFill>
                  <a:schemeClr val="bg1"/>
                </a:solidFill>
                <a:ea typeface="微软雅黑" panose="020B0503020204020204" charset="-122"/>
              </a:rPr>
              <a:t>. </a:t>
            </a:r>
            <a:endParaRPr lang="en-US" altLang="zh-CN" sz="1400" dirty="0">
              <a:solidFill>
                <a:schemeClr val="bg1"/>
              </a:solidFill>
              <a:ea typeface="黑体" panose="02010609060101010101" charset="-122"/>
              <a:cs typeface="Microsoft YaHei UI" pitchFamily="18" charset="0"/>
            </a:endParaRPr>
          </a:p>
          <a:p>
            <a:pPr algn="l" defTabSz="-635">
              <a:lnSpc>
                <a:spcPct val="150000"/>
              </a:lnSpc>
            </a:pPr>
            <a:endParaRPr lang="en-US" altLang="zh-CN" sz="1400" dirty="0">
              <a:solidFill>
                <a:schemeClr val="bg1"/>
              </a:solidFill>
              <a:ea typeface="黑体" panose="02010609060101010101" charset="-122"/>
              <a:cs typeface="Microsoft YaHei UI" pitchFamily="18" charset="0"/>
            </a:endParaRPr>
          </a:p>
          <a:p>
            <a:pPr algn="l" defTabSz="-635">
              <a:lnSpc>
                <a:spcPct val="150000"/>
              </a:lnSpc>
            </a:pPr>
            <a:r>
              <a:rPr lang="en-US" altLang="zh-CN" sz="1400" dirty="0">
                <a:solidFill>
                  <a:schemeClr val="bg1"/>
                </a:solidFill>
                <a:ea typeface="黑体" panose="02010609060101010101" charset="-122"/>
                <a:cs typeface="Microsoft YaHei UI" pitchFamily="18" charset="0"/>
              </a:rPr>
              <a:t>2014</a:t>
            </a:r>
            <a:r>
              <a:rPr lang="zh-CN" altLang="en-US" sz="1400" dirty="0">
                <a:solidFill>
                  <a:schemeClr val="bg1"/>
                </a:solidFill>
                <a:ea typeface="黑体" panose="02010609060101010101" charset="-122"/>
                <a:cs typeface="Microsoft YaHei UI" pitchFamily="18" charset="0"/>
              </a:rPr>
              <a:t>年</a:t>
            </a:r>
            <a:r>
              <a:rPr lang="en-US" altLang="zh-CN" sz="1400" dirty="0">
                <a:solidFill>
                  <a:schemeClr val="bg1"/>
                </a:solidFill>
                <a:ea typeface="黑体" panose="02010609060101010101" charset="-122"/>
                <a:cs typeface="Microsoft YaHei UI" pitchFamily="18" charset="0"/>
              </a:rPr>
              <a:t>3月31日</a:t>
            </a:r>
            <a:r>
              <a:rPr lang="en-US" altLang="zh-CN" sz="1400" dirty="0">
                <a:solidFill>
                  <a:schemeClr val="bg1"/>
                </a:solidFill>
                <a:ea typeface="黑体" panose="02010609060101010101" charset="-122"/>
                <a:cs typeface="Microsoft YaHei UI" pitchFamily="18" charset="0"/>
                <a:sym typeface="+mn-ea"/>
              </a:rPr>
              <a:t>,</a:t>
            </a:r>
            <a:r>
              <a:rPr lang="en-US" altLang="zh-CN" sz="1400" dirty="0">
                <a:solidFill>
                  <a:schemeClr val="bg1"/>
                </a:solidFill>
                <a:ea typeface="黑体" panose="02010609060101010101" charset="-122"/>
                <a:cs typeface="Microsoft YaHei UI" pitchFamily="18" charset="0"/>
              </a:rPr>
              <a:t>习近平主席访问比利时期间</a:t>
            </a:r>
            <a:r>
              <a:rPr lang="en-US" altLang="zh-CN" sz="1400" dirty="0">
                <a:solidFill>
                  <a:schemeClr val="bg1"/>
                </a:solidFill>
                <a:ea typeface="黑体" panose="02010609060101010101" charset="-122"/>
                <a:cs typeface="Microsoft YaHei UI" pitchFamily="18" charset="0"/>
                <a:sym typeface="+mn-ea"/>
              </a:rPr>
              <a:t>,</a:t>
            </a:r>
            <a:r>
              <a:rPr lang="en-US" altLang="zh-CN" sz="1400" dirty="0">
                <a:solidFill>
                  <a:schemeClr val="bg1"/>
                </a:solidFill>
                <a:ea typeface="黑体" panose="02010609060101010101" charset="-122"/>
                <a:cs typeface="Microsoft YaHei UI" pitchFamily="18" charset="0"/>
              </a:rPr>
              <a:t>与比利时首相埃利奥•迪吕波共同见证</a:t>
            </a:r>
            <a:r>
              <a:rPr lang="zh-CN" altLang="zh-CN" sz="1400" dirty="0">
                <a:solidFill>
                  <a:schemeClr val="bg1"/>
                </a:solidFill>
                <a:ea typeface="黑体" panose="02010609060101010101" charset="-122"/>
                <a:cs typeface="Microsoft YaHei UI" pitchFamily="18" charset="0"/>
              </a:rPr>
              <a:t>《</a:t>
            </a:r>
            <a:r>
              <a:rPr lang="en-US" altLang="zh-CN" sz="1400" dirty="0">
                <a:solidFill>
                  <a:schemeClr val="bg1"/>
                </a:solidFill>
                <a:ea typeface="黑体" panose="02010609060101010101" charset="-122"/>
                <a:cs typeface="Microsoft YaHei UI" pitchFamily="18" charset="0"/>
              </a:rPr>
              <a:t>中国-比利时高科技孵化园区建设合作框架协议》签署。</a:t>
            </a:r>
          </a:p>
          <a:p>
            <a:pPr algn="l">
              <a:lnSpc>
                <a:spcPct val="186000"/>
              </a:lnSpc>
            </a:pPr>
            <a:endParaRPr lang="en-US" altLang="zh-CN" sz="1400" dirty="0">
              <a:solidFill>
                <a:srgbClr val="FFFFFF"/>
              </a:solidFill>
              <a:latin typeface="黑体" panose="02010609060101010101" charset="-122"/>
              <a:ea typeface="黑体" panose="02010609060101010101" charset="-122"/>
              <a:cs typeface="Microsoft YaHei UI" pitchFamily="18" charset="0"/>
            </a:endParaRPr>
          </a:p>
          <a:p>
            <a:pPr algn="l" defTabSz="-635">
              <a:lnSpc>
                <a:spcPct val="186000"/>
              </a:lnSpc>
            </a:pPr>
            <a:endParaRPr lang="en-US" altLang="zh-CN" sz="1400" dirty="0">
              <a:solidFill>
                <a:srgbClr val="FFFFFF"/>
              </a:solidFill>
              <a:latin typeface="方正兰亭超细黑简体" panose="02000000000000000000" charset="-122"/>
              <a:ea typeface="方正兰亭超细黑简体" panose="02000000000000000000" charset="-122"/>
              <a:cs typeface="Microsoft YaHei UI" pitchFamily="18" charset="0"/>
            </a:endParaRPr>
          </a:p>
        </p:txBody>
      </p:sp>
      <p:sp>
        <p:nvSpPr>
          <p:cNvPr id="8" name="TextBox 1"/>
          <p:cNvSpPr txBox="1"/>
          <p:nvPr/>
        </p:nvSpPr>
        <p:spPr>
          <a:xfrm>
            <a:off x="6030968" y="1266176"/>
            <a:ext cx="2971800" cy="229037"/>
          </a:xfrm>
          <a:prstGeom prst="rect">
            <a:avLst/>
          </a:prstGeom>
          <a:noFill/>
        </p:spPr>
        <p:txBody>
          <a:bodyPr wrap="square" lIns="0" tIns="0" rIns="0" rtlCol="0">
            <a:spAutoFit/>
          </a:bodyPr>
          <a:lstStyle/>
          <a:p>
            <a:pPr defTabSz="-635">
              <a:lnSpc>
                <a:spcPct val="132000"/>
              </a:lnSpc>
            </a:pPr>
            <a:r>
              <a:rPr lang="en-US" altLang="zh-CN" sz="1000" b="1" dirty="0">
                <a:solidFill>
                  <a:srgbClr val="FFFFFF"/>
                </a:solidFill>
                <a:latin typeface="微软雅黑" panose="020B0503020204020204" charset="-122"/>
                <a:ea typeface="微软雅黑" panose="020B0503020204020204" charset="-122"/>
                <a:cs typeface="Microsoft YaHei UI" pitchFamily="18" charset="0"/>
              </a:rPr>
              <a:t>. </a:t>
            </a:r>
          </a:p>
        </p:txBody>
      </p:sp>
      <p:sp>
        <p:nvSpPr>
          <p:cNvPr id="12" name="文本框 11"/>
          <p:cNvSpPr txBox="1"/>
          <p:nvPr/>
        </p:nvSpPr>
        <p:spPr>
          <a:xfrm>
            <a:off x="4427984" y="76420"/>
            <a:ext cx="4117945" cy="461665"/>
          </a:xfrm>
          <a:prstGeom prst="rect">
            <a:avLst/>
          </a:prstGeom>
          <a:noFill/>
        </p:spPr>
        <p:txBody>
          <a:bodyPr wrap="square" rtlCol="0">
            <a:spAutoFit/>
          </a:bodyPr>
          <a:lstStyle/>
          <a:p>
            <a:r>
              <a:rPr lang="zh-CN" altLang="en-US" sz="2400" b="1" dirty="0">
                <a:solidFill>
                  <a:srgbClr val="1F96CF"/>
                </a:solidFill>
                <a:latin typeface="微软雅黑" panose="020B0503020204020204" charset="-122"/>
                <a:ea typeface="微软雅黑" panose="020B0503020204020204" charset="-122"/>
                <a:cs typeface="Microsoft YaHei UI" pitchFamily="18" charset="0"/>
                <a:sym typeface="+mn-ea"/>
              </a:rPr>
              <a:t>级关注</a:t>
            </a:r>
            <a:endParaRPr lang="en-US" altLang="zh-CN" sz="2400" b="1" dirty="0">
              <a:solidFill>
                <a:srgbClr val="1F96CF"/>
              </a:solidFill>
              <a:latin typeface="微软雅黑" panose="020B0503020204020204" charset="-122"/>
              <a:ea typeface="微软雅黑" panose="020B0503020204020204" charset="-122"/>
              <a:cs typeface="Microsoft YaHei UI" pitchFamily="18" charset="0"/>
              <a:sym typeface="+mn-ea"/>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60" y="99395"/>
            <a:ext cx="4488874" cy="82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
          <p:cNvSpPr txBox="1"/>
          <p:nvPr/>
        </p:nvSpPr>
        <p:spPr>
          <a:xfrm>
            <a:off x="441802" y="129648"/>
            <a:ext cx="4379758" cy="1015663"/>
          </a:xfrm>
          <a:prstGeom prst="rect">
            <a:avLst/>
          </a:prstGeom>
          <a:noFill/>
        </p:spPr>
        <p:txBody>
          <a:bodyPr wrap="square" lIns="0" tIns="0" rIns="0" rtlCol="0">
            <a:spAutoFit/>
          </a:bodyPr>
          <a:lstStyle/>
          <a:p>
            <a:pPr defTabSz="-635">
              <a:tabLst>
                <a:tab pos="596900" algn="l"/>
              </a:tabLst>
            </a:pPr>
            <a:r>
              <a:rPr lang="en-US" altLang="zh-CN" sz="2400" dirty="0">
                <a:solidFill>
                  <a:srgbClr val="00B0F0"/>
                </a:solidFill>
                <a:latin typeface="微软雅黑" panose="020B0503020204020204" charset="-122"/>
                <a:ea typeface="微软雅黑" panose="020B0503020204020204" charset="-122"/>
                <a:cs typeface="Microsoft YaHei UI" pitchFamily="18" charset="0"/>
              </a:rPr>
              <a:t>State Attention on CBTC</a:t>
            </a:r>
          </a:p>
          <a:p>
            <a:pPr defTabSz="-635">
              <a:tabLst>
                <a:tab pos="596900" algn="l"/>
              </a:tabLst>
            </a:pPr>
            <a:r>
              <a:rPr lang="zh-CN" altLang="en-US" sz="2400" dirty="0">
                <a:solidFill>
                  <a:srgbClr val="00B0F0"/>
                </a:solidFill>
                <a:latin typeface="微软雅黑" panose="020B0503020204020204" charset="-122"/>
                <a:ea typeface="微软雅黑" panose="020B0503020204020204" charset="-122"/>
                <a:cs typeface="Microsoft YaHei UI" pitchFamily="18" charset="0"/>
              </a:rPr>
              <a:t>中比科技园聚焦两国关注</a:t>
            </a:r>
            <a:endParaRPr lang="en-US" altLang="zh-CN" sz="2400" dirty="0">
              <a:solidFill>
                <a:srgbClr val="00B0F0"/>
              </a:solidFill>
              <a:latin typeface="微软雅黑" panose="020B0503020204020204" charset="-122"/>
              <a:ea typeface="微软雅黑" panose="020B0503020204020204" charset="-122"/>
              <a:cs typeface="Microsoft YaHei UI" pitchFamily="18" charset="0"/>
            </a:endParaRPr>
          </a:p>
          <a:p>
            <a:pPr defTabSz="-635">
              <a:lnSpc>
                <a:spcPts val="1800"/>
              </a:lnSpc>
              <a:tabLst>
                <a:tab pos="596900" algn="l"/>
              </a:tabLst>
            </a:pPr>
            <a:endParaRPr lang="en-US" altLang="zh-CN" sz="2200" b="1" dirty="0">
              <a:solidFill>
                <a:schemeClr val="tx1">
                  <a:lumMod val="50000"/>
                  <a:lumOff val="50000"/>
                </a:schemeClr>
              </a:solidFill>
              <a:latin typeface="微软雅黑" panose="020B0503020204020204" charset="-122"/>
              <a:ea typeface="微软雅黑" panose="020B0503020204020204" charset="-122"/>
              <a:cs typeface="Microsoft YaHei UI" pitchFamily="18" charset="0"/>
            </a:endParaRPr>
          </a:p>
        </p:txBody>
      </p:sp>
      <p:pic>
        <p:nvPicPr>
          <p:cNvPr id="9" name="Picture 3"/>
          <p:cNvPicPr>
            <a:picLocks noChangeAspect="1" noChangeArrowheads="1"/>
          </p:cNvPicPr>
          <p:nvPr/>
        </p:nvPicPr>
        <p:blipFill rotWithShape="1">
          <a:blip r:embed="rId6"/>
          <a:srcRect r="38533" b="47938"/>
          <a:stretch/>
        </p:blipFill>
        <p:spPr bwMode="auto">
          <a:xfrm>
            <a:off x="4917688" y="4477875"/>
            <a:ext cx="4229598" cy="2380124"/>
          </a:xfrm>
          <a:prstGeom prst="rect">
            <a:avLst/>
          </a:prstGeom>
          <a:noFill/>
        </p:spPr>
      </p:pic>
      <p:sp>
        <p:nvSpPr>
          <p:cNvPr id="10" name="文本框 12"/>
          <p:cNvSpPr txBox="1"/>
          <p:nvPr/>
        </p:nvSpPr>
        <p:spPr>
          <a:xfrm>
            <a:off x="4744700" y="1092283"/>
            <a:ext cx="4350748" cy="3208571"/>
          </a:xfrm>
          <a:prstGeom prst="rect">
            <a:avLst/>
          </a:prstGeom>
          <a:noFill/>
        </p:spPr>
        <p:txBody>
          <a:bodyPr wrap="square" rtlCol="0">
            <a:spAutoFit/>
          </a:bodyPr>
          <a:lstStyle/>
          <a:p>
            <a:pPr>
              <a:lnSpc>
                <a:spcPct val="150000"/>
              </a:lnSpc>
            </a:pPr>
            <a:r>
              <a:rPr lang="en-US" altLang="zh-CN" sz="1400" dirty="0">
                <a:solidFill>
                  <a:schemeClr val="bg1"/>
                </a:solidFill>
                <a:ea typeface="微软雅黑" panose="020B0503020204020204" charset="-122"/>
                <a:sym typeface="+mn-ea"/>
              </a:rPr>
              <a:t>In June 2016, United Investment Group held the initiation ceremony and press conference for CBTC Science Park in Louvain-la-</a:t>
            </a:r>
            <a:r>
              <a:rPr lang="en-US" altLang="zh-CN" sz="1400" dirty="0" err="1">
                <a:solidFill>
                  <a:schemeClr val="bg1"/>
                </a:solidFill>
                <a:ea typeface="微软雅黑" panose="020B0503020204020204" charset="-122"/>
                <a:sym typeface="+mn-ea"/>
              </a:rPr>
              <a:t>Neuve</a:t>
            </a:r>
            <a:r>
              <a:rPr lang="en-US" altLang="zh-CN" sz="1400" dirty="0">
                <a:solidFill>
                  <a:schemeClr val="bg1"/>
                </a:solidFill>
                <a:ea typeface="微软雅黑" panose="020B0503020204020204" charset="-122"/>
                <a:sym typeface="+mn-ea"/>
              </a:rPr>
              <a:t> of Belgium. Wallonia government leaders, Chinese Ambassador in Belgium attended the ceremony.</a:t>
            </a:r>
          </a:p>
          <a:p>
            <a:pPr>
              <a:lnSpc>
                <a:spcPct val="150000"/>
              </a:lnSpc>
            </a:pPr>
            <a:endParaRPr lang="en-US" altLang="zh-CN" sz="1400" dirty="0">
              <a:solidFill>
                <a:schemeClr val="bg1"/>
              </a:solidFill>
              <a:ea typeface="黑体" panose="02010609060101010101" charset="-122"/>
              <a:cs typeface="Microsoft YaHei UI" pitchFamily="18" charset="0"/>
              <a:sym typeface="+mn-ea"/>
            </a:endParaRPr>
          </a:p>
          <a:p>
            <a:pPr>
              <a:lnSpc>
                <a:spcPct val="150000"/>
              </a:lnSpc>
            </a:pPr>
            <a:r>
              <a:rPr lang="en-US" altLang="zh-CN" sz="1400" dirty="0">
                <a:solidFill>
                  <a:schemeClr val="bg1"/>
                </a:solidFill>
                <a:ea typeface="黑体" panose="02010609060101010101" charset="-122"/>
                <a:cs typeface="Microsoft YaHei UI" pitchFamily="18" charset="0"/>
                <a:sym typeface="+mn-ea"/>
              </a:rPr>
              <a:t>2016年6月，联投集团在比利时新鲁汶项目现场举行了CBTC科技园启动典礼和新闻发布会</a:t>
            </a:r>
            <a:r>
              <a:rPr lang="zh-CN" altLang="en-US" sz="1400" dirty="0">
                <a:solidFill>
                  <a:schemeClr val="bg1"/>
                </a:solidFill>
                <a:ea typeface="黑体" panose="02010609060101010101" charset="-122"/>
                <a:cs typeface="Microsoft YaHei UI" pitchFamily="18" charset="0"/>
                <a:sym typeface="+mn-ea"/>
              </a:rPr>
              <a:t>，瓦隆大区政府，中国驻比利时曲星大使等出席。</a:t>
            </a:r>
            <a:endParaRPr lang="en-US" altLang="zh-CN" sz="1350" b="1" dirty="0">
              <a:solidFill>
                <a:schemeClr val="bg1"/>
              </a:solidFill>
              <a:latin typeface="黑体" panose="02010609060101010101" charset="-122"/>
              <a:ea typeface="黑体" panose="02010609060101010101" charset="-122"/>
              <a:cs typeface="Microsoft YaHei UI" pitchFamily="18" charset="0"/>
              <a:sym typeface="+mn-ea"/>
            </a:endParaRPr>
          </a:p>
          <a:p>
            <a:endParaRPr lang="zh-CN" altLang="en-US" sz="1350" dirty="0"/>
          </a:p>
        </p:txBody>
      </p:sp>
    </p:spTree>
    <p:extLst>
      <p:ext uri="{BB962C8B-B14F-4D97-AF65-F5344CB8AC3E}">
        <p14:creationId xmlns:p14="http://schemas.microsoft.com/office/powerpoint/2010/main" val="412972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1843" y="0"/>
            <a:ext cx="9156748" cy="6858000"/>
          </a:xfrm>
          <a:custGeom>
            <a:avLst/>
            <a:gdLst>
              <a:gd name="connsiteX0" fmla="*/ 0 w 12193206"/>
              <a:gd name="connsiteY0" fmla="*/ 6848932 h 6848932"/>
              <a:gd name="connsiteX1" fmla="*/ 12193206 w 12193206"/>
              <a:gd name="connsiteY1" fmla="*/ 6848932 h 6848932"/>
              <a:gd name="connsiteX2" fmla="*/ 12193206 w 12193206"/>
              <a:gd name="connsiteY2" fmla="*/ 0 h 6848932"/>
              <a:gd name="connsiteX3" fmla="*/ 0 w 12193206"/>
              <a:gd name="connsiteY3" fmla="*/ 0 h 6848932"/>
              <a:gd name="connsiteX4" fmla="*/ 0 w 12193206"/>
              <a:gd name="connsiteY4" fmla="*/ 6848932 h 684893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93206" h="6848932">
                <a:moveTo>
                  <a:pt x="0" y="6848932"/>
                </a:moveTo>
                <a:lnTo>
                  <a:pt x="12193206" y="6848932"/>
                </a:lnTo>
                <a:lnTo>
                  <a:pt x="12193206" y="0"/>
                </a:lnTo>
                <a:lnTo>
                  <a:pt x="0" y="0"/>
                </a:lnTo>
                <a:lnTo>
                  <a:pt x="0" y="6848932"/>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Freeform 3"/>
          <p:cNvSpPr/>
          <p:nvPr/>
        </p:nvSpPr>
        <p:spPr>
          <a:xfrm>
            <a:off x="859700" y="1878983"/>
            <a:ext cx="1991002" cy="1137327"/>
          </a:xfrm>
          <a:custGeom>
            <a:avLst/>
            <a:gdLst>
              <a:gd name="connsiteX0" fmla="*/ 2150503 w 2654503"/>
              <a:gd name="connsiteY0" fmla="*/ 1323340 h 1323340"/>
              <a:gd name="connsiteX1" fmla="*/ 0 w 2654503"/>
              <a:gd name="connsiteY1" fmla="*/ 1323340 h 1323340"/>
              <a:gd name="connsiteX2" fmla="*/ 0 w 2654503"/>
              <a:gd name="connsiteY2" fmla="*/ 0 h 1323340"/>
              <a:gd name="connsiteX3" fmla="*/ 2654503 w 2654503"/>
              <a:gd name="connsiteY3" fmla="*/ 0 h 1323340"/>
              <a:gd name="connsiteX4" fmla="*/ 2150503 w 2654503"/>
              <a:gd name="connsiteY4" fmla="*/ 1323340 h 13233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54503" h="1323340">
                <a:moveTo>
                  <a:pt x="2150503" y="1323340"/>
                </a:moveTo>
                <a:lnTo>
                  <a:pt x="0" y="1323340"/>
                </a:lnTo>
                <a:lnTo>
                  <a:pt x="0" y="0"/>
                </a:lnTo>
                <a:lnTo>
                  <a:pt x="2654503" y="0"/>
                </a:lnTo>
                <a:lnTo>
                  <a:pt x="2150503" y="132334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Freeform 3"/>
          <p:cNvSpPr/>
          <p:nvPr/>
        </p:nvSpPr>
        <p:spPr>
          <a:xfrm>
            <a:off x="2737962" y="1830523"/>
            <a:ext cx="5731323" cy="1536990"/>
          </a:xfrm>
          <a:custGeom>
            <a:avLst/>
            <a:gdLst>
              <a:gd name="connsiteX0" fmla="*/ 516699 w 7071892"/>
              <a:gd name="connsiteY0" fmla="*/ 12700 h 1348740"/>
              <a:gd name="connsiteX1" fmla="*/ 7045477 w 7071892"/>
              <a:gd name="connsiteY1" fmla="*/ 12700 h 1348740"/>
              <a:gd name="connsiteX2" fmla="*/ 7059193 w 7071892"/>
              <a:gd name="connsiteY2" fmla="*/ 1336040 h 1348740"/>
              <a:gd name="connsiteX3" fmla="*/ 12700 w 7071892"/>
              <a:gd name="connsiteY3" fmla="*/ 1336040 h 1348740"/>
              <a:gd name="connsiteX4" fmla="*/ 516699 w 7071892"/>
              <a:gd name="connsiteY4" fmla="*/ 12700 h 13487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071892" h="1348740">
                <a:moveTo>
                  <a:pt x="516699" y="12700"/>
                </a:moveTo>
                <a:lnTo>
                  <a:pt x="7045477" y="12700"/>
                </a:lnTo>
                <a:lnTo>
                  <a:pt x="7059193" y="1336040"/>
                </a:lnTo>
                <a:lnTo>
                  <a:pt x="12700" y="1336040"/>
                </a:lnTo>
                <a:lnTo>
                  <a:pt x="516699" y="12700"/>
                </a:lnTo>
              </a:path>
            </a:pathLst>
          </a:custGeom>
          <a:solidFill>
            <a:srgbClr val="000000">
              <a:alpha val="0"/>
            </a:srgbClr>
          </a:solidFill>
          <a:ln w="254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Freeform 3"/>
          <p:cNvSpPr/>
          <p:nvPr/>
        </p:nvSpPr>
        <p:spPr>
          <a:xfrm>
            <a:off x="923924" y="3512046"/>
            <a:ext cx="1673311" cy="1222115"/>
          </a:xfrm>
          <a:custGeom>
            <a:avLst/>
            <a:gdLst>
              <a:gd name="connsiteX0" fmla="*/ 1379651 w 2006498"/>
              <a:gd name="connsiteY0" fmla="*/ 1629486 h 1629486"/>
              <a:gd name="connsiteX1" fmla="*/ 0 w 2006498"/>
              <a:gd name="connsiteY1" fmla="*/ 1629486 h 1629486"/>
              <a:gd name="connsiteX2" fmla="*/ 0 w 2006498"/>
              <a:gd name="connsiteY2" fmla="*/ 0 h 1629486"/>
              <a:gd name="connsiteX3" fmla="*/ 2006498 w 2006498"/>
              <a:gd name="connsiteY3" fmla="*/ 0 h 1629486"/>
              <a:gd name="connsiteX4" fmla="*/ 1379651 w 2006498"/>
              <a:gd name="connsiteY4" fmla="*/ 1629486 h 16294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006498" h="1629486">
                <a:moveTo>
                  <a:pt x="1379651" y="1629486"/>
                </a:moveTo>
                <a:lnTo>
                  <a:pt x="0" y="1629486"/>
                </a:lnTo>
                <a:lnTo>
                  <a:pt x="0" y="0"/>
                </a:lnTo>
                <a:lnTo>
                  <a:pt x="2006498" y="0"/>
                </a:lnTo>
                <a:lnTo>
                  <a:pt x="1379651" y="1629486"/>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Freeform 3"/>
          <p:cNvSpPr/>
          <p:nvPr/>
        </p:nvSpPr>
        <p:spPr>
          <a:xfrm>
            <a:off x="2229449" y="3531839"/>
            <a:ext cx="6062349" cy="1471045"/>
          </a:xfrm>
          <a:custGeom>
            <a:avLst/>
            <a:gdLst>
              <a:gd name="connsiteX0" fmla="*/ 639546 w 7829016"/>
              <a:gd name="connsiteY0" fmla="*/ 12700 h 1654886"/>
              <a:gd name="connsiteX1" fmla="*/ 7816316 w 7829016"/>
              <a:gd name="connsiteY1" fmla="*/ 12700 h 1654886"/>
              <a:gd name="connsiteX2" fmla="*/ 7816316 w 7829016"/>
              <a:gd name="connsiteY2" fmla="*/ 1642186 h 1654886"/>
              <a:gd name="connsiteX3" fmla="*/ 12700 w 7829016"/>
              <a:gd name="connsiteY3" fmla="*/ 1642186 h 1654886"/>
              <a:gd name="connsiteX4" fmla="*/ 639546 w 7829016"/>
              <a:gd name="connsiteY4" fmla="*/ 12700 h 165488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829016" h="1654886">
                <a:moveTo>
                  <a:pt x="639546" y="12700"/>
                </a:moveTo>
                <a:lnTo>
                  <a:pt x="7816316" y="12700"/>
                </a:lnTo>
                <a:lnTo>
                  <a:pt x="7816316" y="1642186"/>
                </a:lnTo>
                <a:lnTo>
                  <a:pt x="12700" y="1642186"/>
                </a:lnTo>
                <a:lnTo>
                  <a:pt x="639546" y="12700"/>
                </a:lnTo>
              </a:path>
            </a:pathLst>
          </a:custGeom>
          <a:solidFill>
            <a:srgbClr val="000000">
              <a:alpha val="0"/>
            </a:srgbClr>
          </a:solidFill>
          <a:ln w="254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Freeform 3"/>
          <p:cNvSpPr/>
          <p:nvPr/>
        </p:nvSpPr>
        <p:spPr>
          <a:xfrm>
            <a:off x="8224349" y="5002884"/>
            <a:ext cx="903326" cy="276225"/>
          </a:xfrm>
          <a:custGeom>
            <a:avLst/>
            <a:gdLst>
              <a:gd name="connsiteX0" fmla="*/ 6350 w 1204434"/>
              <a:gd name="connsiteY0" fmla="*/ 361950 h 368300"/>
              <a:gd name="connsiteX1" fmla="*/ 1198085 w 1204434"/>
              <a:gd name="connsiteY1" fmla="*/ 6350 h 368300"/>
            </a:gdLst>
            <a:ahLst/>
            <a:cxnLst>
              <a:cxn ang="0">
                <a:pos x="connsiteX0" y="connsiteY0"/>
              </a:cxn>
              <a:cxn ang="1">
                <a:pos x="connsiteX1" y="connsiteY1"/>
              </a:cxn>
            </a:cxnLst>
            <a:rect l="l" t="t" r="r" b="b"/>
            <a:pathLst>
              <a:path w="1204434" h="368300">
                <a:moveTo>
                  <a:pt x="6350" y="361950"/>
                </a:moveTo>
                <a:lnTo>
                  <a:pt x="1198085" y="6350"/>
                </a:lnTo>
              </a:path>
            </a:pathLst>
          </a:custGeom>
          <a:ln w="12700">
            <a:solidFill>
              <a:srgbClr val="C3D72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8" name="Freeform 3"/>
          <p:cNvSpPr/>
          <p:nvPr/>
        </p:nvSpPr>
        <p:spPr>
          <a:xfrm>
            <a:off x="7930545" y="5824141"/>
            <a:ext cx="835799" cy="492966"/>
          </a:xfrm>
          <a:custGeom>
            <a:avLst/>
            <a:gdLst>
              <a:gd name="connsiteX0" fmla="*/ 1108049 w 1114399"/>
              <a:gd name="connsiteY0" fmla="*/ 335826 h 657288"/>
              <a:gd name="connsiteX1" fmla="*/ 655015 w 1114399"/>
              <a:gd name="connsiteY1" fmla="*/ 6350 h 657288"/>
              <a:gd name="connsiteX2" fmla="*/ 6350 w 1114399"/>
              <a:gd name="connsiteY2" fmla="*/ 650938 h 657288"/>
            </a:gdLst>
            <a:ahLst/>
            <a:cxnLst>
              <a:cxn ang="0">
                <a:pos x="connsiteX0" y="connsiteY0"/>
              </a:cxn>
              <a:cxn ang="1">
                <a:pos x="connsiteX1" y="connsiteY1"/>
              </a:cxn>
              <a:cxn ang="2">
                <a:pos x="connsiteX2" y="connsiteY2"/>
              </a:cxn>
            </a:cxnLst>
            <a:rect l="l" t="t" r="r" b="b"/>
            <a:pathLst>
              <a:path w="1114399" h="657288">
                <a:moveTo>
                  <a:pt x="1108049" y="335826"/>
                </a:moveTo>
                <a:lnTo>
                  <a:pt x="655015" y="6350"/>
                </a:lnTo>
                <a:lnTo>
                  <a:pt x="6350" y="650938"/>
                </a:lnTo>
              </a:path>
            </a:pathLst>
          </a:custGeom>
          <a:ln w="12700">
            <a:solidFill>
              <a:srgbClr val="C3D72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9" name="Freeform 3"/>
          <p:cNvSpPr/>
          <p:nvPr/>
        </p:nvSpPr>
        <p:spPr>
          <a:xfrm flipH="1">
            <a:off x="8172098" y="5914770"/>
            <a:ext cx="169888" cy="90741"/>
          </a:xfrm>
          <a:custGeom>
            <a:avLst/>
            <a:gdLst>
              <a:gd name="connsiteX0" fmla="*/ 232867 w 239217"/>
              <a:gd name="connsiteY0" fmla="*/ 650938 h 657288"/>
              <a:gd name="connsiteX1" fmla="*/ 6350 w 239217"/>
              <a:gd name="connsiteY1" fmla="*/ 6350 h 657288"/>
            </a:gdLst>
            <a:ahLst/>
            <a:cxnLst>
              <a:cxn ang="0">
                <a:pos x="connsiteX0" y="connsiteY0"/>
              </a:cxn>
              <a:cxn ang="1">
                <a:pos x="connsiteX1" y="connsiteY1"/>
              </a:cxn>
            </a:cxnLst>
            <a:rect l="l" t="t" r="r" b="b"/>
            <a:pathLst>
              <a:path w="239217" h="657288">
                <a:moveTo>
                  <a:pt x="232867" y="650938"/>
                </a:moveTo>
                <a:lnTo>
                  <a:pt x="6350" y="6350"/>
                </a:lnTo>
              </a:path>
            </a:pathLst>
          </a:custGeom>
          <a:ln w="12700">
            <a:solidFill>
              <a:srgbClr val="C3D72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0" name="Freeform 3"/>
          <p:cNvSpPr/>
          <p:nvPr/>
        </p:nvSpPr>
        <p:spPr>
          <a:xfrm>
            <a:off x="8529608" y="4389210"/>
            <a:ext cx="109451" cy="109442"/>
          </a:xfrm>
          <a:custGeom>
            <a:avLst/>
            <a:gdLst>
              <a:gd name="connsiteX0" fmla="*/ 0 w 145935"/>
              <a:gd name="connsiteY0" fmla="*/ 72961 h 145923"/>
              <a:gd name="connsiteX1" fmla="*/ 72961 w 145935"/>
              <a:gd name="connsiteY1" fmla="*/ 145923 h 145923"/>
              <a:gd name="connsiteX2" fmla="*/ 145936 w 145935"/>
              <a:gd name="connsiteY2" fmla="*/ 72961 h 145923"/>
              <a:gd name="connsiteX3" fmla="*/ 72961 w 145935"/>
              <a:gd name="connsiteY3" fmla="*/ 0 h 145923"/>
              <a:gd name="connsiteX4" fmla="*/ 0 w 145935"/>
              <a:gd name="connsiteY4" fmla="*/ 72961 h 145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5" h="145923">
                <a:moveTo>
                  <a:pt x="0" y="72961"/>
                </a:moveTo>
                <a:cubicBezTo>
                  <a:pt x="0" y="113258"/>
                  <a:pt x="32664" y="145923"/>
                  <a:pt x="72961" y="145923"/>
                </a:cubicBezTo>
                <a:cubicBezTo>
                  <a:pt x="113258" y="145923"/>
                  <a:pt x="145936" y="113258"/>
                  <a:pt x="145936" y="72961"/>
                </a:cubicBezTo>
                <a:cubicBezTo>
                  <a:pt x="145936" y="32664"/>
                  <a:pt x="113258" y="0"/>
                  <a:pt x="72961" y="0"/>
                </a:cubicBezTo>
                <a:cubicBezTo>
                  <a:pt x="32664" y="0"/>
                  <a:pt x="0" y="32664"/>
                  <a:pt x="0"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Freeform 3"/>
          <p:cNvSpPr/>
          <p:nvPr/>
        </p:nvSpPr>
        <p:spPr>
          <a:xfrm>
            <a:off x="8830772" y="4759873"/>
            <a:ext cx="109452" cy="109442"/>
          </a:xfrm>
          <a:custGeom>
            <a:avLst/>
            <a:gdLst>
              <a:gd name="connsiteX0" fmla="*/ 0 w 145936"/>
              <a:gd name="connsiteY0" fmla="*/ 72961 h 145922"/>
              <a:gd name="connsiteX1" fmla="*/ 72962 w 145936"/>
              <a:gd name="connsiteY1" fmla="*/ 145922 h 145922"/>
              <a:gd name="connsiteX2" fmla="*/ 145936 w 145936"/>
              <a:gd name="connsiteY2" fmla="*/ 72961 h 145922"/>
              <a:gd name="connsiteX3" fmla="*/ 72962 w 145936"/>
              <a:gd name="connsiteY3" fmla="*/ 0 h 145922"/>
              <a:gd name="connsiteX4" fmla="*/ 0 w 145936"/>
              <a:gd name="connsiteY4" fmla="*/ 72961 h 1459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6" h="145922">
                <a:moveTo>
                  <a:pt x="0" y="72961"/>
                </a:moveTo>
                <a:cubicBezTo>
                  <a:pt x="0" y="113258"/>
                  <a:pt x="32664" y="145922"/>
                  <a:pt x="72962" y="145922"/>
                </a:cubicBezTo>
                <a:cubicBezTo>
                  <a:pt x="113258" y="145922"/>
                  <a:pt x="145936" y="113258"/>
                  <a:pt x="145936" y="72961"/>
                </a:cubicBezTo>
                <a:cubicBezTo>
                  <a:pt x="145936" y="32664"/>
                  <a:pt x="113258" y="0"/>
                  <a:pt x="72962" y="0"/>
                </a:cubicBezTo>
                <a:cubicBezTo>
                  <a:pt x="32664" y="0"/>
                  <a:pt x="0" y="32664"/>
                  <a:pt x="0"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Freeform 3"/>
          <p:cNvSpPr/>
          <p:nvPr/>
        </p:nvSpPr>
        <p:spPr>
          <a:xfrm flipV="1">
            <a:off x="8189165" y="4657865"/>
            <a:ext cx="282101" cy="295061"/>
          </a:xfrm>
          <a:custGeom>
            <a:avLst/>
            <a:gdLst>
              <a:gd name="connsiteX0" fmla="*/ 0 w 145935"/>
              <a:gd name="connsiteY0" fmla="*/ 72961 h 145922"/>
              <a:gd name="connsiteX1" fmla="*/ 72961 w 145935"/>
              <a:gd name="connsiteY1" fmla="*/ 145922 h 145922"/>
              <a:gd name="connsiteX2" fmla="*/ 145935 w 145935"/>
              <a:gd name="connsiteY2" fmla="*/ 72961 h 145922"/>
              <a:gd name="connsiteX3" fmla="*/ 72961 w 145935"/>
              <a:gd name="connsiteY3" fmla="*/ 0 h 145922"/>
              <a:gd name="connsiteX4" fmla="*/ 0 w 145935"/>
              <a:gd name="connsiteY4" fmla="*/ 72961 h 1459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5" h="145922">
                <a:moveTo>
                  <a:pt x="0" y="72961"/>
                </a:moveTo>
                <a:cubicBezTo>
                  <a:pt x="0" y="113258"/>
                  <a:pt x="32663" y="145922"/>
                  <a:pt x="72961" y="145922"/>
                </a:cubicBezTo>
                <a:cubicBezTo>
                  <a:pt x="113258" y="145922"/>
                  <a:pt x="145935" y="113258"/>
                  <a:pt x="145935" y="72961"/>
                </a:cubicBezTo>
                <a:cubicBezTo>
                  <a:pt x="145935" y="32664"/>
                  <a:pt x="113258" y="0"/>
                  <a:pt x="72961" y="0"/>
                </a:cubicBezTo>
                <a:cubicBezTo>
                  <a:pt x="32663" y="0"/>
                  <a:pt x="0" y="32664"/>
                  <a:pt x="0"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Freeform 3"/>
          <p:cNvSpPr/>
          <p:nvPr/>
        </p:nvSpPr>
        <p:spPr>
          <a:xfrm>
            <a:off x="8489537" y="5377645"/>
            <a:ext cx="109451" cy="109442"/>
          </a:xfrm>
          <a:custGeom>
            <a:avLst/>
            <a:gdLst>
              <a:gd name="connsiteX0" fmla="*/ 0 w 145935"/>
              <a:gd name="connsiteY0" fmla="*/ 72961 h 145922"/>
              <a:gd name="connsiteX1" fmla="*/ 72961 w 145935"/>
              <a:gd name="connsiteY1" fmla="*/ 145922 h 145922"/>
              <a:gd name="connsiteX2" fmla="*/ 145936 w 145935"/>
              <a:gd name="connsiteY2" fmla="*/ 72961 h 145922"/>
              <a:gd name="connsiteX3" fmla="*/ 72961 w 145935"/>
              <a:gd name="connsiteY3" fmla="*/ 0 h 145922"/>
              <a:gd name="connsiteX4" fmla="*/ 0 w 145935"/>
              <a:gd name="connsiteY4" fmla="*/ 72961 h 1459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5" h="145922">
                <a:moveTo>
                  <a:pt x="0" y="72961"/>
                </a:moveTo>
                <a:cubicBezTo>
                  <a:pt x="0" y="113258"/>
                  <a:pt x="32664" y="145922"/>
                  <a:pt x="72961" y="145922"/>
                </a:cubicBezTo>
                <a:cubicBezTo>
                  <a:pt x="113258" y="145922"/>
                  <a:pt x="145936" y="113258"/>
                  <a:pt x="145936" y="72961"/>
                </a:cubicBezTo>
                <a:cubicBezTo>
                  <a:pt x="145936" y="32664"/>
                  <a:pt x="113258" y="0"/>
                  <a:pt x="72961" y="0"/>
                </a:cubicBezTo>
                <a:cubicBezTo>
                  <a:pt x="32664" y="0"/>
                  <a:pt x="0" y="32664"/>
                  <a:pt x="0"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Freeform 3"/>
          <p:cNvSpPr/>
          <p:nvPr/>
        </p:nvSpPr>
        <p:spPr>
          <a:xfrm>
            <a:off x="8282498" y="5704309"/>
            <a:ext cx="109451" cy="109442"/>
          </a:xfrm>
          <a:custGeom>
            <a:avLst/>
            <a:gdLst>
              <a:gd name="connsiteX0" fmla="*/ 0 w 145935"/>
              <a:gd name="connsiteY0" fmla="*/ 72961 h 145923"/>
              <a:gd name="connsiteX1" fmla="*/ 72961 w 145935"/>
              <a:gd name="connsiteY1" fmla="*/ 145923 h 145923"/>
              <a:gd name="connsiteX2" fmla="*/ 145936 w 145935"/>
              <a:gd name="connsiteY2" fmla="*/ 72961 h 145923"/>
              <a:gd name="connsiteX3" fmla="*/ 72961 w 145935"/>
              <a:gd name="connsiteY3" fmla="*/ 0 h 145923"/>
              <a:gd name="connsiteX4" fmla="*/ 0 w 145935"/>
              <a:gd name="connsiteY4" fmla="*/ 72961 h 145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5" h="145923">
                <a:moveTo>
                  <a:pt x="0" y="72961"/>
                </a:moveTo>
                <a:cubicBezTo>
                  <a:pt x="0" y="113258"/>
                  <a:pt x="32664" y="145923"/>
                  <a:pt x="72961" y="145923"/>
                </a:cubicBezTo>
                <a:cubicBezTo>
                  <a:pt x="113258" y="145923"/>
                  <a:pt x="145936" y="113258"/>
                  <a:pt x="145936" y="72961"/>
                </a:cubicBezTo>
                <a:cubicBezTo>
                  <a:pt x="145936" y="32664"/>
                  <a:pt x="113258" y="0"/>
                  <a:pt x="72961" y="0"/>
                </a:cubicBezTo>
                <a:cubicBezTo>
                  <a:pt x="32664" y="0"/>
                  <a:pt x="0" y="32664"/>
                  <a:pt x="0"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Freeform 3"/>
          <p:cNvSpPr/>
          <p:nvPr/>
        </p:nvSpPr>
        <p:spPr>
          <a:xfrm flipH="1">
            <a:off x="8039996" y="6005510"/>
            <a:ext cx="73982" cy="78903"/>
          </a:xfrm>
          <a:custGeom>
            <a:avLst/>
            <a:gdLst>
              <a:gd name="connsiteX0" fmla="*/ 0 w 145935"/>
              <a:gd name="connsiteY0" fmla="*/ 72961 h 145922"/>
              <a:gd name="connsiteX1" fmla="*/ 72961 w 145935"/>
              <a:gd name="connsiteY1" fmla="*/ 145922 h 145922"/>
              <a:gd name="connsiteX2" fmla="*/ 145936 w 145935"/>
              <a:gd name="connsiteY2" fmla="*/ 72961 h 145922"/>
              <a:gd name="connsiteX3" fmla="*/ 72961 w 145935"/>
              <a:gd name="connsiteY3" fmla="*/ 0 h 145922"/>
              <a:gd name="connsiteX4" fmla="*/ 0 w 145935"/>
              <a:gd name="connsiteY4" fmla="*/ 72961 h 1459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5" h="145922">
                <a:moveTo>
                  <a:pt x="0" y="72961"/>
                </a:moveTo>
                <a:cubicBezTo>
                  <a:pt x="0" y="113258"/>
                  <a:pt x="32664" y="145922"/>
                  <a:pt x="72961" y="145922"/>
                </a:cubicBezTo>
                <a:cubicBezTo>
                  <a:pt x="113258" y="145922"/>
                  <a:pt x="145936" y="113258"/>
                  <a:pt x="145936" y="72961"/>
                </a:cubicBezTo>
                <a:cubicBezTo>
                  <a:pt x="145936" y="32664"/>
                  <a:pt x="113258" y="0"/>
                  <a:pt x="72961" y="0"/>
                </a:cubicBezTo>
                <a:cubicBezTo>
                  <a:pt x="32664" y="0"/>
                  <a:pt x="0" y="32664"/>
                  <a:pt x="0"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Freeform 3"/>
          <p:cNvSpPr/>
          <p:nvPr/>
        </p:nvSpPr>
        <p:spPr>
          <a:xfrm>
            <a:off x="21109" y="1578919"/>
            <a:ext cx="871404" cy="266700"/>
          </a:xfrm>
          <a:custGeom>
            <a:avLst/>
            <a:gdLst>
              <a:gd name="connsiteX0" fmla="*/ 6350 w 1161872"/>
              <a:gd name="connsiteY0" fmla="*/ 349250 h 355600"/>
              <a:gd name="connsiteX1" fmla="*/ 1155522 w 1161872"/>
              <a:gd name="connsiteY1" fmla="*/ 6350 h 355600"/>
            </a:gdLst>
            <a:ahLst/>
            <a:cxnLst>
              <a:cxn ang="0">
                <a:pos x="connsiteX0" y="connsiteY0"/>
              </a:cxn>
              <a:cxn ang="1">
                <a:pos x="connsiteX1" y="connsiteY1"/>
              </a:cxn>
            </a:cxnLst>
            <a:rect l="l" t="t" r="r" b="b"/>
            <a:pathLst>
              <a:path w="1161872" h="355600">
                <a:moveTo>
                  <a:pt x="6350" y="349250"/>
                </a:moveTo>
                <a:lnTo>
                  <a:pt x="1155522" y="6350"/>
                </a:lnTo>
              </a:path>
            </a:pathLst>
          </a:custGeom>
          <a:ln w="12700">
            <a:solidFill>
              <a:srgbClr val="C3D72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7" name="Freeform 3"/>
          <p:cNvSpPr/>
          <p:nvPr/>
        </p:nvSpPr>
        <p:spPr>
          <a:xfrm>
            <a:off x="-11843" y="852488"/>
            <a:ext cx="866679" cy="577910"/>
          </a:xfrm>
          <a:custGeom>
            <a:avLst/>
            <a:gdLst>
              <a:gd name="connsiteX0" fmla="*/ 675601 w 1155572"/>
              <a:gd name="connsiteY0" fmla="*/ 6350 h 770547"/>
              <a:gd name="connsiteX1" fmla="*/ 1097749 w 1155572"/>
              <a:gd name="connsiteY1" fmla="*/ 321462 h 770547"/>
              <a:gd name="connsiteX2" fmla="*/ 819746 w 1155572"/>
              <a:gd name="connsiteY2" fmla="*/ 764197 h 770547"/>
              <a:gd name="connsiteX3" fmla="*/ 6350 w 1155572"/>
              <a:gd name="connsiteY3" fmla="*/ 558266 h 770547"/>
              <a:gd name="connsiteX4" fmla="*/ 1149222 w 1155572"/>
              <a:gd name="connsiteY4" fmla="*/ 321462 h 7705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55572" h="770547">
                <a:moveTo>
                  <a:pt x="675601" y="6350"/>
                </a:moveTo>
                <a:lnTo>
                  <a:pt x="1097749" y="321462"/>
                </a:lnTo>
                <a:lnTo>
                  <a:pt x="819746" y="764197"/>
                </a:lnTo>
                <a:lnTo>
                  <a:pt x="6350" y="558266"/>
                </a:lnTo>
                <a:lnTo>
                  <a:pt x="1149222" y="321462"/>
                </a:lnTo>
              </a:path>
            </a:pathLst>
          </a:custGeom>
          <a:ln w="12700">
            <a:solidFill>
              <a:srgbClr val="C3D72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Freeform 3"/>
          <p:cNvSpPr/>
          <p:nvPr/>
        </p:nvSpPr>
        <p:spPr>
          <a:xfrm>
            <a:off x="806704" y="852484"/>
            <a:ext cx="835799" cy="492966"/>
          </a:xfrm>
          <a:custGeom>
            <a:avLst/>
            <a:gdLst>
              <a:gd name="connsiteX0" fmla="*/ 6350 w 1114399"/>
              <a:gd name="connsiteY0" fmla="*/ 321462 h 657288"/>
              <a:gd name="connsiteX1" fmla="*/ 459384 w 1114399"/>
              <a:gd name="connsiteY1" fmla="*/ 650938 h 657288"/>
              <a:gd name="connsiteX2" fmla="*/ 1108049 w 1114399"/>
              <a:gd name="connsiteY2" fmla="*/ 6350 h 657288"/>
            </a:gdLst>
            <a:ahLst/>
            <a:cxnLst>
              <a:cxn ang="0">
                <a:pos x="connsiteX0" y="connsiteY0"/>
              </a:cxn>
              <a:cxn ang="1">
                <a:pos x="connsiteX1" y="connsiteY1"/>
              </a:cxn>
              <a:cxn ang="2">
                <a:pos x="connsiteX2" y="connsiteY2"/>
              </a:cxn>
            </a:cxnLst>
            <a:rect l="l" t="t" r="r" b="b"/>
            <a:pathLst>
              <a:path w="1114399" h="657288">
                <a:moveTo>
                  <a:pt x="6350" y="321462"/>
                </a:moveTo>
                <a:lnTo>
                  <a:pt x="459384" y="650938"/>
                </a:lnTo>
                <a:lnTo>
                  <a:pt x="1108049" y="6350"/>
                </a:lnTo>
              </a:path>
            </a:pathLst>
          </a:custGeom>
          <a:ln w="12700">
            <a:solidFill>
              <a:srgbClr val="C3D72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9" name="Freeform 3"/>
          <p:cNvSpPr/>
          <p:nvPr/>
        </p:nvSpPr>
        <p:spPr>
          <a:xfrm>
            <a:off x="976592" y="852488"/>
            <a:ext cx="179413" cy="492966"/>
          </a:xfrm>
          <a:custGeom>
            <a:avLst/>
            <a:gdLst>
              <a:gd name="connsiteX0" fmla="*/ 6350 w 239217"/>
              <a:gd name="connsiteY0" fmla="*/ 6350 h 657288"/>
              <a:gd name="connsiteX1" fmla="*/ 232867 w 239217"/>
              <a:gd name="connsiteY1" fmla="*/ 650938 h 657288"/>
            </a:gdLst>
            <a:ahLst/>
            <a:cxnLst>
              <a:cxn ang="0">
                <a:pos x="connsiteX0" y="connsiteY0"/>
              </a:cxn>
              <a:cxn ang="1">
                <a:pos x="connsiteX1" y="connsiteY1"/>
              </a:cxn>
            </a:cxnLst>
            <a:rect l="l" t="t" r="r" b="b"/>
            <a:pathLst>
              <a:path w="239217" h="657288">
                <a:moveTo>
                  <a:pt x="6350" y="6350"/>
                </a:moveTo>
                <a:lnTo>
                  <a:pt x="232867" y="650938"/>
                </a:lnTo>
              </a:path>
            </a:pathLst>
          </a:custGeom>
          <a:ln w="12700">
            <a:solidFill>
              <a:srgbClr val="C3D72C">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0" name="Freeform 3"/>
          <p:cNvSpPr/>
          <p:nvPr/>
        </p:nvSpPr>
        <p:spPr>
          <a:xfrm>
            <a:off x="509629" y="2359348"/>
            <a:ext cx="109451" cy="109442"/>
          </a:xfrm>
          <a:custGeom>
            <a:avLst/>
            <a:gdLst>
              <a:gd name="connsiteX0" fmla="*/ 145935 w 145935"/>
              <a:gd name="connsiteY0" fmla="*/ 72961 h 145922"/>
              <a:gd name="connsiteX1" fmla="*/ 72974 w 145935"/>
              <a:gd name="connsiteY1" fmla="*/ 0 h 145922"/>
              <a:gd name="connsiteX2" fmla="*/ 0 w 145935"/>
              <a:gd name="connsiteY2" fmla="*/ 72961 h 145922"/>
              <a:gd name="connsiteX3" fmla="*/ 72974 w 145935"/>
              <a:gd name="connsiteY3" fmla="*/ 145922 h 145922"/>
              <a:gd name="connsiteX4" fmla="*/ 145935 w 145935"/>
              <a:gd name="connsiteY4" fmla="*/ 72961 h 1459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5" h="145922">
                <a:moveTo>
                  <a:pt x="145935" y="72961"/>
                </a:moveTo>
                <a:cubicBezTo>
                  <a:pt x="145935" y="32664"/>
                  <a:pt x="113271" y="0"/>
                  <a:pt x="72974" y="0"/>
                </a:cubicBezTo>
                <a:cubicBezTo>
                  <a:pt x="32677" y="0"/>
                  <a:pt x="0" y="32664"/>
                  <a:pt x="0" y="72961"/>
                </a:cubicBezTo>
                <a:cubicBezTo>
                  <a:pt x="0" y="113258"/>
                  <a:pt x="32677" y="145922"/>
                  <a:pt x="72974" y="145922"/>
                </a:cubicBezTo>
                <a:cubicBezTo>
                  <a:pt x="113271" y="145922"/>
                  <a:pt x="145935" y="113258"/>
                  <a:pt x="145935"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Freeform 3"/>
          <p:cNvSpPr/>
          <p:nvPr/>
        </p:nvSpPr>
        <p:spPr>
          <a:xfrm>
            <a:off x="208465" y="1988685"/>
            <a:ext cx="109451" cy="109442"/>
          </a:xfrm>
          <a:custGeom>
            <a:avLst/>
            <a:gdLst>
              <a:gd name="connsiteX0" fmla="*/ 145935 w 145935"/>
              <a:gd name="connsiteY0" fmla="*/ 72961 h 145923"/>
              <a:gd name="connsiteX1" fmla="*/ 72974 w 145935"/>
              <a:gd name="connsiteY1" fmla="*/ 0 h 145923"/>
              <a:gd name="connsiteX2" fmla="*/ 0 w 145935"/>
              <a:gd name="connsiteY2" fmla="*/ 72961 h 145923"/>
              <a:gd name="connsiteX3" fmla="*/ 72974 w 145935"/>
              <a:gd name="connsiteY3" fmla="*/ 145923 h 145923"/>
              <a:gd name="connsiteX4" fmla="*/ 145935 w 145935"/>
              <a:gd name="connsiteY4" fmla="*/ 72961 h 145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5" h="145923">
                <a:moveTo>
                  <a:pt x="145935" y="72961"/>
                </a:moveTo>
                <a:cubicBezTo>
                  <a:pt x="145935" y="32664"/>
                  <a:pt x="113271" y="0"/>
                  <a:pt x="72974" y="0"/>
                </a:cubicBezTo>
                <a:cubicBezTo>
                  <a:pt x="32677" y="0"/>
                  <a:pt x="0" y="32664"/>
                  <a:pt x="0" y="72961"/>
                </a:cubicBezTo>
                <a:cubicBezTo>
                  <a:pt x="0" y="113258"/>
                  <a:pt x="32677" y="145923"/>
                  <a:pt x="72974" y="145923"/>
                </a:cubicBezTo>
                <a:cubicBezTo>
                  <a:pt x="113271" y="145923"/>
                  <a:pt x="145935" y="113258"/>
                  <a:pt x="145935"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Freeform 3"/>
          <p:cNvSpPr/>
          <p:nvPr/>
        </p:nvSpPr>
        <p:spPr>
          <a:xfrm>
            <a:off x="850073" y="1795631"/>
            <a:ext cx="109451" cy="109442"/>
          </a:xfrm>
          <a:custGeom>
            <a:avLst/>
            <a:gdLst>
              <a:gd name="connsiteX0" fmla="*/ 145935 w 145935"/>
              <a:gd name="connsiteY0" fmla="*/ 72961 h 145923"/>
              <a:gd name="connsiteX1" fmla="*/ 72974 w 145935"/>
              <a:gd name="connsiteY1" fmla="*/ 0 h 145923"/>
              <a:gd name="connsiteX2" fmla="*/ 0 w 145935"/>
              <a:gd name="connsiteY2" fmla="*/ 72961 h 145923"/>
              <a:gd name="connsiteX3" fmla="*/ 72974 w 145935"/>
              <a:gd name="connsiteY3" fmla="*/ 145922 h 145923"/>
              <a:gd name="connsiteX4" fmla="*/ 145935 w 145935"/>
              <a:gd name="connsiteY4" fmla="*/ 72961 h 145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5" h="145923">
                <a:moveTo>
                  <a:pt x="145935" y="72961"/>
                </a:moveTo>
                <a:cubicBezTo>
                  <a:pt x="145935" y="32664"/>
                  <a:pt x="113271" y="0"/>
                  <a:pt x="72974" y="0"/>
                </a:cubicBezTo>
                <a:cubicBezTo>
                  <a:pt x="32677" y="0"/>
                  <a:pt x="0" y="32664"/>
                  <a:pt x="0" y="72961"/>
                </a:cubicBezTo>
                <a:cubicBezTo>
                  <a:pt x="0" y="113258"/>
                  <a:pt x="32677" y="145922"/>
                  <a:pt x="72974" y="145922"/>
                </a:cubicBezTo>
                <a:cubicBezTo>
                  <a:pt x="113271" y="145922"/>
                  <a:pt x="145935" y="113258"/>
                  <a:pt x="145935"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Freeform 3"/>
          <p:cNvSpPr/>
          <p:nvPr/>
        </p:nvSpPr>
        <p:spPr>
          <a:xfrm>
            <a:off x="549700" y="1370913"/>
            <a:ext cx="109451" cy="109442"/>
          </a:xfrm>
          <a:custGeom>
            <a:avLst/>
            <a:gdLst>
              <a:gd name="connsiteX0" fmla="*/ 145935 w 145935"/>
              <a:gd name="connsiteY0" fmla="*/ 72961 h 145923"/>
              <a:gd name="connsiteX1" fmla="*/ 72974 w 145935"/>
              <a:gd name="connsiteY1" fmla="*/ 0 h 145923"/>
              <a:gd name="connsiteX2" fmla="*/ 0 w 145935"/>
              <a:gd name="connsiteY2" fmla="*/ 72961 h 145923"/>
              <a:gd name="connsiteX3" fmla="*/ 72974 w 145935"/>
              <a:gd name="connsiteY3" fmla="*/ 145923 h 145923"/>
              <a:gd name="connsiteX4" fmla="*/ 145935 w 145935"/>
              <a:gd name="connsiteY4" fmla="*/ 72961 h 145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5" h="145923">
                <a:moveTo>
                  <a:pt x="145935" y="72961"/>
                </a:moveTo>
                <a:cubicBezTo>
                  <a:pt x="145935" y="32664"/>
                  <a:pt x="113271" y="0"/>
                  <a:pt x="72974" y="0"/>
                </a:cubicBezTo>
                <a:cubicBezTo>
                  <a:pt x="32677" y="0"/>
                  <a:pt x="0" y="32664"/>
                  <a:pt x="0" y="72961"/>
                </a:cubicBezTo>
                <a:cubicBezTo>
                  <a:pt x="0" y="113258"/>
                  <a:pt x="32677" y="145923"/>
                  <a:pt x="72974" y="145923"/>
                </a:cubicBezTo>
                <a:cubicBezTo>
                  <a:pt x="113271" y="145923"/>
                  <a:pt x="145935" y="113258"/>
                  <a:pt x="145935"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Freeform 3"/>
          <p:cNvSpPr/>
          <p:nvPr/>
        </p:nvSpPr>
        <p:spPr>
          <a:xfrm>
            <a:off x="756739" y="1044248"/>
            <a:ext cx="109451" cy="109442"/>
          </a:xfrm>
          <a:custGeom>
            <a:avLst/>
            <a:gdLst>
              <a:gd name="connsiteX0" fmla="*/ 145935 w 145935"/>
              <a:gd name="connsiteY0" fmla="*/ 72961 h 145922"/>
              <a:gd name="connsiteX1" fmla="*/ 72974 w 145935"/>
              <a:gd name="connsiteY1" fmla="*/ 0 h 145922"/>
              <a:gd name="connsiteX2" fmla="*/ 0 w 145935"/>
              <a:gd name="connsiteY2" fmla="*/ 72961 h 145922"/>
              <a:gd name="connsiteX3" fmla="*/ 72974 w 145935"/>
              <a:gd name="connsiteY3" fmla="*/ 145922 h 145922"/>
              <a:gd name="connsiteX4" fmla="*/ 145935 w 145935"/>
              <a:gd name="connsiteY4" fmla="*/ 72961 h 1459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5" h="145922">
                <a:moveTo>
                  <a:pt x="145935" y="72961"/>
                </a:moveTo>
                <a:cubicBezTo>
                  <a:pt x="145935" y="32664"/>
                  <a:pt x="113271" y="0"/>
                  <a:pt x="72974" y="0"/>
                </a:cubicBezTo>
                <a:cubicBezTo>
                  <a:pt x="32677" y="0"/>
                  <a:pt x="0" y="32664"/>
                  <a:pt x="0" y="72961"/>
                </a:cubicBezTo>
                <a:cubicBezTo>
                  <a:pt x="0" y="113258"/>
                  <a:pt x="32677" y="145922"/>
                  <a:pt x="72974" y="145922"/>
                </a:cubicBezTo>
                <a:cubicBezTo>
                  <a:pt x="113271" y="145922"/>
                  <a:pt x="145935" y="113258"/>
                  <a:pt x="145935"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Freeform 3"/>
          <p:cNvSpPr/>
          <p:nvPr/>
        </p:nvSpPr>
        <p:spPr>
          <a:xfrm>
            <a:off x="1096513" y="1285968"/>
            <a:ext cx="109451" cy="109442"/>
          </a:xfrm>
          <a:custGeom>
            <a:avLst/>
            <a:gdLst>
              <a:gd name="connsiteX0" fmla="*/ 145935 w 145935"/>
              <a:gd name="connsiteY0" fmla="*/ 72961 h 145922"/>
              <a:gd name="connsiteX1" fmla="*/ 72974 w 145935"/>
              <a:gd name="connsiteY1" fmla="*/ 0 h 145922"/>
              <a:gd name="connsiteX2" fmla="*/ 0 w 145935"/>
              <a:gd name="connsiteY2" fmla="*/ 72961 h 145922"/>
              <a:gd name="connsiteX3" fmla="*/ 72974 w 145935"/>
              <a:gd name="connsiteY3" fmla="*/ 145923 h 145922"/>
              <a:gd name="connsiteX4" fmla="*/ 145935 w 145935"/>
              <a:gd name="connsiteY4" fmla="*/ 72961 h 1459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45935" h="145922">
                <a:moveTo>
                  <a:pt x="145935" y="72961"/>
                </a:moveTo>
                <a:cubicBezTo>
                  <a:pt x="145935" y="32664"/>
                  <a:pt x="113271" y="0"/>
                  <a:pt x="72974" y="0"/>
                </a:cubicBezTo>
                <a:cubicBezTo>
                  <a:pt x="32677" y="0"/>
                  <a:pt x="0" y="32664"/>
                  <a:pt x="0" y="72961"/>
                </a:cubicBezTo>
                <a:cubicBezTo>
                  <a:pt x="0" y="113258"/>
                  <a:pt x="32677" y="145923"/>
                  <a:pt x="72974" y="145923"/>
                </a:cubicBezTo>
                <a:cubicBezTo>
                  <a:pt x="113271" y="145923"/>
                  <a:pt x="145935" y="113258"/>
                  <a:pt x="145935" y="72961"/>
                </a:cubicBezTo>
              </a:path>
            </a:pathLst>
          </a:custGeom>
          <a:solidFill>
            <a:srgbClr val="C3D72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027" name="Picture 3"/>
          <p:cNvPicPr>
            <a:picLocks noChangeAspect="1" noChangeArrowheads="1"/>
          </p:cNvPicPr>
          <p:nvPr/>
        </p:nvPicPr>
        <p:blipFill>
          <a:blip r:embed="rId2"/>
          <a:srcRect/>
          <a:stretch>
            <a:fillRect/>
          </a:stretch>
        </p:blipFill>
        <p:spPr bwMode="auto">
          <a:xfrm>
            <a:off x="0" y="1085850"/>
            <a:ext cx="923925" cy="2600325"/>
          </a:xfrm>
          <a:prstGeom prst="rect">
            <a:avLst/>
          </a:prstGeom>
          <a:noFill/>
        </p:spPr>
      </p:pic>
      <p:sp>
        <p:nvSpPr>
          <p:cNvPr id="28" name="TextBox 1"/>
          <p:cNvSpPr txBox="1"/>
          <p:nvPr/>
        </p:nvSpPr>
        <p:spPr>
          <a:xfrm>
            <a:off x="3133805" y="1721287"/>
            <a:ext cx="5226732" cy="1877437"/>
          </a:xfrm>
          <a:prstGeom prst="rect">
            <a:avLst/>
          </a:prstGeom>
          <a:noFill/>
        </p:spPr>
        <p:txBody>
          <a:bodyPr wrap="square" lIns="0" tIns="0" rIns="0" rtlCol="0">
            <a:spAutoFit/>
          </a:bodyPr>
          <a:lstStyle/>
          <a:p>
            <a:pPr defTabSz="-476">
              <a:lnSpc>
                <a:spcPts val="1200"/>
              </a:lnSpc>
              <a:tabLst>
                <a:tab pos="542925" algn="l"/>
              </a:tabLst>
            </a:pPr>
            <a:endParaRPr lang="en-US" altLang="zh-CN" sz="1100" dirty="0">
              <a:solidFill>
                <a:srgbClr val="FFFFFF"/>
              </a:solidFill>
              <a:latin typeface="微软雅黑" panose="020B0503020204020204" charset="-122"/>
              <a:ea typeface="微软雅黑" panose="020B0503020204020204" charset="-122"/>
              <a:cs typeface="Microsoft YaHei UI" pitchFamily="18" charset="0"/>
              <a:sym typeface="+mn-ea"/>
            </a:endParaRPr>
          </a:p>
          <a:p>
            <a:r>
              <a:rPr lang="en-US" altLang="zh-CN" sz="1400" dirty="0">
                <a:solidFill>
                  <a:schemeClr val="bg1"/>
                </a:solidFill>
              </a:rPr>
              <a:t>The go-to platform and workstation for China-EU hi-tech company cooperation, including strategic investment, industry cooperation on R&amp;D and partnership, tech transfer, and mutual market entry etc.</a:t>
            </a:r>
          </a:p>
          <a:p>
            <a:endParaRPr lang="en-US" altLang="zh-CN" sz="1400" dirty="0">
              <a:solidFill>
                <a:schemeClr val="bg1"/>
              </a:solidFill>
              <a:latin typeface="+mn-ea"/>
            </a:endParaRPr>
          </a:p>
          <a:p>
            <a:r>
              <a:rPr lang="en-US" sz="1400" dirty="0">
                <a:solidFill>
                  <a:schemeClr val="bg1"/>
                </a:solidFill>
                <a:latin typeface="+mn-ea"/>
              </a:rPr>
              <a:t>CBTC</a:t>
            </a:r>
            <a:r>
              <a:rPr lang="zh-CN" altLang="en-US" sz="1400" dirty="0">
                <a:solidFill>
                  <a:schemeClr val="bg1"/>
                </a:solidFill>
                <a:latin typeface="+mn-ea"/>
              </a:rPr>
              <a:t>科技园致力于搭建中国和欧洲企业合作的平台及工作基地，通过构建双向绿色通道，为双方战略投资，行业合作</a:t>
            </a:r>
            <a:r>
              <a:rPr lang="en-US" altLang="zh-CN" sz="1400" dirty="0">
                <a:solidFill>
                  <a:schemeClr val="bg1"/>
                </a:solidFill>
                <a:latin typeface="+mn-ea"/>
              </a:rPr>
              <a:t>,</a:t>
            </a:r>
            <a:r>
              <a:rPr lang="zh-CN" altLang="en-US" sz="1400" dirty="0">
                <a:solidFill>
                  <a:schemeClr val="bg1"/>
                </a:solidFill>
                <a:latin typeface="+mn-ea"/>
              </a:rPr>
              <a:t>研发，技术转移，及市场准入提供支持。</a:t>
            </a:r>
            <a:endParaRPr lang="en-GB" sz="1400" b="1" dirty="0">
              <a:solidFill>
                <a:schemeClr val="bg1"/>
              </a:solidFill>
              <a:latin typeface="+mn-ea"/>
            </a:endParaRPr>
          </a:p>
          <a:p>
            <a:endParaRPr lang="en-US" altLang="zh-CN" sz="1100" dirty="0">
              <a:solidFill>
                <a:schemeClr val="bg1"/>
              </a:solidFill>
            </a:endParaRPr>
          </a:p>
        </p:txBody>
      </p:sp>
      <p:sp>
        <p:nvSpPr>
          <p:cNvPr id="29" name="TextBox 1"/>
          <p:cNvSpPr txBox="1"/>
          <p:nvPr/>
        </p:nvSpPr>
        <p:spPr>
          <a:xfrm>
            <a:off x="925087" y="2136716"/>
            <a:ext cx="1814023" cy="2157001"/>
          </a:xfrm>
          <a:prstGeom prst="rect">
            <a:avLst/>
          </a:prstGeom>
          <a:noFill/>
        </p:spPr>
        <p:txBody>
          <a:bodyPr wrap="none" lIns="0" tIns="0" rIns="0" rtlCol="0">
            <a:spAutoFit/>
          </a:bodyPr>
          <a:lstStyle/>
          <a:p>
            <a:pPr defTabSz="-476">
              <a:lnSpc>
                <a:spcPct val="93000"/>
              </a:lnSpc>
              <a:tabLst>
                <a:tab pos="171450" algn="l"/>
              </a:tabLst>
            </a:pPr>
            <a:r>
              <a:rPr lang="en-US" altLang="zh-CN" sz="1600" b="1" dirty="0">
                <a:solidFill>
                  <a:srgbClr val="2479A1"/>
                </a:solidFill>
                <a:latin typeface="微软雅黑" panose="020B0503020204020204" charset="-122"/>
                <a:ea typeface="微软雅黑" panose="020B0503020204020204" charset="-122"/>
                <a:cs typeface="Microsoft YaHei UI" pitchFamily="18" charset="0"/>
              </a:rPr>
              <a:t>Strategic Position</a:t>
            </a:r>
          </a:p>
          <a:p>
            <a:pPr defTabSz="-476">
              <a:lnSpc>
                <a:spcPct val="93000"/>
              </a:lnSpc>
              <a:tabLst>
                <a:tab pos="171450" algn="l"/>
              </a:tabLst>
            </a:pPr>
            <a:r>
              <a:rPr lang="zh-CN" altLang="fr-FR" sz="1600" b="1" dirty="0">
                <a:solidFill>
                  <a:srgbClr val="2479A1"/>
                </a:solidFill>
                <a:latin typeface="微软雅黑" panose="020B0503020204020204" charset="-122"/>
                <a:ea typeface="微软雅黑" panose="020B0503020204020204" charset="-122"/>
                <a:cs typeface="Microsoft YaHei UI" pitchFamily="18" charset="0"/>
              </a:rPr>
              <a:t>战略定位</a:t>
            </a:r>
            <a:endParaRPr lang="en-US" altLang="zh-CN" sz="1600" b="1" dirty="0">
              <a:solidFill>
                <a:srgbClr val="2479A1"/>
              </a:solidFill>
              <a:latin typeface="微软雅黑" panose="020B0503020204020204" charset="-122"/>
              <a:ea typeface="微软雅黑" panose="020B0503020204020204" charset="-122"/>
              <a:cs typeface="Microsoft YaHei UI" pitchFamily="18" charset="0"/>
            </a:endParaRPr>
          </a:p>
          <a:p>
            <a:pPr>
              <a:lnSpc>
                <a:spcPct val="93000"/>
              </a:lnSpc>
            </a:pPr>
            <a:endParaRPr lang="en-US" altLang="zh-CN" sz="1350" b="1" dirty="0">
              <a:latin typeface="微软雅黑" panose="020B0503020204020204" charset="-122"/>
              <a:ea typeface="微软雅黑" panose="020B0503020204020204" charset="-122"/>
            </a:endParaRPr>
          </a:p>
          <a:p>
            <a:pPr>
              <a:lnSpc>
                <a:spcPct val="93000"/>
              </a:lnSpc>
            </a:pPr>
            <a:endParaRPr lang="en-US" altLang="zh-CN" sz="1350" dirty="0">
              <a:latin typeface="微软雅黑" panose="020B0503020204020204" charset="-122"/>
              <a:ea typeface="微软雅黑" panose="020B0503020204020204" charset="-122"/>
            </a:endParaRPr>
          </a:p>
          <a:p>
            <a:pPr>
              <a:lnSpc>
                <a:spcPct val="93000"/>
              </a:lnSpc>
            </a:pPr>
            <a:endParaRPr lang="en-US" altLang="zh-CN" sz="1350" dirty="0">
              <a:latin typeface="微软雅黑" panose="020B0503020204020204" charset="-122"/>
              <a:ea typeface="微软雅黑" panose="020B0503020204020204" charset="-122"/>
            </a:endParaRPr>
          </a:p>
          <a:p>
            <a:pPr>
              <a:lnSpc>
                <a:spcPct val="93000"/>
              </a:lnSpc>
            </a:pPr>
            <a:endParaRPr lang="en-US" altLang="zh-CN" sz="1350" dirty="0">
              <a:latin typeface="微软雅黑" panose="020B0503020204020204" charset="-122"/>
              <a:ea typeface="微软雅黑" panose="020B0503020204020204" charset="-122"/>
            </a:endParaRPr>
          </a:p>
          <a:p>
            <a:pPr>
              <a:lnSpc>
                <a:spcPct val="93000"/>
              </a:lnSpc>
            </a:pPr>
            <a:endParaRPr lang="en-US" altLang="zh-CN" sz="1350" dirty="0">
              <a:latin typeface="微软雅黑" panose="020B0503020204020204" charset="-122"/>
              <a:ea typeface="微软雅黑" panose="020B0503020204020204" charset="-122"/>
            </a:endParaRPr>
          </a:p>
          <a:p>
            <a:pPr defTabSz="-476">
              <a:lnSpc>
                <a:spcPct val="93000"/>
              </a:lnSpc>
              <a:tabLst>
                <a:tab pos="171450" algn="l"/>
              </a:tabLst>
            </a:pPr>
            <a:endParaRPr lang="fr-FR" altLang="zh-CN" sz="1600" b="1" dirty="0">
              <a:solidFill>
                <a:srgbClr val="2479A1"/>
              </a:solidFill>
              <a:latin typeface="微软雅黑" panose="020B0503020204020204" charset="-122"/>
              <a:ea typeface="微软雅黑" panose="020B0503020204020204" charset="-122"/>
            </a:endParaRPr>
          </a:p>
          <a:p>
            <a:pPr defTabSz="-476">
              <a:lnSpc>
                <a:spcPct val="93000"/>
              </a:lnSpc>
              <a:tabLst>
                <a:tab pos="171450" algn="l"/>
              </a:tabLst>
            </a:pPr>
            <a:r>
              <a:rPr lang="fr-FR" altLang="zh-CN" sz="1600" b="1" dirty="0">
                <a:solidFill>
                  <a:srgbClr val="2479A1"/>
                </a:solidFill>
                <a:latin typeface="微软雅黑" panose="020B0503020204020204" charset="-122"/>
                <a:ea typeface="微软雅黑" panose="020B0503020204020204" charset="-122"/>
              </a:rPr>
              <a:t>Key </a:t>
            </a:r>
            <a:r>
              <a:rPr lang="fr-BE" altLang="zh-CN" sz="1600" b="1" dirty="0" err="1">
                <a:solidFill>
                  <a:srgbClr val="2479A1"/>
                </a:solidFill>
                <a:latin typeface="微软雅黑" panose="020B0503020204020204" charset="-122"/>
                <a:ea typeface="微软雅黑" panose="020B0503020204020204" charset="-122"/>
              </a:rPr>
              <a:t>Sectors</a:t>
            </a:r>
            <a:endParaRPr lang="fr-BE" altLang="zh-CN" sz="1600" b="1" dirty="0">
              <a:solidFill>
                <a:srgbClr val="2479A1"/>
              </a:solidFill>
              <a:latin typeface="微软雅黑" panose="020B0503020204020204" charset="-122"/>
              <a:ea typeface="微软雅黑" panose="020B0503020204020204" charset="-122"/>
            </a:endParaRPr>
          </a:p>
          <a:p>
            <a:pPr defTabSz="-476">
              <a:lnSpc>
                <a:spcPct val="93000"/>
              </a:lnSpc>
              <a:tabLst>
                <a:tab pos="171450" algn="l"/>
              </a:tabLst>
            </a:pPr>
            <a:r>
              <a:rPr lang="zh-CN" altLang="fr-FR" sz="1600" b="1" dirty="0">
                <a:solidFill>
                  <a:srgbClr val="2479A1"/>
                </a:solidFill>
                <a:latin typeface="微软雅黑" panose="020B0503020204020204" charset="-122"/>
                <a:ea typeface="微软雅黑" panose="020B0503020204020204" charset="-122"/>
              </a:rPr>
              <a:t>目标产业</a:t>
            </a:r>
            <a:endParaRPr lang="en-US" altLang="zh-CN" sz="1600" b="1" dirty="0">
              <a:solidFill>
                <a:srgbClr val="2479A1"/>
              </a:solidFill>
              <a:latin typeface="微软雅黑" panose="020B0503020204020204" charset="-122"/>
              <a:ea typeface="微软雅黑" panose="020B0503020204020204" charset="-122"/>
            </a:endParaRPr>
          </a:p>
        </p:txBody>
      </p:sp>
      <p:sp>
        <p:nvSpPr>
          <p:cNvPr id="31" name="文本框 30"/>
          <p:cNvSpPr txBox="1"/>
          <p:nvPr/>
        </p:nvSpPr>
        <p:spPr>
          <a:xfrm>
            <a:off x="2886112" y="3640529"/>
            <a:ext cx="5204936" cy="1559401"/>
          </a:xfrm>
          <a:prstGeom prst="rect">
            <a:avLst/>
          </a:prstGeom>
          <a:noFill/>
        </p:spPr>
        <p:txBody>
          <a:bodyPr wrap="square" rtlCol="0">
            <a:spAutoFit/>
          </a:bodyPr>
          <a:lstStyle/>
          <a:p>
            <a:pPr>
              <a:lnSpc>
                <a:spcPts val="750"/>
              </a:lnSpc>
            </a:pPr>
            <a:endParaRPr lang="en-US" altLang="zh-CN" sz="1200" dirty="0">
              <a:latin typeface="微软雅黑" panose="020B0503020204020204" charset="-122"/>
              <a:ea typeface="微软雅黑" panose="020B0503020204020204" charset="-122"/>
            </a:endParaRPr>
          </a:p>
          <a:p>
            <a:r>
              <a:rPr lang="en-US" sz="1400" dirty="0">
                <a:solidFill>
                  <a:schemeClr val="bg1"/>
                </a:solidFill>
              </a:rPr>
              <a:t>CBTC focuses on the following sectors: biotechnology,  </a:t>
            </a:r>
            <a:r>
              <a:rPr lang="en-US" altLang="zh-CN" sz="1400" dirty="0">
                <a:solidFill>
                  <a:schemeClr val="bg1"/>
                </a:solidFill>
              </a:rPr>
              <a:t>ICT, clean energy, smart manufacturing.</a:t>
            </a:r>
            <a:endParaRPr lang="en-US" sz="1400" dirty="0">
              <a:solidFill>
                <a:schemeClr val="bg1"/>
              </a:solidFill>
            </a:endParaRPr>
          </a:p>
          <a:p>
            <a:endParaRPr lang="en-US" sz="1400" dirty="0">
              <a:solidFill>
                <a:schemeClr val="bg1"/>
              </a:solidFill>
            </a:endParaRPr>
          </a:p>
          <a:p>
            <a:r>
              <a:rPr lang="zh-CN" altLang="en-US" sz="1400" dirty="0">
                <a:solidFill>
                  <a:schemeClr val="bg1"/>
                </a:solidFill>
              </a:rPr>
              <a:t>科技园重点支持以下领域中欧企业：生物技术</a:t>
            </a:r>
            <a:r>
              <a:rPr lang="en-US" altLang="zh-CN" sz="1400" dirty="0">
                <a:solidFill>
                  <a:schemeClr val="bg1"/>
                </a:solidFill>
              </a:rPr>
              <a:t>,</a:t>
            </a:r>
            <a:r>
              <a:rPr lang="zh-CN" altLang="en-US" sz="1400" dirty="0">
                <a:solidFill>
                  <a:schemeClr val="bg1"/>
                </a:solidFill>
              </a:rPr>
              <a:t> 通信技术</a:t>
            </a:r>
            <a:r>
              <a:rPr lang="en-US" altLang="zh-CN" sz="1400" dirty="0">
                <a:solidFill>
                  <a:schemeClr val="bg1"/>
                </a:solidFill>
              </a:rPr>
              <a:t>, </a:t>
            </a:r>
            <a:r>
              <a:rPr lang="zh-CN" altLang="en-US" sz="1400" dirty="0">
                <a:solidFill>
                  <a:schemeClr val="bg1"/>
                </a:solidFill>
              </a:rPr>
              <a:t>清洁环保技术</a:t>
            </a:r>
            <a:r>
              <a:rPr lang="en-US" altLang="zh-CN" sz="1400" dirty="0">
                <a:solidFill>
                  <a:schemeClr val="bg1"/>
                </a:solidFill>
              </a:rPr>
              <a:t>, </a:t>
            </a:r>
            <a:r>
              <a:rPr lang="zh-CN" altLang="en-US" sz="1400" dirty="0">
                <a:solidFill>
                  <a:schemeClr val="bg1"/>
                </a:solidFill>
              </a:rPr>
              <a:t>智能制造。</a:t>
            </a:r>
            <a:endParaRPr lang="en-US" altLang="zh-CN" sz="1400" dirty="0">
              <a:solidFill>
                <a:schemeClr val="bg1"/>
              </a:solidFill>
            </a:endParaRPr>
          </a:p>
          <a:p>
            <a:pPr defTabSz="-476">
              <a:lnSpc>
                <a:spcPts val="825"/>
              </a:lnSpc>
              <a:tabLst>
                <a:tab pos="542925" algn="l"/>
              </a:tabLst>
            </a:pPr>
            <a:endParaRPr lang="en-US" altLang="zh-CN" sz="1400" dirty="0">
              <a:solidFill>
                <a:schemeClr val="bg1"/>
              </a:solidFill>
              <a:latin typeface="+mn-ea"/>
            </a:endParaRPr>
          </a:p>
          <a:p>
            <a:endParaRPr lang="zh-CN" altLang="en-US" sz="1200" dirty="0"/>
          </a:p>
        </p:txBody>
      </p:sp>
      <p:pic>
        <p:nvPicPr>
          <p:cNvPr id="26" name="Picture 3"/>
          <p:cNvPicPr>
            <a:picLocks noChangeAspect="1" noChangeArrowheads="1"/>
          </p:cNvPicPr>
          <p:nvPr/>
        </p:nvPicPr>
        <p:blipFill>
          <a:blip r:embed="rId3"/>
          <a:srcRect/>
          <a:stretch>
            <a:fillRect/>
          </a:stretch>
        </p:blipFill>
        <p:spPr bwMode="auto">
          <a:xfrm>
            <a:off x="8400106" y="4096004"/>
            <a:ext cx="765908" cy="2761996"/>
          </a:xfrm>
          <a:prstGeom prst="rect">
            <a:avLst/>
          </a:prstGeom>
          <a:noFill/>
        </p:spPr>
      </p:pic>
      <p:pic>
        <p:nvPicPr>
          <p:cNvPr id="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07904" cy="82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307359" y="0"/>
            <a:ext cx="4572000" cy="830997"/>
          </a:xfrm>
          <a:prstGeom prst="rect">
            <a:avLst/>
          </a:prstGeom>
        </p:spPr>
        <p:txBody>
          <a:bodyPr>
            <a:spAutoFit/>
          </a:bodyPr>
          <a:lstStyle/>
          <a:p>
            <a:pPr defTabSz="-635"/>
            <a:r>
              <a:rPr lang="en-US" altLang="zh-CN" sz="2400" dirty="0">
                <a:solidFill>
                  <a:srgbClr val="00B0F0"/>
                </a:solidFill>
                <a:ea typeface="微软雅黑" panose="020B0503020204020204" charset="-122"/>
                <a:cs typeface="Microsoft YaHei UI" pitchFamily="18" charset="0"/>
              </a:rPr>
              <a:t>CBTC Strategic Position</a:t>
            </a:r>
          </a:p>
          <a:p>
            <a:pPr defTabSz="-635"/>
            <a:r>
              <a:rPr lang="zh-CN" altLang="fr-FR" sz="2400" dirty="0">
                <a:solidFill>
                  <a:srgbClr val="00B0F0"/>
                </a:solidFill>
                <a:ea typeface="微软雅黑" panose="020B0503020204020204" charset="-122"/>
                <a:cs typeface="Microsoft YaHei UI" pitchFamily="18" charset="0"/>
              </a:rPr>
              <a:t>中比科技园</a:t>
            </a:r>
            <a:r>
              <a:rPr lang="zh-CN" altLang="en-US" sz="2400" dirty="0">
                <a:solidFill>
                  <a:srgbClr val="00B0F0"/>
                </a:solidFill>
                <a:ea typeface="微软雅黑" panose="020B0503020204020204" charset="-122"/>
                <a:cs typeface="Microsoft YaHei UI" pitchFamily="18" charset="0"/>
              </a:rPr>
              <a:t>战略定位</a:t>
            </a:r>
            <a:endParaRPr lang="en-US" altLang="zh-CN" sz="2400" dirty="0">
              <a:solidFill>
                <a:srgbClr val="00B0F0"/>
              </a:solidFill>
              <a:ea typeface="微软雅黑" panose="020B0503020204020204" charset="-122"/>
              <a:cs typeface="Microsoft YaHei UI" pitchFamily="18" charset="0"/>
            </a:endParaRPr>
          </a:p>
        </p:txBody>
      </p:sp>
    </p:spTree>
    <p:extLst>
      <p:ext uri="{BB962C8B-B14F-4D97-AF65-F5344CB8AC3E}">
        <p14:creationId xmlns:p14="http://schemas.microsoft.com/office/powerpoint/2010/main" val="1901890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5001" y="0"/>
            <a:ext cx="4938804" cy="650431"/>
          </a:xfrm>
          <a:custGeom>
            <a:avLst/>
            <a:gdLst>
              <a:gd name="connsiteX0" fmla="*/ 179997 w 3456000"/>
              <a:gd name="connsiteY0" fmla="*/ 0 h 540004"/>
              <a:gd name="connsiteX1" fmla="*/ 0 w 3456000"/>
              <a:gd name="connsiteY1" fmla="*/ 540004 h 540004"/>
              <a:gd name="connsiteX2" fmla="*/ 3275990 w 3456000"/>
              <a:gd name="connsiteY2" fmla="*/ 540004 h 540004"/>
              <a:gd name="connsiteX3" fmla="*/ 3456000 w 3456000"/>
              <a:gd name="connsiteY3" fmla="*/ 0 h 540004"/>
              <a:gd name="connsiteX4" fmla="*/ 179997 w 3456000"/>
              <a:gd name="connsiteY4" fmla="*/ 0 h 5400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56000" h="540004">
                <a:moveTo>
                  <a:pt x="179997" y="0"/>
                </a:moveTo>
                <a:lnTo>
                  <a:pt x="0" y="540004"/>
                </a:lnTo>
                <a:lnTo>
                  <a:pt x="3275990" y="540004"/>
                </a:lnTo>
                <a:lnTo>
                  <a:pt x="3456000" y="0"/>
                </a:lnTo>
                <a:lnTo>
                  <a:pt x="179997" y="0"/>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
          <p:cNvSpPr txBox="1"/>
          <p:nvPr/>
        </p:nvSpPr>
        <p:spPr>
          <a:xfrm>
            <a:off x="602166" y="0"/>
            <a:ext cx="3989204" cy="661720"/>
          </a:xfrm>
          <a:prstGeom prst="rect">
            <a:avLst/>
          </a:prstGeom>
          <a:noFill/>
        </p:spPr>
        <p:txBody>
          <a:bodyPr wrap="square" lIns="0" tIns="0" rIns="0" rtlCol="0">
            <a:spAutoFit/>
          </a:bodyPr>
          <a:lstStyle/>
          <a:p>
            <a:pPr defTabSz="-635"/>
            <a:r>
              <a:rPr lang="en-US" altLang="zh-CN" sz="2000" b="1" dirty="0">
                <a:solidFill>
                  <a:srgbClr val="FFFFFF"/>
                </a:solidFill>
                <a:ea typeface="微软雅黑" panose="020B0503020204020204" charset="-122"/>
                <a:cs typeface="Microsoft YaHei UI" pitchFamily="18" charset="0"/>
              </a:rPr>
              <a:t>Competitive Advantages for Chinese Investors /</a:t>
            </a:r>
            <a:r>
              <a:rPr lang="zh-CN" altLang="en-US" b="1" dirty="0">
                <a:solidFill>
                  <a:srgbClr val="FFFFFF"/>
                </a:solidFill>
                <a:ea typeface="微软雅黑" panose="020B0503020204020204" charset="-122"/>
                <a:cs typeface="Microsoft YaHei UI" pitchFamily="18" charset="0"/>
              </a:rPr>
              <a:t>中国投资者</a:t>
            </a:r>
            <a:endParaRPr lang="en-US" altLang="zh-CN" b="1" dirty="0">
              <a:solidFill>
                <a:srgbClr val="FFFFFF"/>
              </a:solidFill>
              <a:ea typeface="微软雅黑" panose="020B0503020204020204" charset="-122"/>
              <a:cs typeface="Microsoft YaHei UI" pitchFamily="18" charset="0"/>
            </a:endParaRPr>
          </a:p>
        </p:txBody>
      </p:sp>
      <p:sp>
        <p:nvSpPr>
          <p:cNvPr id="6" name="矩形 5"/>
          <p:cNvSpPr/>
          <p:nvPr/>
        </p:nvSpPr>
        <p:spPr>
          <a:xfrm>
            <a:off x="194876" y="931373"/>
            <a:ext cx="5849085" cy="5279907"/>
          </a:xfrm>
          <a:prstGeom prst="rect">
            <a:avLst/>
          </a:prstGeom>
        </p:spPr>
        <p:txBody>
          <a:bodyPr wrap="square">
            <a:spAutoFit/>
          </a:bodyPr>
          <a:lstStyle/>
          <a:p>
            <a:endParaRPr lang="fr-FR" altLang="zh-CN" sz="1600" dirty="0"/>
          </a:p>
          <a:p>
            <a:pPr marL="285750" indent="-285750">
              <a:lnSpc>
                <a:spcPct val="90000"/>
              </a:lnSpc>
              <a:buFont typeface="Wingdings" panose="05000000000000000000" pitchFamily="2" charset="2"/>
              <a:buChar char="ü"/>
            </a:pPr>
            <a:r>
              <a:rPr lang="en-US" altLang="zh-CN" sz="1600" b="1" dirty="0">
                <a:solidFill>
                  <a:srgbClr val="1F96CF"/>
                </a:solidFill>
                <a:ea typeface="微软雅黑" panose="020B0503020204020204" charset="-122"/>
                <a:cs typeface="Microsoft YaHei UI" pitchFamily="18" charset="0"/>
                <a:sym typeface="+mn-ea"/>
              </a:rPr>
              <a:t>Location/</a:t>
            </a:r>
            <a:r>
              <a:rPr lang="zh-CN" altLang="fr-FR" sz="1600" b="1" dirty="0">
                <a:solidFill>
                  <a:srgbClr val="1F96CF"/>
                </a:solidFill>
                <a:ea typeface="微软雅黑" panose="020B0503020204020204" charset="-122"/>
                <a:cs typeface="Microsoft YaHei UI" pitchFamily="18" charset="0"/>
                <a:sym typeface="+mn-ea"/>
              </a:rPr>
              <a:t>交通区位</a:t>
            </a:r>
            <a:endParaRPr lang="en-US" altLang="zh-CN" sz="1600" b="1" dirty="0">
              <a:solidFill>
                <a:srgbClr val="1F96CF"/>
              </a:solidFill>
              <a:ea typeface="微软雅黑" panose="020B0503020204020204" charset="-122"/>
              <a:cs typeface="Microsoft YaHei UI" pitchFamily="18" charset="0"/>
              <a:sym typeface="+mn-ea"/>
            </a:endParaRPr>
          </a:p>
          <a:p>
            <a:pPr>
              <a:lnSpc>
                <a:spcPct val="90000"/>
              </a:lnSpc>
            </a:pPr>
            <a:endParaRPr lang="en-US" altLang="zh-CN" b="1" dirty="0">
              <a:solidFill>
                <a:srgbClr val="1F96CF"/>
              </a:solidFill>
              <a:ea typeface="微软雅黑" panose="020B0503020204020204" charset="-122"/>
              <a:cs typeface="Microsoft YaHei UI" pitchFamily="18" charset="0"/>
              <a:sym typeface="+mn-ea"/>
            </a:endParaRPr>
          </a:p>
          <a:p>
            <a:pPr>
              <a:lnSpc>
                <a:spcPct val="90000"/>
              </a:lnSpc>
            </a:pPr>
            <a:r>
              <a:rPr lang="en-US" altLang="zh-CN" sz="1200" b="1" dirty="0">
                <a:solidFill>
                  <a:srgbClr val="1F96CF"/>
                </a:solidFill>
                <a:ea typeface="微软雅黑" panose="020B0503020204020204" charset="-122"/>
                <a:cs typeface="Microsoft YaHei UI" pitchFamily="18" charset="0"/>
                <a:sym typeface="+mn-ea"/>
              </a:rPr>
              <a:t>CBTC is located in the city of Louvain-la-</a:t>
            </a:r>
            <a:r>
              <a:rPr lang="en-US" altLang="zh-CN" sz="1200" b="1" dirty="0" err="1">
                <a:solidFill>
                  <a:srgbClr val="1F96CF"/>
                </a:solidFill>
                <a:ea typeface="微软雅黑" panose="020B0503020204020204" charset="-122"/>
                <a:cs typeface="Microsoft YaHei UI" pitchFamily="18" charset="0"/>
                <a:sym typeface="+mn-ea"/>
              </a:rPr>
              <a:t>Neuve</a:t>
            </a:r>
            <a:r>
              <a:rPr lang="en-US" altLang="zh-CN" sz="1200" b="1" dirty="0">
                <a:solidFill>
                  <a:srgbClr val="1F96CF"/>
                </a:solidFill>
                <a:ea typeface="微软雅黑" panose="020B0503020204020204" charset="-122"/>
                <a:cs typeface="Microsoft YaHei UI" pitchFamily="18" charset="0"/>
                <a:sym typeface="+mn-ea"/>
              </a:rPr>
              <a:t> , Belgium,  only 30 kilometers away from Brussels, “capital of Europe. Thanks to its comprehensive transportation network, all EU metropolitan cities can be accessed at ease</a:t>
            </a:r>
          </a:p>
          <a:p>
            <a:endParaRPr lang="fr-FR" altLang="zh-CN" sz="1600" b="1" dirty="0">
              <a:solidFill>
                <a:schemeClr val="tx1">
                  <a:lumMod val="65000"/>
                  <a:lumOff val="35000"/>
                </a:schemeClr>
              </a:solidFill>
              <a:ea typeface="微软雅黑" panose="020B0503020204020204" charset="-122"/>
            </a:endParaRPr>
          </a:p>
          <a:p>
            <a:endParaRPr lang="fr-FR" altLang="zh-CN" sz="1600" b="1" dirty="0">
              <a:solidFill>
                <a:schemeClr val="tx1">
                  <a:lumMod val="65000"/>
                  <a:lumOff val="35000"/>
                </a:schemeClr>
              </a:solidFill>
              <a:ea typeface="微软雅黑" panose="020B0503020204020204" charset="-122"/>
            </a:endParaRPr>
          </a:p>
          <a:p>
            <a:pPr marL="285750" indent="-285750">
              <a:lnSpc>
                <a:spcPct val="90000"/>
              </a:lnSpc>
              <a:buFont typeface="Wingdings" panose="05000000000000000000" pitchFamily="2" charset="2"/>
              <a:buChar char="ü"/>
            </a:pPr>
            <a:r>
              <a:rPr lang="en-US" altLang="zh-CN" sz="1600" b="1" dirty="0">
                <a:solidFill>
                  <a:srgbClr val="1F96CF"/>
                </a:solidFill>
                <a:ea typeface="微软雅黑" panose="020B0503020204020204" charset="-122"/>
                <a:sym typeface="+mn-ea"/>
              </a:rPr>
              <a:t>Subsidies, Deduction and Incentives </a:t>
            </a:r>
            <a:r>
              <a:rPr lang="zh-CN" altLang="en-US" sz="1600" b="1" dirty="0">
                <a:solidFill>
                  <a:srgbClr val="1F96CF"/>
                </a:solidFill>
                <a:ea typeface="微软雅黑" panose="020B0503020204020204" charset="-122"/>
                <a:sym typeface="+mn-ea"/>
              </a:rPr>
              <a:t>投资税收优惠及研发补助</a:t>
            </a:r>
            <a:endParaRPr lang="en-US" altLang="zh-CN" sz="1600" b="1" dirty="0">
              <a:solidFill>
                <a:srgbClr val="1F96CF"/>
              </a:solidFill>
              <a:ea typeface="微软雅黑" panose="020B0503020204020204" charset="-122"/>
              <a:sym typeface="+mn-ea"/>
            </a:endParaRPr>
          </a:p>
          <a:p>
            <a:pPr marL="285750" indent="-285750">
              <a:buFont typeface="Wingdings" panose="05000000000000000000" pitchFamily="2" charset="2"/>
              <a:buChar char="ü"/>
            </a:pPr>
            <a:endParaRPr lang="fr-BE" sz="1350" b="1" dirty="0">
              <a:solidFill>
                <a:srgbClr val="1F96CF"/>
              </a:solidFill>
              <a:ea typeface="微软雅黑" panose="020B0503020204020204" charset="-122"/>
            </a:endParaRPr>
          </a:p>
          <a:p>
            <a:pPr lvl="0" defTabSz="-476">
              <a:lnSpc>
                <a:spcPts val="1425"/>
              </a:lnSpc>
              <a:tabLst>
                <a:tab pos="47625" algn="l"/>
              </a:tabLst>
            </a:pPr>
            <a:r>
              <a:rPr lang="en-US" altLang="zh-CN" sz="1200" b="1" dirty="0">
                <a:solidFill>
                  <a:srgbClr val="1F96CF"/>
                </a:solidFill>
                <a:ea typeface="微软雅黑" panose="020B0503020204020204" charset="-122"/>
              </a:rPr>
              <a:t>The government introduced a series of attractive investment subsidies and tax preferential policies for companies that are willing to locate in Wallonia. </a:t>
            </a:r>
          </a:p>
          <a:p>
            <a:pPr marL="342900" indent="-342900">
              <a:lnSpc>
                <a:spcPct val="90000"/>
              </a:lnSpc>
              <a:buFont typeface="Wingdings" panose="05000000000000000000" pitchFamily="2" charset="2"/>
              <a:buChar char="ü"/>
            </a:pPr>
            <a:endParaRPr lang="en-US" altLang="zh-CN" sz="1600" b="1" dirty="0">
              <a:solidFill>
                <a:srgbClr val="1F96CF"/>
              </a:solidFill>
              <a:ea typeface="微软雅黑" panose="020B0503020204020204" charset="-122"/>
              <a:sym typeface="+mn-ea"/>
            </a:endParaRPr>
          </a:p>
          <a:p>
            <a:pPr marL="342900" indent="-342900">
              <a:lnSpc>
                <a:spcPct val="90000"/>
              </a:lnSpc>
              <a:buFont typeface="Wingdings" panose="05000000000000000000" pitchFamily="2" charset="2"/>
              <a:buChar char="ü"/>
            </a:pPr>
            <a:endParaRPr lang="en-US" altLang="zh-CN" sz="1600" b="1" dirty="0">
              <a:solidFill>
                <a:srgbClr val="1F96CF"/>
              </a:solidFill>
              <a:ea typeface="微软雅黑" panose="020B0503020204020204" charset="-122"/>
              <a:sym typeface="+mn-ea"/>
            </a:endParaRPr>
          </a:p>
          <a:p>
            <a:pPr marL="342900" indent="-342900">
              <a:lnSpc>
                <a:spcPct val="90000"/>
              </a:lnSpc>
              <a:buFont typeface="Wingdings" panose="05000000000000000000" pitchFamily="2" charset="2"/>
              <a:buChar char="ü"/>
            </a:pPr>
            <a:r>
              <a:rPr lang="fr-FR" altLang="zh-CN" sz="1600" b="1" dirty="0">
                <a:solidFill>
                  <a:srgbClr val="1F96CF"/>
                </a:solidFill>
                <a:ea typeface="微软雅黑" panose="020B0503020204020204" charset="-122"/>
              </a:rPr>
              <a:t>R&amp;D </a:t>
            </a:r>
            <a:r>
              <a:rPr lang="fr-FR" altLang="zh-CN" sz="1600" b="1" dirty="0" err="1">
                <a:solidFill>
                  <a:srgbClr val="1F96CF"/>
                </a:solidFill>
                <a:ea typeface="微软雅黑" panose="020B0503020204020204" charset="-122"/>
              </a:rPr>
              <a:t>Environment</a:t>
            </a:r>
            <a:r>
              <a:rPr lang="en-US" altLang="zh-CN" sz="1600" b="1" dirty="0">
                <a:solidFill>
                  <a:srgbClr val="1F96CF"/>
                </a:solidFill>
                <a:ea typeface="微软雅黑" panose="020B0503020204020204" charset="-122"/>
              </a:rPr>
              <a:t>/ </a:t>
            </a:r>
            <a:r>
              <a:rPr lang="zh-CN" altLang="en-US" sz="1600" b="1" dirty="0">
                <a:solidFill>
                  <a:srgbClr val="1F96CF"/>
                </a:solidFill>
                <a:ea typeface="微软雅黑" panose="020B0503020204020204" charset="-122"/>
              </a:rPr>
              <a:t>研发环境 </a:t>
            </a:r>
            <a:endParaRPr lang="en-US" altLang="zh-CN" sz="1600" b="1" dirty="0">
              <a:solidFill>
                <a:srgbClr val="1F96CF"/>
              </a:solidFill>
              <a:ea typeface="微软雅黑" panose="020B0503020204020204" charset="-122"/>
            </a:endParaRPr>
          </a:p>
          <a:p>
            <a:pPr>
              <a:lnSpc>
                <a:spcPct val="90000"/>
              </a:lnSpc>
            </a:pPr>
            <a:r>
              <a:rPr lang="en-US" altLang="zh-CN" sz="1200" b="1" dirty="0">
                <a:solidFill>
                  <a:srgbClr val="1F96CF"/>
                </a:solidFill>
                <a:ea typeface="微软雅黑" panose="020B0503020204020204" charset="-122"/>
              </a:rPr>
              <a:t>Adjacent</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to</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LLN</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Science</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Park</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and</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UCL and other research centers, CBTC has a very good R&amp;D environment for future companies </a:t>
            </a:r>
            <a:endParaRPr lang="fr-FR" altLang="zh-CN" sz="1200" b="1" dirty="0">
              <a:solidFill>
                <a:srgbClr val="1F96CF"/>
              </a:solidFill>
              <a:ea typeface="微软雅黑" panose="020B0503020204020204" charset="-122"/>
            </a:endParaRPr>
          </a:p>
          <a:p>
            <a:pPr marL="285750" lvl="0" indent="-285750" defTabSz="-476">
              <a:lnSpc>
                <a:spcPts val="1425"/>
              </a:lnSpc>
              <a:buFont typeface="Wingdings" panose="05000000000000000000" pitchFamily="2" charset="2"/>
              <a:buChar char="ü"/>
              <a:tabLst>
                <a:tab pos="47625" algn="l"/>
              </a:tabLst>
            </a:pPr>
            <a:endParaRPr lang="en-US" altLang="zh-CN" sz="1600" b="1" dirty="0">
              <a:solidFill>
                <a:srgbClr val="1F96CF"/>
              </a:solidFill>
              <a:ea typeface="微软雅黑" panose="020B0503020204020204" charset="-122"/>
            </a:endParaRPr>
          </a:p>
          <a:p>
            <a:pPr marL="285750" lvl="0" indent="-285750" defTabSz="-476">
              <a:lnSpc>
                <a:spcPts val="1425"/>
              </a:lnSpc>
              <a:buFont typeface="Wingdings" panose="05000000000000000000" pitchFamily="2" charset="2"/>
              <a:buChar char="ü"/>
              <a:tabLst>
                <a:tab pos="47625" algn="l"/>
              </a:tabLst>
            </a:pPr>
            <a:endParaRPr lang="en-US" altLang="zh-CN" sz="1600" b="1" dirty="0">
              <a:solidFill>
                <a:srgbClr val="1F96CF"/>
              </a:solidFill>
              <a:ea typeface="微软雅黑" panose="020B0503020204020204" charset="-122"/>
            </a:endParaRPr>
          </a:p>
          <a:p>
            <a:pPr marL="285750" lvl="0" indent="-285750" defTabSz="-476">
              <a:lnSpc>
                <a:spcPts val="1425"/>
              </a:lnSpc>
              <a:buFont typeface="Wingdings" panose="05000000000000000000" pitchFamily="2" charset="2"/>
              <a:buChar char="ü"/>
              <a:tabLst>
                <a:tab pos="47625" algn="l"/>
              </a:tabLst>
            </a:pPr>
            <a:endParaRPr lang="en-US" altLang="zh-CN" sz="1600" b="1" dirty="0">
              <a:solidFill>
                <a:srgbClr val="1F96CF"/>
              </a:solidFill>
              <a:ea typeface="微软雅黑" panose="020B0503020204020204" charset="-122"/>
            </a:endParaRPr>
          </a:p>
          <a:p>
            <a:pPr marL="285750" indent="-285750">
              <a:lnSpc>
                <a:spcPct val="90000"/>
              </a:lnSpc>
              <a:buFont typeface="Wingdings" panose="05000000000000000000" pitchFamily="2" charset="2"/>
              <a:buChar char="ü"/>
            </a:pPr>
            <a:r>
              <a:rPr lang="en-US" sz="1600" b="1" dirty="0">
                <a:solidFill>
                  <a:srgbClr val="1F96CF"/>
                </a:solidFill>
                <a:ea typeface="微软雅黑" panose="020B0503020204020204" charset="-122"/>
              </a:rPr>
              <a:t>Industrial Alliance/</a:t>
            </a:r>
            <a:r>
              <a:rPr lang="zh-CN" altLang="fr-FR" sz="1600" b="1" dirty="0">
                <a:solidFill>
                  <a:srgbClr val="1F96CF"/>
                </a:solidFill>
                <a:ea typeface="微软雅黑" panose="020B0503020204020204" charset="-122"/>
              </a:rPr>
              <a:t>产业集群</a:t>
            </a:r>
            <a:endParaRPr lang="en-US" sz="1600" b="1" dirty="0">
              <a:solidFill>
                <a:srgbClr val="1F96CF"/>
              </a:solidFill>
              <a:ea typeface="微软雅黑" panose="020B0503020204020204" charset="-122"/>
            </a:endParaRPr>
          </a:p>
          <a:p>
            <a:pPr marL="285750" indent="-285750">
              <a:buFont typeface="Wingdings" panose="05000000000000000000" pitchFamily="2" charset="2"/>
              <a:buChar char="ü"/>
            </a:pPr>
            <a:endParaRPr lang="en-US" sz="1400" b="1" dirty="0">
              <a:solidFill>
                <a:srgbClr val="1F96CF"/>
              </a:solidFill>
              <a:ea typeface="微软雅黑" panose="020B0503020204020204" charset="-122"/>
            </a:endParaRPr>
          </a:p>
          <a:p>
            <a:pPr defTabSz="-476">
              <a:lnSpc>
                <a:spcPts val="1425"/>
              </a:lnSpc>
              <a:tabLst>
                <a:tab pos="47625" algn="l"/>
              </a:tabLst>
            </a:pPr>
            <a:r>
              <a:rPr lang="en-US" sz="1200" b="1" dirty="0">
                <a:solidFill>
                  <a:srgbClr val="1F96CF"/>
                </a:solidFill>
                <a:ea typeface="微软雅黑" panose="020B0503020204020204" charset="-122"/>
              </a:rPr>
              <a:t>The area of CBTC region has developed a successful clustering policy, supporting 6 competitiveness clusters to carry out investment, R&amp;D or training projects in 6 clusters, especially in life science, mechanical engineering , environmental science.</a:t>
            </a:r>
          </a:p>
          <a:p>
            <a:pPr defTabSz="-476">
              <a:lnSpc>
                <a:spcPts val="1425"/>
              </a:lnSpc>
              <a:tabLst>
                <a:tab pos="47625" algn="l"/>
              </a:tabLst>
            </a:pPr>
            <a:endParaRPr lang="en-US" sz="1200" b="1" dirty="0">
              <a:solidFill>
                <a:srgbClr val="1F96CF"/>
              </a:solidFill>
              <a:ea typeface="微软雅黑" panose="020B0503020204020204" charset="-122"/>
            </a:endParaRPr>
          </a:p>
        </p:txBody>
      </p:sp>
      <p:pic>
        <p:nvPicPr>
          <p:cNvPr id="18" name="Picture 3"/>
          <p:cNvPicPr/>
          <p:nvPr/>
        </p:nvPicPr>
        <p:blipFill rotWithShape="1">
          <a:blip r:embed="rId2" cstate="print">
            <a:extLst>
              <a:ext uri="{28A0092B-C50C-407E-A947-70E740481C1C}">
                <a14:useLocalDpi xmlns:a14="http://schemas.microsoft.com/office/drawing/2010/main" val="0"/>
              </a:ext>
            </a:extLst>
          </a:blip>
          <a:srcRect r="12473" b="3511"/>
          <a:stretch/>
        </p:blipFill>
        <p:spPr bwMode="auto">
          <a:xfrm>
            <a:off x="6232749" y="1196752"/>
            <a:ext cx="2594603" cy="2854847"/>
          </a:xfrm>
          <a:prstGeom prst="rect">
            <a:avLst/>
          </a:prstGeom>
          <a:noFill/>
          <a:ln>
            <a:noFill/>
          </a:ln>
          <a:extLst/>
        </p:spPr>
      </p:pic>
      <p:pic>
        <p:nvPicPr>
          <p:cNvPr id="19" name="Picture 2" descr="C:\Users\mioannidis\Desktop\BLSI labo.jpg"/>
          <p:cNvPicPr/>
          <p:nvPr/>
        </p:nvPicPr>
        <p:blipFill rotWithShape="1">
          <a:blip r:embed="rId3">
            <a:extLst>
              <a:ext uri="{28A0092B-C50C-407E-A947-70E740481C1C}">
                <a14:useLocalDpi xmlns:a14="http://schemas.microsoft.com/office/drawing/2010/main" val="0"/>
              </a:ext>
            </a:extLst>
          </a:blip>
          <a:srcRect l="42910" t="9366" r="13705"/>
          <a:stretch/>
        </p:blipFill>
        <p:spPr bwMode="auto">
          <a:xfrm>
            <a:off x="6230498" y="3933057"/>
            <a:ext cx="2596854" cy="29249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479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014915" y="5527460"/>
            <a:ext cx="8129085" cy="415498"/>
          </a:xfrm>
          <a:prstGeom prst="rect">
            <a:avLst/>
          </a:prstGeom>
        </p:spPr>
        <p:txBody>
          <a:bodyPr wrap="none">
            <a:spAutoFit/>
          </a:bodyPr>
          <a:lstStyle/>
          <a:p>
            <a:pPr algn="ctr"/>
            <a:r>
              <a:rPr lang="en-US" altLang="zh-CN" sz="2100" b="1" dirty="0">
                <a:solidFill>
                  <a:srgbClr val="170A56"/>
                </a:solidFill>
                <a:latin typeface="Aharoni" panose="02010803020104030203" pitchFamily="2" charset="-79"/>
                <a:ea typeface="Microsoft Yi Baiti" panose="03000500000000000000" pitchFamily="66" charset="0"/>
                <a:cs typeface="Aharoni" panose="02010803020104030203" pitchFamily="2" charset="-79"/>
              </a:rPr>
              <a:t>China</a:t>
            </a:r>
            <a:r>
              <a:rPr lang="en-US" altLang="zh-CN" sz="2100" b="1" dirty="0">
                <a:solidFill>
                  <a:srgbClr val="252525"/>
                </a:solidFill>
                <a:latin typeface="Aharoni" panose="02010803020104030203" pitchFamily="2" charset="-79"/>
                <a:ea typeface="Microsoft Yi Baiti" panose="03000500000000000000" pitchFamily="66" charset="0"/>
                <a:cs typeface="Aharoni" panose="02010803020104030203" pitchFamily="2" charset="-79"/>
              </a:rPr>
              <a:t>          </a:t>
            </a:r>
            <a:r>
              <a:rPr lang="en-US" altLang="zh-CN" sz="2100" b="1" dirty="0">
                <a:solidFill>
                  <a:schemeClr val="bg2">
                    <a:lumMod val="50000"/>
                  </a:schemeClr>
                </a:solidFill>
                <a:latin typeface="Aharoni" panose="02010803020104030203" pitchFamily="2" charset="-79"/>
                <a:ea typeface="Microsoft Yi Baiti" panose="03000500000000000000" pitchFamily="66" charset="0"/>
                <a:cs typeface="Aharoni" panose="02010803020104030203" pitchFamily="2" charset="-79"/>
              </a:rPr>
              <a:t>Hubei</a:t>
            </a:r>
            <a:r>
              <a:rPr lang="en-US" altLang="zh-CN" sz="2100" b="1" dirty="0">
                <a:solidFill>
                  <a:srgbClr val="252525"/>
                </a:solidFill>
                <a:latin typeface="Aharoni" panose="02010803020104030203" pitchFamily="2" charset="-79"/>
                <a:ea typeface="Microsoft Yi Baiti" panose="03000500000000000000" pitchFamily="66" charset="0"/>
                <a:cs typeface="Aharoni" panose="02010803020104030203" pitchFamily="2" charset="-79"/>
              </a:rPr>
              <a:t>          </a:t>
            </a:r>
            <a:r>
              <a:rPr lang="en-US" altLang="zh-CN" sz="2100" b="1" dirty="0">
                <a:solidFill>
                  <a:srgbClr val="E39641"/>
                </a:solidFill>
                <a:latin typeface="Aharoni" panose="02010803020104030203" pitchFamily="2" charset="-79"/>
                <a:ea typeface="Microsoft Yi Baiti" panose="03000500000000000000" pitchFamily="66" charset="0"/>
                <a:cs typeface="Aharoni" panose="02010803020104030203" pitchFamily="2" charset="-79"/>
              </a:rPr>
              <a:t>Wuhan</a:t>
            </a:r>
            <a:r>
              <a:rPr lang="en-US" altLang="zh-CN" sz="2100" b="1" dirty="0">
                <a:solidFill>
                  <a:srgbClr val="252525"/>
                </a:solidFill>
                <a:latin typeface="Aharoni" panose="02010803020104030203" pitchFamily="2" charset="-79"/>
                <a:ea typeface="Microsoft Yi Baiti" panose="03000500000000000000" pitchFamily="66" charset="0"/>
                <a:cs typeface="Aharoni" panose="02010803020104030203" pitchFamily="2" charset="-79"/>
              </a:rPr>
              <a:t>          </a:t>
            </a:r>
            <a:r>
              <a:rPr lang="en-US" altLang="zh-CN" sz="2100" b="1" dirty="0">
                <a:solidFill>
                  <a:schemeClr val="accent1">
                    <a:lumMod val="75000"/>
                  </a:schemeClr>
                </a:solidFill>
                <a:latin typeface="Aharoni" panose="02010803020104030203" pitchFamily="2" charset="-79"/>
                <a:ea typeface="Microsoft Yi Baiti" panose="03000500000000000000" pitchFamily="66" charset="0"/>
                <a:cs typeface="Aharoni" panose="02010803020104030203" pitchFamily="2" charset="-79"/>
              </a:rPr>
              <a:t>East Lake High-tech Zone</a:t>
            </a:r>
            <a:endParaRPr lang="zh-CN" altLang="en-US" sz="2100" b="1" dirty="0">
              <a:solidFill>
                <a:schemeClr val="accent1">
                  <a:lumMod val="75000"/>
                </a:schemeClr>
              </a:solidFill>
              <a:latin typeface="Aharoni" panose="02010803020104030203" pitchFamily="2" charset="-79"/>
              <a:ea typeface="微软雅黑" panose="020B0503020204020204" pitchFamily="34" charset="-122"/>
              <a:cs typeface="Aharoni" panose="02010803020104030203" pitchFamily="2" charset="-79"/>
            </a:endParaRPr>
          </a:p>
        </p:txBody>
      </p:sp>
      <p:pic>
        <p:nvPicPr>
          <p:cNvPr id="3" name="图片 2"/>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481" y="1022273"/>
            <a:ext cx="3977715" cy="3209074"/>
          </a:xfrm>
          <a:prstGeom prst="rect">
            <a:avLst/>
          </a:prstGeom>
        </p:spPr>
      </p:pic>
      <p:sp>
        <p:nvSpPr>
          <p:cNvPr id="29" name="KSO_Shape"/>
          <p:cNvSpPr>
            <a:spLocks/>
          </p:cNvSpPr>
          <p:nvPr/>
        </p:nvSpPr>
        <p:spPr bwMode="auto">
          <a:xfrm>
            <a:off x="167831" y="5460436"/>
            <a:ext cx="564719" cy="759457"/>
          </a:xfrm>
          <a:custGeom>
            <a:avLst/>
            <a:gdLst/>
            <a:ahLst/>
            <a:cxnLst/>
            <a:rect l="0" t="0" r="r" b="b"/>
            <a:pathLst>
              <a:path w="760413" h="1123951">
                <a:moveTo>
                  <a:pt x="556062" y="689979"/>
                </a:moveTo>
                <a:lnTo>
                  <a:pt x="552429" y="690206"/>
                </a:lnTo>
                <a:lnTo>
                  <a:pt x="549250" y="690432"/>
                </a:lnTo>
                <a:lnTo>
                  <a:pt x="546299" y="690886"/>
                </a:lnTo>
                <a:lnTo>
                  <a:pt x="543120" y="691339"/>
                </a:lnTo>
                <a:lnTo>
                  <a:pt x="539941" y="692020"/>
                </a:lnTo>
                <a:lnTo>
                  <a:pt x="536989" y="692927"/>
                </a:lnTo>
                <a:lnTo>
                  <a:pt x="534038" y="694060"/>
                </a:lnTo>
                <a:lnTo>
                  <a:pt x="531086" y="694967"/>
                </a:lnTo>
                <a:lnTo>
                  <a:pt x="528361" y="696328"/>
                </a:lnTo>
                <a:lnTo>
                  <a:pt x="525637" y="697688"/>
                </a:lnTo>
                <a:lnTo>
                  <a:pt x="520414" y="701089"/>
                </a:lnTo>
                <a:lnTo>
                  <a:pt x="515419" y="704717"/>
                </a:lnTo>
                <a:lnTo>
                  <a:pt x="510878" y="708798"/>
                </a:lnTo>
                <a:lnTo>
                  <a:pt x="506791" y="713106"/>
                </a:lnTo>
                <a:lnTo>
                  <a:pt x="503158" y="718094"/>
                </a:lnTo>
                <a:lnTo>
                  <a:pt x="499752" y="723536"/>
                </a:lnTo>
                <a:lnTo>
                  <a:pt x="498617" y="726257"/>
                </a:lnTo>
                <a:lnTo>
                  <a:pt x="497027" y="728978"/>
                </a:lnTo>
                <a:lnTo>
                  <a:pt x="496119" y="731925"/>
                </a:lnTo>
                <a:lnTo>
                  <a:pt x="495211" y="734873"/>
                </a:lnTo>
                <a:lnTo>
                  <a:pt x="494076" y="737820"/>
                </a:lnTo>
                <a:lnTo>
                  <a:pt x="493622" y="740768"/>
                </a:lnTo>
                <a:lnTo>
                  <a:pt x="492940" y="744169"/>
                </a:lnTo>
                <a:lnTo>
                  <a:pt x="492713" y="747116"/>
                </a:lnTo>
                <a:lnTo>
                  <a:pt x="492259" y="750291"/>
                </a:lnTo>
                <a:lnTo>
                  <a:pt x="492032" y="753918"/>
                </a:lnTo>
                <a:lnTo>
                  <a:pt x="492259" y="757093"/>
                </a:lnTo>
                <a:lnTo>
                  <a:pt x="492713" y="760267"/>
                </a:lnTo>
                <a:lnTo>
                  <a:pt x="492940" y="763215"/>
                </a:lnTo>
                <a:lnTo>
                  <a:pt x="493622" y="766616"/>
                </a:lnTo>
                <a:lnTo>
                  <a:pt x="494076" y="769563"/>
                </a:lnTo>
                <a:lnTo>
                  <a:pt x="495211" y="772511"/>
                </a:lnTo>
                <a:lnTo>
                  <a:pt x="496119" y="775458"/>
                </a:lnTo>
                <a:lnTo>
                  <a:pt x="497027" y="778406"/>
                </a:lnTo>
                <a:lnTo>
                  <a:pt x="498617" y="781353"/>
                </a:lnTo>
                <a:lnTo>
                  <a:pt x="499752" y="784074"/>
                </a:lnTo>
                <a:lnTo>
                  <a:pt x="503158" y="789289"/>
                </a:lnTo>
                <a:lnTo>
                  <a:pt x="506791" y="794277"/>
                </a:lnTo>
                <a:lnTo>
                  <a:pt x="510878" y="798585"/>
                </a:lnTo>
                <a:lnTo>
                  <a:pt x="515419" y="802667"/>
                </a:lnTo>
                <a:lnTo>
                  <a:pt x="520414" y="806521"/>
                </a:lnTo>
                <a:lnTo>
                  <a:pt x="525637" y="809695"/>
                </a:lnTo>
                <a:lnTo>
                  <a:pt x="528361" y="810829"/>
                </a:lnTo>
                <a:lnTo>
                  <a:pt x="531086" y="812416"/>
                </a:lnTo>
                <a:lnTo>
                  <a:pt x="534038" y="813323"/>
                </a:lnTo>
                <a:lnTo>
                  <a:pt x="536989" y="814457"/>
                </a:lnTo>
                <a:lnTo>
                  <a:pt x="539941" y="815364"/>
                </a:lnTo>
                <a:lnTo>
                  <a:pt x="543120" y="816044"/>
                </a:lnTo>
                <a:lnTo>
                  <a:pt x="546299" y="816724"/>
                </a:lnTo>
                <a:lnTo>
                  <a:pt x="549250" y="816951"/>
                </a:lnTo>
                <a:lnTo>
                  <a:pt x="552429" y="817178"/>
                </a:lnTo>
                <a:lnTo>
                  <a:pt x="556062" y="817404"/>
                </a:lnTo>
                <a:lnTo>
                  <a:pt x="559241" y="817178"/>
                </a:lnTo>
                <a:lnTo>
                  <a:pt x="562420" y="816951"/>
                </a:lnTo>
                <a:lnTo>
                  <a:pt x="565371" y="816724"/>
                </a:lnTo>
                <a:lnTo>
                  <a:pt x="568777" y="816044"/>
                </a:lnTo>
                <a:lnTo>
                  <a:pt x="571729" y="815364"/>
                </a:lnTo>
                <a:lnTo>
                  <a:pt x="574681" y="814457"/>
                </a:lnTo>
                <a:lnTo>
                  <a:pt x="577633" y="813323"/>
                </a:lnTo>
                <a:lnTo>
                  <a:pt x="580811" y="812416"/>
                </a:lnTo>
                <a:lnTo>
                  <a:pt x="583536" y="811056"/>
                </a:lnTo>
                <a:lnTo>
                  <a:pt x="586261" y="809695"/>
                </a:lnTo>
                <a:lnTo>
                  <a:pt x="591483" y="806521"/>
                </a:lnTo>
                <a:lnTo>
                  <a:pt x="596478" y="802667"/>
                </a:lnTo>
                <a:lnTo>
                  <a:pt x="601019" y="798585"/>
                </a:lnTo>
                <a:lnTo>
                  <a:pt x="604879" y="794277"/>
                </a:lnTo>
                <a:lnTo>
                  <a:pt x="608739" y="789289"/>
                </a:lnTo>
                <a:lnTo>
                  <a:pt x="611918" y="784074"/>
                </a:lnTo>
                <a:lnTo>
                  <a:pt x="613280" y="781353"/>
                </a:lnTo>
                <a:lnTo>
                  <a:pt x="614643" y="778406"/>
                </a:lnTo>
                <a:lnTo>
                  <a:pt x="615551" y="775458"/>
                </a:lnTo>
                <a:lnTo>
                  <a:pt x="616686" y="772511"/>
                </a:lnTo>
                <a:lnTo>
                  <a:pt x="617595" y="769563"/>
                </a:lnTo>
                <a:lnTo>
                  <a:pt x="618276" y="766616"/>
                </a:lnTo>
                <a:lnTo>
                  <a:pt x="618957" y="763215"/>
                </a:lnTo>
                <a:lnTo>
                  <a:pt x="619184" y="760267"/>
                </a:lnTo>
                <a:lnTo>
                  <a:pt x="619411" y="757093"/>
                </a:lnTo>
                <a:lnTo>
                  <a:pt x="619638" y="753918"/>
                </a:lnTo>
                <a:lnTo>
                  <a:pt x="619411" y="750291"/>
                </a:lnTo>
                <a:lnTo>
                  <a:pt x="619184" y="747116"/>
                </a:lnTo>
                <a:lnTo>
                  <a:pt x="618957" y="744169"/>
                </a:lnTo>
                <a:lnTo>
                  <a:pt x="618276" y="740768"/>
                </a:lnTo>
                <a:lnTo>
                  <a:pt x="617595" y="737820"/>
                </a:lnTo>
                <a:lnTo>
                  <a:pt x="616686" y="734873"/>
                </a:lnTo>
                <a:lnTo>
                  <a:pt x="615551" y="731925"/>
                </a:lnTo>
                <a:lnTo>
                  <a:pt x="614643" y="728978"/>
                </a:lnTo>
                <a:lnTo>
                  <a:pt x="613280" y="726257"/>
                </a:lnTo>
                <a:lnTo>
                  <a:pt x="611918" y="723536"/>
                </a:lnTo>
                <a:lnTo>
                  <a:pt x="608739" y="718094"/>
                </a:lnTo>
                <a:lnTo>
                  <a:pt x="604879" y="713106"/>
                </a:lnTo>
                <a:lnTo>
                  <a:pt x="601019" y="708798"/>
                </a:lnTo>
                <a:lnTo>
                  <a:pt x="596478" y="704717"/>
                </a:lnTo>
                <a:lnTo>
                  <a:pt x="591483" y="701089"/>
                </a:lnTo>
                <a:lnTo>
                  <a:pt x="586261" y="697688"/>
                </a:lnTo>
                <a:lnTo>
                  <a:pt x="583536" y="696328"/>
                </a:lnTo>
                <a:lnTo>
                  <a:pt x="580811" y="694967"/>
                </a:lnTo>
                <a:lnTo>
                  <a:pt x="577633" y="694060"/>
                </a:lnTo>
                <a:lnTo>
                  <a:pt x="574681" y="692927"/>
                </a:lnTo>
                <a:lnTo>
                  <a:pt x="571729" y="692020"/>
                </a:lnTo>
                <a:lnTo>
                  <a:pt x="568777" y="691339"/>
                </a:lnTo>
                <a:lnTo>
                  <a:pt x="565371" y="690886"/>
                </a:lnTo>
                <a:lnTo>
                  <a:pt x="562420" y="690432"/>
                </a:lnTo>
                <a:lnTo>
                  <a:pt x="559241" y="690206"/>
                </a:lnTo>
                <a:lnTo>
                  <a:pt x="556062" y="689979"/>
                </a:lnTo>
                <a:close/>
                <a:moveTo>
                  <a:pt x="199810" y="689979"/>
                </a:moveTo>
                <a:lnTo>
                  <a:pt x="196631" y="690206"/>
                </a:lnTo>
                <a:lnTo>
                  <a:pt x="193453" y="690886"/>
                </a:lnTo>
                <a:lnTo>
                  <a:pt x="190047" y="691339"/>
                </a:lnTo>
                <a:lnTo>
                  <a:pt x="187095" y="692020"/>
                </a:lnTo>
                <a:lnTo>
                  <a:pt x="184143" y="692927"/>
                </a:lnTo>
                <a:lnTo>
                  <a:pt x="181192" y="694060"/>
                </a:lnTo>
                <a:lnTo>
                  <a:pt x="178240" y="694967"/>
                </a:lnTo>
                <a:lnTo>
                  <a:pt x="175515" y="696328"/>
                </a:lnTo>
                <a:lnTo>
                  <a:pt x="172563" y="697688"/>
                </a:lnTo>
                <a:lnTo>
                  <a:pt x="167341" y="701089"/>
                </a:lnTo>
                <a:lnTo>
                  <a:pt x="162573" y="704490"/>
                </a:lnTo>
                <a:lnTo>
                  <a:pt x="158032" y="708798"/>
                </a:lnTo>
                <a:lnTo>
                  <a:pt x="153945" y="713106"/>
                </a:lnTo>
                <a:lnTo>
                  <a:pt x="150085" y="718094"/>
                </a:lnTo>
                <a:lnTo>
                  <a:pt x="146906" y="723536"/>
                </a:lnTo>
                <a:lnTo>
                  <a:pt x="145771" y="726257"/>
                </a:lnTo>
                <a:lnTo>
                  <a:pt x="144408" y="728978"/>
                </a:lnTo>
                <a:lnTo>
                  <a:pt x="143273" y="731925"/>
                </a:lnTo>
                <a:lnTo>
                  <a:pt x="142138" y="734646"/>
                </a:lnTo>
                <a:lnTo>
                  <a:pt x="141457" y="737820"/>
                </a:lnTo>
                <a:lnTo>
                  <a:pt x="140775" y="740768"/>
                </a:lnTo>
                <a:lnTo>
                  <a:pt x="140321" y="743942"/>
                </a:lnTo>
                <a:lnTo>
                  <a:pt x="139640" y="747116"/>
                </a:lnTo>
                <a:lnTo>
                  <a:pt x="139413" y="750291"/>
                </a:lnTo>
                <a:lnTo>
                  <a:pt x="139413" y="753692"/>
                </a:lnTo>
                <a:lnTo>
                  <a:pt x="139413" y="756866"/>
                </a:lnTo>
                <a:lnTo>
                  <a:pt x="139640" y="760040"/>
                </a:lnTo>
                <a:lnTo>
                  <a:pt x="140321" y="763215"/>
                </a:lnTo>
                <a:lnTo>
                  <a:pt x="140775" y="766616"/>
                </a:lnTo>
                <a:lnTo>
                  <a:pt x="141457" y="769563"/>
                </a:lnTo>
                <a:lnTo>
                  <a:pt x="142138" y="772511"/>
                </a:lnTo>
                <a:lnTo>
                  <a:pt x="143273" y="775458"/>
                </a:lnTo>
                <a:lnTo>
                  <a:pt x="144408" y="778406"/>
                </a:lnTo>
                <a:lnTo>
                  <a:pt x="145771" y="781353"/>
                </a:lnTo>
                <a:lnTo>
                  <a:pt x="146906" y="784074"/>
                </a:lnTo>
                <a:lnTo>
                  <a:pt x="150085" y="789289"/>
                </a:lnTo>
                <a:lnTo>
                  <a:pt x="153945" y="794277"/>
                </a:lnTo>
                <a:lnTo>
                  <a:pt x="158032" y="798585"/>
                </a:lnTo>
                <a:lnTo>
                  <a:pt x="162573" y="802667"/>
                </a:lnTo>
                <a:lnTo>
                  <a:pt x="167341" y="806521"/>
                </a:lnTo>
                <a:lnTo>
                  <a:pt x="172563" y="809695"/>
                </a:lnTo>
                <a:lnTo>
                  <a:pt x="175515" y="810829"/>
                </a:lnTo>
                <a:lnTo>
                  <a:pt x="178240" y="812190"/>
                </a:lnTo>
                <a:lnTo>
                  <a:pt x="181192" y="813323"/>
                </a:lnTo>
                <a:lnTo>
                  <a:pt x="184143" y="814457"/>
                </a:lnTo>
                <a:lnTo>
                  <a:pt x="187095" y="815137"/>
                </a:lnTo>
                <a:lnTo>
                  <a:pt x="190047" y="815817"/>
                </a:lnTo>
                <a:lnTo>
                  <a:pt x="193453" y="816724"/>
                </a:lnTo>
                <a:lnTo>
                  <a:pt x="196631" y="816951"/>
                </a:lnTo>
                <a:lnTo>
                  <a:pt x="199810" y="817178"/>
                </a:lnTo>
                <a:lnTo>
                  <a:pt x="203216" y="817178"/>
                </a:lnTo>
                <a:lnTo>
                  <a:pt x="206395" y="817178"/>
                </a:lnTo>
                <a:lnTo>
                  <a:pt x="209574" y="816951"/>
                </a:lnTo>
                <a:lnTo>
                  <a:pt x="212752" y="816724"/>
                </a:lnTo>
                <a:lnTo>
                  <a:pt x="215931" y="815817"/>
                </a:lnTo>
                <a:lnTo>
                  <a:pt x="219110" y="815137"/>
                </a:lnTo>
                <a:lnTo>
                  <a:pt x="222062" y="814457"/>
                </a:lnTo>
                <a:lnTo>
                  <a:pt x="225013" y="813323"/>
                </a:lnTo>
                <a:lnTo>
                  <a:pt x="227738" y="812190"/>
                </a:lnTo>
                <a:lnTo>
                  <a:pt x="230463" y="810829"/>
                </a:lnTo>
                <a:lnTo>
                  <a:pt x="233415" y="809695"/>
                </a:lnTo>
                <a:lnTo>
                  <a:pt x="238637" y="806521"/>
                </a:lnTo>
                <a:lnTo>
                  <a:pt x="243632" y="802667"/>
                </a:lnTo>
                <a:lnTo>
                  <a:pt x="247946" y="798585"/>
                </a:lnTo>
                <a:lnTo>
                  <a:pt x="252260" y="794277"/>
                </a:lnTo>
                <a:lnTo>
                  <a:pt x="255666" y="789289"/>
                </a:lnTo>
                <a:lnTo>
                  <a:pt x="259072" y="784074"/>
                </a:lnTo>
                <a:lnTo>
                  <a:pt x="260434" y="781353"/>
                </a:lnTo>
                <a:lnTo>
                  <a:pt x="261797" y="778406"/>
                </a:lnTo>
                <a:lnTo>
                  <a:pt x="262932" y="775458"/>
                </a:lnTo>
                <a:lnTo>
                  <a:pt x="264067" y="772511"/>
                </a:lnTo>
                <a:lnTo>
                  <a:pt x="264748" y="769563"/>
                </a:lnTo>
                <a:lnTo>
                  <a:pt x="265430" y="766616"/>
                </a:lnTo>
                <a:lnTo>
                  <a:pt x="265884" y="763215"/>
                </a:lnTo>
                <a:lnTo>
                  <a:pt x="266565" y="760040"/>
                </a:lnTo>
                <a:lnTo>
                  <a:pt x="266792" y="756866"/>
                </a:lnTo>
                <a:lnTo>
                  <a:pt x="266792" y="753692"/>
                </a:lnTo>
                <a:lnTo>
                  <a:pt x="266792" y="750291"/>
                </a:lnTo>
                <a:lnTo>
                  <a:pt x="266565" y="747116"/>
                </a:lnTo>
                <a:lnTo>
                  <a:pt x="265884" y="743942"/>
                </a:lnTo>
                <a:lnTo>
                  <a:pt x="265430" y="740768"/>
                </a:lnTo>
                <a:lnTo>
                  <a:pt x="264748" y="737820"/>
                </a:lnTo>
                <a:lnTo>
                  <a:pt x="264067" y="734646"/>
                </a:lnTo>
                <a:lnTo>
                  <a:pt x="262932" y="731925"/>
                </a:lnTo>
                <a:lnTo>
                  <a:pt x="261797" y="728978"/>
                </a:lnTo>
                <a:lnTo>
                  <a:pt x="260434" y="726257"/>
                </a:lnTo>
                <a:lnTo>
                  <a:pt x="259072" y="723536"/>
                </a:lnTo>
                <a:lnTo>
                  <a:pt x="255666" y="718094"/>
                </a:lnTo>
                <a:lnTo>
                  <a:pt x="252260" y="713106"/>
                </a:lnTo>
                <a:lnTo>
                  <a:pt x="247946" y="708798"/>
                </a:lnTo>
                <a:lnTo>
                  <a:pt x="243632" y="704490"/>
                </a:lnTo>
                <a:lnTo>
                  <a:pt x="238637" y="701089"/>
                </a:lnTo>
                <a:lnTo>
                  <a:pt x="233415" y="697688"/>
                </a:lnTo>
                <a:lnTo>
                  <a:pt x="230463" y="696328"/>
                </a:lnTo>
                <a:lnTo>
                  <a:pt x="227738" y="694967"/>
                </a:lnTo>
                <a:lnTo>
                  <a:pt x="225013" y="694060"/>
                </a:lnTo>
                <a:lnTo>
                  <a:pt x="222062" y="692927"/>
                </a:lnTo>
                <a:lnTo>
                  <a:pt x="219110" y="692020"/>
                </a:lnTo>
                <a:lnTo>
                  <a:pt x="215931" y="691339"/>
                </a:lnTo>
                <a:lnTo>
                  <a:pt x="212752" y="690886"/>
                </a:lnTo>
                <a:lnTo>
                  <a:pt x="209574" y="690206"/>
                </a:lnTo>
                <a:lnTo>
                  <a:pt x="206395" y="689979"/>
                </a:lnTo>
                <a:lnTo>
                  <a:pt x="203216" y="689979"/>
                </a:lnTo>
                <a:lnTo>
                  <a:pt x="199810" y="689979"/>
                </a:lnTo>
                <a:close/>
                <a:moveTo>
                  <a:pt x="201627" y="243083"/>
                </a:moveTo>
                <a:lnTo>
                  <a:pt x="197313" y="243310"/>
                </a:lnTo>
                <a:lnTo>
                  <a:pt x="193453" y="243763"/>
                </a:lnTo>
                <a:lnTo>
                  <a:pt x="189366" y="244443"/>
                </a:lnTo>
                <a:lnTo>
                  <a:pt x="185733" y="245123"/>
                </a:lnTo>
                <a:lnTo>
                  <a:pt x="181873" y="246257"/>
                </a:lnTo>
                <a:lnTo>
                  <a:pt x="178467" y="247391"/>
                </a:lnTo>
                <a:lnTo>
                  <a:pt x="174834" y="248978"/>
                </a:lnTo>
                <a:lnTo>
                  <a:pt x="171428" y="250112"/>
                </a:lnTo>
                <a:lnTo>
                  <a:pt x="168476" y="251926"/>
                </a:lnTo>
                <a:lnTo>
                  <a:pt x="165525" y="253739"/>
                </a:lnTo>
                <a:lnTo>
                  <a:pt x="162346" y="255780"/>
                </a:lnTo>
                <a:lnTo>
                  <a:pt x="159621" y="257594"/>
                </a:lnTo>
                <a:lnTo>
                  <a:pt x="156896" y="259861"/>
                </a:lnTo>
                <a:lnTo>
                  <a:pt x="154399" y="262129"/>
                </a:lnTo>
                <a:lnTo>
                  <a:pt x="152128" y="264623"/>
                </a:lnTo>
                <a:lnTo>
                  <a:pt x="149858" y="267117"/>
                </a:lnTo>
                <a:lnTo>
                  <a:pt x="148041" y="269838"/>
                </a:lnTo>
                <a:lnTo>
                  <a:pt x="145998" y="272558"/>
                </a:lnTo>
                <a:lnTo>
                  <a:pt x="144181" y="275506"/>
                </a:lnTo>
                <a:lnTo>
                  <a:pt x="142365" y="278454"/>
                </a:lnTo>
                <a:lnTo>
                  <a:pt x="141002" y="281628"/>
                </a:lnTo>
                <a:lnTo>
                  <a:pt x="139640" y="284575"/>
                </a:lnTo>
                <a:lnTo>
                  <a:pt x="138505" y="287750"/>
                </a:lnTo>
                <a:lnTo>
                  <a:pt x="137143" y="291151"/>
                </a:lnTo>
                <a:lnTo>
                  <a:pt x="136461" y="294325"/>
                </a:lnTo>
                <a:lnTo>
                  <a:pt x="135553" y="297726"/>
                </a:lnTo>
                <a:lnTo>
                  <a:pt x="134872" y="301354"/>
                </a:lnTo>
                <a:lnTo>
                  <a:pt x="134418" y="304755"/>
                </a:lnTo>
                <a:lnTo>
                  <a:pt x="133964" y="308156"/>
                </a:lnTo>
                <a:lnTo>
                  <a:pt x="133737" y="315412"/>
                </a:lnTo>
                <a:lnTo>
                  <a:pt x="133737" y="408600"/>
                </a:lnTo>
                <a:lnTo>
                  <a:pt x="133737" y="412908"/>
                </a:lnTo>
                <a:lnTo>
                  <a:pt x="133964" y="416989"/>
                </a:lnTo>
                <a:lnTo>
                  <a:pt x="134418" y="420844"/>
                </a:lnTo>
                <a:lnTo>
                  <a:pt x="134872" y="424698"/>
                </a:lnTo>
                <a:lnTo>
                  <a:pt x="136007" y="428326"/>
                </a:lnTo>
                <a:lnTo>
                  <a:pt x="136688" y="432180"/>
                </a:lnTo>
                <a:lnTo>
                  <a:pt x="138051" y="435581"/>
                </a:lnTo>
                <a:lnTo>
                  <a:pt x="139186" y="438756"/>
                </a:lnTo>
                <a:lnTo>
                  <a:pt x="140775" y="442157"/>
                </a:lnTo>
                <a:lnTo>
                  <a:pt x="142138" y="445331"/>
                </a:lnTo>
                <a:lnTo>
                  <a:pt x="143954" y="448279"/>
                </a:lnTo>
                <a:lnTo>
                  <a:pt x="145998" y="451226"/>
                </a:lnTo>
                <a:lnTo>
                  <a:pt x="148041" y="453947"/>
                </a:lnTo>
                <a:lnTo>
                  <a:pt x="150085" y="456895"/>
                </a:lnTo>
                <a:lnTo>
                  <a:pt x="152355" y="459389"/>
                </a:lnTo>
                <a:lnTo>
                  <a:pt x="154626" y="461429"/>
                </a:lnTo>
                <a:lnTo>
                  <a:pt x="157124" y="463697"/>
                </a:lnTo>
                <a:lnTo>
                  <a:pt x="159848" y="465964"/>
                </a:lnTo>
                <a:lnTo>
                  <a:pt x="162573" y="468005"/>
                </a:lnTo>
                <a:lnTo>
                  <a:pt x="165525" y="470045"/>
                </a:lnTo>
                <a:lnTo>
                  <a:pt x="168476" y="471406"/>
                </a:lnTo>
                <a:lnTo>
                  <a:pt x="171428" y="473220"/>
                </a:lnTo>
                <a:lnTo>
                  <a:pt x="174607" y="474807"/>
                </a:lnTo>
                <a:lnTo>
                  <a:pt x="178013" y="475940"/>
                </a:lnTo>
                <a:lnTo>
                  <a:pt x="181192" y="477074"/>
                </a:lnTo>
                <a:lnTo>
                  <a:pt x="184597" y="477981"/>
                </a:lnTo>
                <a:lnTo>
                  <a:pt x="187776" y="478888"/>
                </a:lnTo>
                <a:lnTo>
                  <a:pt x="191409" y="479795"/>
                </a:lnTo>
                <a:lnTo>
                  <a:pt x="195042" y="480248"/>
                </a:lnTo>
                <a:lnTo>
                  <a:pt x="198675" y="480702"/>
                </a:lnTo>
                <a:lnTo>
                  <a:pt x="202308" y="480702"/>
                </a:lnTo>
                <a:lnTo>
                  <a:pt x="206168" y="480929"/>
                </a:lnTo>
                <a:lnTo>
                  <a:pt x="554246" y="480929"/>
                </a:lnTo>
                <a:lnTo>
                  <a:pt x="557879" y="480702"/>
                </a:lnTo>
                <a:lnTo>
                  <a:pt x="561739" y="480702"/>
                </a:lnTo>
                <a:lnTo>
                  <a:pt x="565144" y="480248"/>
                </a:lnTo>
                <a:lnTo>
                  <a:pt x="569004" y="479795"/>
                </a:lnTo>
                <a:lnTo>
                  <a:pt x="572410" y="478888"/>
                </a:lnTo>
                <a:lnTo>
                  <a:pt x="576043" y="477981"/>
                </a:lnTo>
                <a:lnTo>
                  <a:pt x="579222" y="477074"/>
                </a:lnTo>
                <a:lnTo>
                  <a:pt x="582401" y="475940"/>
                </a:lnTo>
                <a:lnTo>
                  <a:pt x="585580" y="474807"/>
                </a:lnTo>
                <a:lnTo>
                  <a:pt x="588985" y="473220"/>
                </a:lnTo>
                <a:lnTo>
                  <a:pt x="591937" y="471406"/>
                </a:lnTo>
                <a:lnTo>
                  <a:pt x="594889" y="470045"/>
                </a:lnTo>
                <a:lnTo>
                  <a:pt x="597614" y="468005"/>
                </a:lnTo>
                <a:lnTo>
                  <a:pt x="600338" y="465964"/>
                </a:lnTo>
                <a:lnTo>
                  <a:pt x="603063" y="463697"/>
                </a:lnTo>
                <a:lnTo>
                  <a:pt x="605561" y="461429"/>
                </a:lnTo>
                <a:lnTo>
                  <a:pt x="607831" y="459389"/>
                </a:lnTo>
                <a:lnTo>
                  <a:pt x="610329" y="456895"/>
                </a:lnTo>
                <a:lnTo>
                  <a:pt x="612372" y="453947"/>
                </a:lnTo>
                <a:lnTo>
                  <a:pt x="614416" y="451226"/>
                </a:lnTo>
                <a:lnTo>
                  <a:pt x="616459" y="448279"/>
                </a:lnTo>
                <a:lnTo>
                  <a:pt x="618049" y="445331"/>
                </a:lnTo>
                <a:lnTo>
                  <a:pt x="619638" y="442157"/>
                </a:lnTo>
                <a:lnTo>
                  <a:pt x="621227" y="438756"/>
                </a:lnTo>
                <a:lnTo>
                  <a:pt x="622363" y="435581"/>
                </a:lnTo>
                <a:lnTo>
                  <a:pt x="623725" y="432180"/>
                </a:lnTo>
                <a:lnTo>
                  <a:pt x="624633" y="428326"/>
                </a:lnTo>
                <a:lnTo>
                  <a:pt x="625314" y="424698"/>
                </a:lnTo>
                <a:lnTo>
                  <a:pt x="625769" y="420844"/>
                </a:lnTo>
                <a:lnTo>
                  <a:pt x="626450" y="416989"/>
                </a:lnTo>
                <a:lnTo>
                  <a:pt x="626677" y="412908"/>
                </a:lnTo>
                <a:lnTo>
                  <a:pt x="626677" y="408600"/>
                </a:lnTo>
                <a:lnTo>
                  <a:pt x="626677" y="315412"/>
                </a:lnTo>
                <a:lnTo>
                  <a:pt x="626450" y="308156"/>
                </a:lnTo>
                <a:lnTo>
                  <a:pt x="626223" y="304755"/>
                </a:lnTo>
                <a:lnTo>
                  <a:pt x="625314" y="301354"/>
                </a:lnTo>
                <a:lnTo>
                  <a:pt x="624860" y="297726"/>
                </a:lnTo>
                <a:lnTo>
                  <a:pt x="624179" y="294325"/>
                </a:lnTo>
                <a:lnTo>
                  <a:pt x="623044" y="291151"/>
                </a:lnTo>
                <a:lnTo>
                  <a:pt x="621909" y="287750"/>
                </a:lnTo>
                <a:lnTo>
                  <a:pt x="620773" y="284575"/>
                </a:lnTo>
                <a:lnTo>
                  <a:pt x="619411" y="281628"/>
                </a:lnTo>
                <a:lnTo>
                  <a:pt x="617822" y="278454"/>
                </a:lnTo>
                <a:lnTo>
                  <a:pt x="616232" y="275506"/>
                </a:lnTo>
                <a:lnTo>
                  <a:pt x="614416" y="272558"/>
                </a:lnTo>
                <a:lnTo>
                  <a:pt x="612372" y="269838"/>
                </a:lnTo>
                <a:lnTo>
                  <a:pt x="610329" y="267117"/>
                </a:lnTo>
                <a:lnTo>
                  <a:pt x="608058" y="264623"/>
                </a:lnTo>
                <a:lnTo>
                  <a:pt x="606015" y="262129"/>
                </a:lnTo>
                <a:lnTo>
                  <a:pt x="603517" y="259861"/>
                </a:lnTo>
                <a:lnTo>
                  <a:pt x="600565" y="257594"/>
                </a:lnTo>
                <a:lnTo>
                  <a:pt x="597841" y="255780"/>
                </a:lnTo>
                <a:lnTo>
                  <a:pt x="595116" y="253739"/>
                </a:lnTo>
                <a:lnTo>
                  <a:pt x="591937" y="251926"/>
                </a:lnTo>
                <a:lnTo>
                  <a:pt x="588985" y="250112"/>
                </a:lnTo>
                <a:lnTo>
                  <a:pt x="585352" y="248978"/>
                </a:lnTo>
                <a:lnTo>
                  <a:pt x="582174" y="247391"/>
                </a:lnTo>
                <a:lnTo>
                  <a:pt x="578541" y="246257"/>
                </a:lnTo>
                <a:lnTo>
                  <a:pt x="574681" y="245123"/>
                </a:lnTo>
                <a:lnTo>
                  <a:pt x="571048" y="244443"/>
                </a:lnTo>
                <a:lnTo>
                  <a:pt x="566961" y="243763"/>
                </a:lnTo>
                <a:lnTo>
                  <a:pt x="562874" y="243310"/>
                </a:lnTo>
                <a:lnTo>
                  <a:pt x="558787" y="243083"/>
                </a:lnTo>
                <a:lnTo>
                  <a:pt x="554246" y="243083"/>
                </a:lnTo>
                <a:lnTo>
                  <a:pt x="206168" y="243083"/>
                </a:lnTo>
                <a:lnTo>
                  <a:pt x="201627" y="243083"/>
                </a:lnTo>
                <a:close/>
                <a:moveTo>
                  <a:pt x="297217" y="126767"/>
                </a:moveTo>
                <a:lnTo>
                  <a:pt x="294493" y="126994"/>
                </a:lnTo>
                <a:lnTo>
                  <a:pt x="291768" y="127448"/>
                </a:lnTo>
                <a:lnTo>
                  <a:pt x="289043" y="127901"/>
                </a:lnTo>
                <a:lnTo>
                  <a:pt x="286546" y="128355"/>
                </a:lnTo>
                <a:lnTo>
                  <a:pt x="284048" y="129035"/>
                </a:lnTo>
                <a:lnTo>
                  <a:pt x="281778" y="130168"/>
                </a:lnTo>
                <a:lnTo>
                  <a:pt x="279507" y="131075"/>
                </a:lnTo>
                <a:lnTo>
                  <a:pt x="277464" y="132436"/>
                </a:lnTo>
                <a:lnTo>
                  <a:pt x="275647" y="133796"/>
                </a:lnTo>
                <a:lnTo>
                  <a:pt x="274058" y="135157"/>
                </a:lnTo>
                <a:lnTo>
                  <a:pt x="272468" y="136517"/>
                </a:lnTo>
                <a:lnTo>
                  <a:pt x="271333" y="138331"/>
                </a:lnTo>
                <a:lnTo>
                  <a:pt x="270198" y="140145"/>
                </a:lnTo>
                <a:lnTo>
                  <a:pt x="269744" y="141732"/>
                </a:lnTo>
                <a:lnTo>
                  <a:pt x="269290" y="143546"/>
                </a:lnTo>
                <a:lnTo>
                  <a:pt x="269062" y="145586"/>
                </a:lnTo>
                <a:lnTo>
                  <a:pt x="269062" y="178236"/>
                </a:lnTo>
                <a:lnTo>
                  <a:pt x="269290" y="179824"/>
                </a:lnTo>
                <a:lnTo>
                  <a:pt x="269517" y="181864"/>
                </a:lnTo>
                <a:lnTo>
                  <a:pt x="270198" y="183678"/>
                </a:lnTo>
                <a:lnTo>
                  <a:pt x="271333" y="185492"/>
                </a:lnTo>
                <a:lnTo>
                  <a:pt x="272468" y="186852"/>
                </a:lnTo>
                <a:lnTo>
                  <a:pt x="273831" y="188439"/>
                </a:lnTo>
                <a:lnTo>
                  <a:pt x="275420" y="189800"/>
                </a:lnTo>
                <a:lnTo>
                  <a:pt x="277237" y="191387"/>
                </a:lnTo>
                <a:lnTo>
                  <a:pt x="279280" y="192294"/>
                </a:lnTo>
                <a:lnTo>
                  <a:pt x="281324" y="193654"/>
                </a:lnTo>
                <a:lnTo>
                  <a:pt x="283821" y="194561"/>
                </a:lnTo>
                <a:lnTo>
                  <a:pt x="286319" y="195468"/>
                </a:lnTo>
                <a:lnTo>
                  <a:pt x="288816" y="196149"/>
                </a:lnTo>
                <a:lnTo>
                  <a:pt x="291541" y="196375"/>
                </a:lnTo>
                <a:lnTo>
                  <a:pt x="294266" y="196829"/>
                </a:lnTo>
                <a:lnTo>
                  <a:pt x="297217" y="196829"/>
                </a:lnTo>
                <a:lnTo>
                  <a:pt x="463423" y="196829"/>
                </a:lnTo>
                <a:lnTo>
                  <a:pt x="466148" y="196829"/>
                </a:lnTo>
                <a:lnTo>
                  <a:pt x="468872" y="196375"/>
                </a:lnTo>
                <a:lnTo>
                  <a:pt x="471597" y="196149"/>
                </a:lnTo>
                <a:lnTo>
                  <a:pt x="474322" y="195468"/>
                </a:lnTo>
                <a:lnTo>
                  <a:pt x="476592" y="194561"/>
                </a:lnTo>
                <a:lnTo>
                  <a:pt x="479090" y="193654"/>
                </a:lnTo>
                <a:lnTo>
                  <a:pt x="481133" y="192294"/>
                </a:lnTo>
                <a:lnTo>
                  <a:pt x="483177" y="191387"/>
                </a:lnTo>
                <a:lnTo>
                  <a:pt x="485220" y="189800"/>
                </a:lnTo>
                <a:lnTo>
                  <a:pt x="486583" y="188439"/>
                </a:lnTo>
                <a:lnTo>
                  <a:pt x="488172" y="186852"/>
                </a:lnTo>
                <a:lnTo>
                  <a:pt x="489080" y="185492"/>
                </a:lnTo>
                <a:lnTo>
                  <a:pt x="490216" y="183678"/>
                </a:lnTo>
                <a:lnTo>
                  <a:pt x="490897" y="181864"/>
                </a:lnTo>
                <a:lnTo>
                  <a:pt x="491124" y="179824"/>
                </a:lnTo>
                <a:lnTo>
                  <a:pt x="491351" y="178236"/>
                </a:lnTo>
                <a:lnTo>
                  <a:pt x="491351" y="145586"/>
                </a:lnTo>
                <a:lnTo>
                  <a:pt x="491124" y="143546"/>
                </a:lnTo>
                <a:lnTo>
                  <a:pt x="490897" y="141732"/>
                </a:lnTo>
                <a:lnTo>
                  <a:pt x="490216" y="140145"/>
                </a:lnTo>
                <a:lnTo>
                  <a:pt x="489080" y="138331"/>
                </a:lnTo>
                <a:lnTo>
                  <a:pt x="487945" y="136517"/>
                </a:lnTo>
                <a:lnTo>
                  <a:pt x="486356" y="135157"/>
                </a:lnTo>
                <a:lnTo>
                  <a:pt x="484766" y="133796"/>
                </a:lnTo>
                <a:lnTo>
                  <a:pt x="482950" y="132436"/>
                </a:lnTo>
                <a:lnTo>
                  <a:pt x="480906" y="131075"/>
                </a:lnTo>
                <a:lnTo>
                  <a:pt x="478636" y="130168"/>
                </a:lnTo>
                <a:lnTo>
                  <a:pt x="476365" y="129035"/>
                </a:lnTo>
                <a:lnTo>
                  <a:pt x="473868" y="128355"/>
                </a:lnTo>
                <a:lnTo>
                  <a:pt x="471370" y="127901"/>
                </a:lnTo>
                <a:lnTo>
                  <a:pt x="468872" y="127448"/>
                </a:lnTo>
                <a:lnTo>
                  <a:pt x="466148" y="126994"/>
                </a:lnTo>
                <a:lnTo>
                  <a:pt x="463423" y="126767"/>
                </a:lnTo>
                <a:lnTo>
                  <a:pt x="297217" y="126767"/>
                </a:lnTo>
                <a:close/>
                <a:moveTo>
                  <a:pt x="201400" y="96838"/>
                </a:moveTo>
                <a:lnTo>
                  <a:pt x="380774" y="96838"/>
                </a:lnTo>
                <a:lnTo>
                  <a:pt x="559241" y="96838"/>
                </a:lnTo>
                <a:lnTo>
                  <a:pt x="566961" y="97292"/>
                </a:lnTo>
                <a:lnTo>
                  <a:pt x="574454" y="97745"/>
                </a:lnTo>
                <a:lnTo>
                  <a:pt x="581947" y="98652"/>
                </a:lnTo>
                <a:lnTo>
                  <a:pt x="589439" y="100013"/>
                </a:lnTo>
                <a:lnTo>
                  <a:pt x="596705" y="101600"/>
                </a:lnTo>
                <a:lnTo>
                  <a:pt x="603744" y="103640"/>
                </a:lnTo>
                <a:lnTo>
                  <a:pt x="610329" y="105908"/>
                </a:lnTo>
                <a:lnTo>
                  <a:pt x="617140" y="108629"/>
                </a:lnTo>
                <a:lnTo>
                  <a:pt x="623725" y="111349"/>
                </a:lnTo>
                <a:lnTo>
                  <a:pt x="629856" y="114524"/>
                </a:lnTo>
                <a:lnTo>
                  <a:pt x="636213" y="118378"/>
                </a:lnTo>
                <a:lnTo>
                  <a:pt x="641890" y="122006"/>
                </a:lnTo>
                <a:lnTo>
                  <a:pt x="647566" y="126087"/>
                </a:lnTo>
                <a:lnTo>
                  <a:pt x="653015" y="130395"/>
                </a:lnTo>
                <a:lnTo>
                  <a:pt x="658011" y="134930"/>
                </a:lnTo>
                <a:lnTo>
                  <a:pt x="663006" y="139465"/>
                </a:lnTo>
                <a:lnTo>
                  <a:pt x="667774" y="144453"/>
                </a:lnTo>
                <a:lnTo>
                  <a:pt x="672315" y="149668"/>
                </a:lnTo>
                <a:lnTo>
                  <a:pt x="676629" y="155336"/>
                </a:lnTo>
                <a:lnTo>
                  <a:pt x="680489" y="160778"/>
                </a:lnTo>
                <a:lnTo>
                  <a:pt x="684349" y="166446"/>
                </a:lnTo>
                <a:lnTo>
                  <a:pt x="687528" y="172115"/>
                </a:lnTo>
                <a:lnTo>
                  <a:pt x="690707" y="178236"/>
                </a:lnTo>
                <a:lnTo>
                  <a:pt x="693431" y="184358"/>
                </a:lnTo>
                <a:lnTo>
                  <a:pt x="695929" y="190707"/>
                </a:lnTo>
                <a:lnTo>
                  <a:pt x="698200" y="197055"/>
                </a:lnTo>
                <a:lnTo>
                  <a:pt x="700016" y="203631"/>
                </a:lnTo>
                <a:lnTo>
                  <a:pt x="701378" y="209979"/>
                </a:lnTo>
                <a:lnTo>
                  <a:pt x="702741" y="216781"/>
                </a:lnTo>
                <a:lnTo>
                  <a:pt x="703649" y="223584"/>
                </a:lnTo>
                <a:lnTo>
                  <a:pt x="704330" y="230159"/>
                </a:lnTo>
                <a:lnTo>
                  <a:pt x="704557" y="237188"/>
                </a:lnTo>
                <a:lnTo>
                  <a:pt x="704557" y="754825"/>
                </a:lnTo>
                <a:lnTo>
                  <a:pt x="704330" y="761627"/>
                </a:lnTo>
                <a:lnTo>
                  <a:pt x="703649" y="767976"/>
                </a:lnTo>
                <a:lnTo>
                  <a:pt x="702968" y="774551"/>
                </a:lnTo>
                <a:lnTo>
                  <a:pt x="702060" y="780673"/>
                </a:lnTo>
                <a:lnTo>
                  <a:pt x="700470" y="787022"/>
                </a:lnTo>
                <a:lnTo>
                  <a:pt x="698881" y="793144"/>
                </a:lnTo>
                <a:lnTo>
                  <a:pt x="697064" y="799266"/>
                </a:lnTo>
                <a:lnTo>
                  <a:pt x="694794" y="805161"/>
                </a:lnTo>
                <a:lnTo>
                  <a:pt x="692523" y="810829"/>
                </a:lnTo>
                <a:lnTo>
                  <a:pt x="689799" y="816271"/>
                </a:lnTo>
                <a:lnTo>
                  <a:pt x="687074" y="821939"/>
                </a:lnTo>
                <a:lnTo>
                  <a:pt x="683668" y="827381"/>
                </a:lnTo>
                <a:lnTo>
                  <a:pt x="680489" y="832596"/>
                </a:lnTo>
                <a:lnTo>
                  <a:pt x="677083" y="837584"/>
                </a:lnTo>
                <a:lnTo>
                  <a:pt x="673450" y="842345"/>
                </a:lnTo>
                <a:lnTo>
                  <a:pt x="669591" y="847107"/>
                </a:lnTo>
                <a:lnTo>
                  <a:pt x="665504" y="851415"/>
                </a:lnTo>
                <a:lnTo>
                  <a:pt x="661644" y="855723"/>
                </a:lnTo>
                <a:lnTo>
                  <a:pt x="657329" y="860031"/>
                </a:lnTo>
                <a:lnTo>
                  <a:pt x="652788" y="863885"/>
                </a:lnTo>
                <a:lnTo>
                  <a:pt x="648247" y="867740"/>
                </a:lnTo>
                <a:lnTo>
                  <a:pt x="643479" y="871141"/>
                </a:lnTo>
                <a:lnTo>
                  <a:pt x="638938" y="874542"/>
                </a:lnTo>
                <a:lnTo>
                  <a:pt x="633943" y="877489"/>
                </a:lnTo>
                <a:lnTo>
                  <a:pt x="629174" y="880210"/>
                </a:lnTo>
                <a:lnTo>
                  <a:pt x="624179" y="882931"/>
                </a:lnTo>
                <a:lnTo>
                  <a:pt x="618957" y="885198"/>
                </a:lnTo>
                <a:lnTo>
                  <a:pt x="613962" y="887239"/>
                </a:lnTo>
                <a:lnTo>
                  <a:pt x="608739" y="888826"/>
                </a:lnTo>
                <a:lnTo>
                  <a:pt x="603517" y="890640"/>
                </a:lnTo>
                <a:lnTo>
                  <a:pt x="598068" y="892001"/>
                </a:lnTo>
                <a:lnTo>
                  <a:pt x="592845" y="892907"/>
                </a:lnTo>
                <a:lnTo>
                  <a:pt x="760413" y="1123951"/>
                </a:lnTo>
                <a:lnTo>
                  <a:pt x="663914" y="1123951"/>
                </a:lnTo>
                <a:lnTo>
                  <a:pt x="544028" y="968184"/>
                </a:lnTo>
                <a:lnTo>
                  <a:pt x="216385" y="968184"/>
                </a:lnTo>
                <a:lnTo>
                  <a:pt x="96499" y="1123951"/>
                </a:lnTo>
                <a:lnTo>
                  <a:pt x="0" y="1123951"/>
                </a:lnTo>
                <a:lnTo>
                  <a:pt x="167341" y="892681"/>
                </a:lnTo>
                <a:lnTo>
                  <a:pt x="162119" y="892001"/>
                </a:lnTo>
                <a:lnTo>
                  <a:pt x="156896" y="890413"/>
                </a:lnTo>
                <a:lnTo>
                  <a:pt x="151674" y="888826"/>
                </a:lnTo>
                <a:lnTo>
                  <a:pt x="146452" y="887239"/>
                </a:lnTo>
                <a:lnTo>
                  <a:pt x="141457" y="885198"/>
                </a:lnTo>
                <a:lnTo>
                  <a:pt x="136234" y="882704"/>
                </a:lnTo>
                <a:lnTo>
                  <a:pt x="131239" y="880210"/>
                </a:lnTo>
                <a:lnTo>
                  <a:pt x="126471" y="877489"/>
                </a:lnTo>
                <a:lnTo>
                  <a:pt x="121476" y="874542"/>
                </a:lnTo>
                <a:lnTo>
                  <a:pt x="116707" y="870914"/>
                </a:lnTo>
                <a:lnTo>
                  <a:pt x="111939" y="867513"/>
                </a:lnTo>
                <a:lnTo>
                  <a:pt x="107625" y="863885"/>
                </a:lnTo>
                <a:lnTo>
                  <a:pt x="103311" y="860031"/>
                </a:lnTo>
                <a:lnTo>
                  <a:pt x="98770" y="855723"/>
                </a:lnTo>
                <a:lnTo>
                  <a:pt x="94683" y="851415"/>
                </a:lnTo>
                <a:lnTo>
                  <a:pt x="90823" y="847107"/>
                </a:lnTo>
                <a:lnTo>
                  <a:pt x="86736" y="842345"/>
                </a:lnTo>
                <a:lnTo>
                  <a:pt x="83330" y="837584"/>
                </a:lnTo>
                <a:lnTo>
                  <a:pt x="79924" y="832369"/>
                </a:lnTo>
                <a:lnTo>
                  <a:pt x="76518" y="827381"/>
                </a:lnTo>
                <a:lnTo>
                  <a:pt x="73339" y="821939"/>
                </a:lnTo>
                <a:lnTo>
                  <a:pt x="70615" y="816271"/>
                </a:lnTo>
                <a:lnTo>
                  <a:pt x="67890" y="810829"/>
                </a:lnTo>
                <a:lnTo>
                  <a:pt x="65620" y="804934"/>
                </a:lnTo>
                <a:lnTo>
                  <a:pt x="63349" y="799266"/>
                </a:lnTo>
                <a:lnTo>
                  <a:pt x="61533" y="793144"/>
                </a:lnTo>
                <a:lnTo>
                  <a:pt x="59943" y="787022"/>
                </a:lnTo>
                <a:lnTo>
                  <a:pt x="58581" y="780673"/>
                </a:lnTo>
                <a:lnTo>
                  <a:pt x="57445" y="774551"/>
                </a:lnTo>
                <a:lnTo>
                  <a:pt x="56537" y="767976"/>
                </a:lnTo>
                <a:lnTo>
                  <a:pt x="56083" y="761627"/>
                </a:lnTo>
                <a:lnTo>
                  <a:pt x="56083" y="754825"/>
                </a:lnTo>
                <a:lnTo>
                  <a:pt x="56083" y="237188"/>
                </a:lnTo>
                <a:lnTo>
                  <a:pt x="56083" y="230159"/>
                </a:lnTo>
                <a:lnTo>
                  <a:pt x="56537" y="223584"/>
                </a:lnTo>
                <a:lnTo>
                  <a:pt x="57673" y="216781"/>
                </a:lnTo>
                <a:lnTo>
                  <a:pt x="58808" y="209979"/>
                </a:lnTo>
                <a:lnTo>
                  <a:pt x="60397" y="203631"/>
                </a:lnTo>
                <a:lnTo>
                  <a:pt x="62441" y="197055"/>
                </a:lnTo>
                <a:lnTo>
                  <a:pt x="64257" y="190707"/>
                </a:lnTo>
                <a:lnTo>
                  <a:pt x="66755" y="184358"/>
                </a:lnTo>
                <a:lnTo>
                  <a:pt x="69934" y="178236"/>
                </a:lnTo>
                <a:lnTo>
                  <a:pt x="72885" y="172115"/>
                </a:lnTo>
                <a:lnTo>
                  <a:pt x="76291" y="166446"/>
                </a:lnTo>
                <a:lnTo>
                  <a:pt x="79924" y="160778"/>
                </a:lnTo>
                <a:lnTo>
                  <a:pt x="83784" y="155336"/>
                </a:lnTo>
                <a:lnTo>
                  <a:pt x="88098" y="149668"/>
                </a:lnTo>
                <a:lnTo>
                  <a:pt x="92639" y="144453"/>
                </a:lnTo>
                <a:lnTo>
                  <a:pt x="97181" y="139465"/>
                </a:lnTo>
                <a:lnTo>
                  <a:pt x="102176" y="134930"/>
                </a:lnTo>
                <a:lnTo>
                  <a:pt x="107625" y="130395"/>
                </a:lnTo>
                <a:lnTo>
                  <a:pt x="112847" y="126087"/>
                </a:lnTo>
                <a:lnTo>
                  <a:pt x="118524" y="122006"/>
                </a:lnTo>
                <a:lnTo>
                  <a:pt x="124427" y="118378"/>
                </a:lnTo>
                <a:lnTo>
                  <a:pt x="130558" y="114524"/>
                </a:lnTo>
                <a:lnTo>
                  <a:pt x="136688" y="111349"/>
                </a:lnTo>
                <a:lnTo>
                  <a:pt x="143273" y="108629"/>
                </a:lnTo>
                <a:lnTo>
                  <a:pt x="149858" y="105908"/>
                </a:lnTo>
                <a:lnTo>
                  <a:pt x="156669" y="103640"/>
                </a:lnTo>
                <a:lnTo>
                  <a:pt x="163708" y="101600"/>
                </a:lnTo>
                <a:lnTo>
                  <a:pt x="170974" y="100013"/>
                </a:lnTo>
                <a:lnTo>
                  <a:pt x="178467" y="98652"/>
                </a:lnTo>
                <a:lnTo>
                  <a:pt x="185960" y="97745"/>
                </a:lnTo>
                <a:lnTo>
                  <a:pt x="193453" y="97292"/>
                </a:lnTo>
                <a:lnTo>
                  <a:pt x="201400" y="96838"/>
                </a:lnTo>
                <a:close/>
                <a:moveTo>
                  <a:pt x="435148" y="0"/>
                </a:moveTo>
                <a:lnTo>
                  <a:pt x="439850" y="0"/>
                </a:lnTo>
                <a:lnTo>
                  <a:pt x="444105" y="0"/>
                </a:lnTo>
                <a:lnTo>
                  <a:pt x="448583" y="673"/>
                </a:lnTo>
                <a:lnTo>
                  <a:pt x="452838" y="1796"/>
                </a:lnTo>
                <a:lnTo>
                  <a:pt x="457093" y="3367"/>
                </a:lnTo>
                <a:lnTo>
                  <a:pt x="460900" y="5163"/>
                </a:lnTo>
                <a:lnTo>
                  <a:pt x="464482" y="7408"/>
                </a:lnTo>
                <a:lnTo>
                  <a:pt x="467841" y="10102"/>
                </a:lnTo>
                <a:lnTo>
                  <a:pt x="470976" y="12796"/>
                </a:lnTo>
                <a:lnTo>
                  <a:pt x="473887" y="15939"/>
                </a:lnTo>
                <a:lnTo>
                  <a:pt x="476351" y="19306"/>
                </a:lnTo>
                <a:lnTo>
                  <a:pt x="478590" y="23123"/>
                </a:lnTo>
                <a:lnTo>
                  <a:pt x="480605" y="27164"/>
                </a:lnTo>
                <a:lnTo>
                  <a:pt x="482173" y="30980"/>
                </a:lnTo>
                <a:lnTo>
                  <a:pt x="483069" y="35470"/>
                </a:lnTo>
                <a:lnTo>
                  <a:pt x="483740" y="39960"/>
                </a:lnTo>
                <a:lnTo>
                  <a:pt x="484188" y="44225"/>
                </a:lnTo>
                <a:lnTo>
                  <a:pt x="483740" y="48715"/>
                </a:lnTo>
                <a:lnTo>
                  <a:pt x="483069" y="53205"/>
                </a:lnTo>
                <a:lnTo>
                  <a:pt x="482173" y="57695"/>
                </a:lnTo>
                <a:lnTo>
                  <a:pt x="480605" y="61511"/>
                </a:lnTo>
                <a:lnTo>
                  <a:pt x="478590" y="65552"/>
                </a:lnTo>
                <a:lnTo>
                  <a:pt x="476351" y="69144"/>
                </a:lnTo>
                <a:lnTo>
                  <a:pt x="473887" y="72736"/>
                </a:lnTo>
                <a:lnTo>
                  <a:pt x="470976" y="75879"/>
                </a:lnTo>
                <a:lnTo>
                  <a:pt x="467841" y="78573"/>
                </a:lnTo>
                <a:lnTo>
                  <a:pt x="464482" y="81267"/>
                </a:lnTo>
                <a:lnTo>
                  <a:pt x="460900" y="83512"/>
                </a:lnTo>
                <a:lnTo>
                  <a:pt x="457093" y="85308"/>
                </a:lnTo>
                <a:lnTo>
                  <a:pt x="452838" y="86655"/>
                </a:lnTo>
                <a:lnTo>
                  <a:pt x="448583" y="88002"/>
                </a:lnTo>
                <a:lnTo>
                  <a:pt x="444105" y="88675"/>
                </a:lnTo>
                <a:lnTo>
                  <a:pt x="439850" y="88900"/>
                </a:lnTo>
                <a:lnTo>
                  <a:pt x="435148" y="88675"/>
                </a:lnTo>
                <a:lnTo>
                  <a:pt x="430669" y="88002"/>
                </a:lnTo>
                <a:lnTo>
                  <a:pt x="426414" y="86655"/>
                </a:lnTo>
                <a:lnTo>
                  <a:pt x="422384" y="85308"/>
                </a:lnTo>
                <a:lnTo>
                  <a:pt x="418353" y="83512"/>
                </a:lnTo>
                <a:lnTo>
                  <a:pt x="414994" y="81267"/>
                </a:lnTo>
                <a:lnTo>
                  <a:pt x="411411" y="78573"/>
                </a:lnTo>
                <a:lnTo>
                  <a:pt x="408276" y="75879"/>
                </a:lnTo>
                <a:lnTo>
                  <a:pt x="405365" y="72736"/>
                </a:lnTo>
                <a:lnTo>
                  <a:pt x="402902" y="69144"/>
                </a:lnTo>
                <a:lnTo>
                  <a:pt x="400663" y="65552"/>
                </a:lnTo>
                <a:lnTo>
                  <a:pt x="398647" y="61511"/>
                </a:lnTo>
                <a:lnTo>
                  <a:pt x="397304" y="57695"/>
                </a:lnTo>
                <a:lnTo>
                  <a:pt x="396184" y="53205"/>
                </a:lnTo>
                <a:lnTo>
                  <a:pt x="395512" y="48715"/>
                </a:lnTo>
                <a:lnTo>
                  <a:pt x="395288" y="44225"/>
                </a:lnTo>
                <a:lnTo>
                  <a:pt x="395512" y="39960"/>
                </a:lnTo>
                <a:lnTo>
                  <a:pt x="396184" y="35470"/>
                </a:lnTo>
                <a:lnTo>
                  <a:pt x="397304" y="30980"/>
                </a:lnTo>
                <a:lnTo>
                  <a:pt x="398647" y="27164"/>
                </a:lnTo>
                <a:lnTo>
                  <a:pt x="400663" y="23123"/>
                </a:lnTo>
                <a:lnTo>
                  <a:pt x="402902" y="19306"/>
                </a:lnTo>
                <a:lnTo>
                  <a:pt x="405365" y="15939"/>
                </a:lnTo>
                <a:lnTo>
                  <a:pt x="408276" y="12796"/>
                </a:lnTo>
                <a:lnTo>
                  <a:pt x="411411" y="10102"/>
                </a:lnTo>
                <a:lnTo>
                  <a:pt x="414994" y="7408"/>
                </a:lnTo>
                <a:lnTo>
                  <a:pt x="418353" y="5163"/>
                </a:lnTo>
                <a:lnTo>
                  <a:pt x="422384" y="3367"/>
                </a:lnTo>
                <a:lnTo>
                  <a:pt x="426414" y="1796"/>
                </a:lnTo>
                <a:lnTo>
                  <a:pt x="430669" y="673"/>
                </a:lnTo>
                <a:lnTo>
                  <a:pt x="435148" y="0"/>
                </a:lnTo>
                <a:close/>
                <a:moveTo>
                  <a:pt x="315210" y="0"/>
                </a:moveTo>
                <a:lnTo>
                  <a:pt x="319996" y="0"/>
                </a:lnTo>
                <a:lnTo>
                  <a:pt x="324555" y="0"/>
                </a:lnTo>
                <a:lnTo>
                  <a:pt x="329113" y="673"/>
                </a:lnTo>
                <a:lnTo>
                  <a:pt x="333216" y="1796"/>
                </a:lnTo>
                <a:lnTo>
                  <a:pt x="337547" y="3367"/>
                </a:lnTo>
                <a:lnTo>
                  <a:pt x="341650" y="5163"/>
                </a:lnTo>
                <a:lnTo>
                  <a:pt x="345296" y="7408"/>
                </a:lnTo>
                <a:lnTo>
                  <a:pt x="348943" y="10102"/>
                </a:lnTo>
                <a:lnTo>
                  <a:pt x="351906" y="12796"/>
                </a:lnTo>
                <a:lnTo>
                  <a:pt x="354869" y="15939"/>
                </a:lnTo>
                <a:lnTo>
                  <a:pt x="357377" y="19306"/>
                </a:lnTo>
                <a:lnTo>
                  <a:pt x="359656" y="23123"/>
                </a:lnTo>
                <a:lnTo>
                  <a:pt x="361707" y="27164"/>
                </a:lnTo>
                <a:lnTo>
                  <a:pt x="363075" y="30980"/>
                </a:lnTo>
                <a:lnTo>
                  <a:pt x="364442" y="35470"/>
                </a:lnTo>
                <a:lnTo>
                  <a:pt x="364898" y="39960"/>
                </a:lnTo>
                <a:lnTo>
                  <a:pt x="365126" y="44225"/>
                </a:lnTo>
                <a:lnTo>
                  <a:pt x="364898" y="48715"/>
                </a:lnTo>
                <a:lnTo>
                  <a:pt x="364442" y="53205"/>
                </a:lnTo>
                <a:lnTo>
                  <a:pt x="363075" y="57695"/>
                </a:lnTo>
                <a:lnTo>
                  <a:pt x="361707" y="61511"/>
                </a:lnTo>
                <a:lnTo>
                  <a:pt x="359656" y="65552"/>
                </a:lnTo>
                <a:lnTo>
                  <a:pt x="357377" y="69144"/>
                </a:lnTo>
                <a:lnTo>
                  <a:pt x="354869" y="72736"/>
                </a:lnTo>
                <a:lnTo>
                  <a:pt x="351906" y="75879"/>
                </a:lnTo>
                <a:lnTo>
                  <a:pt x="348943" y="78573"/>
                </a:lnTo>
                <a:lnTo>
                  <a:pt x="345296" y="81267"/>
                </a:lnTo>
                <a:lnTo>
                  <a:pt x="341650" y="83512"/>
                </a:lnTo>
                <a:lnTo>
                  <a:pt x="337547" y="85308"/>
                </a:lnTo>
                <a:lnTo>
                  <a:pt x="333216" y="86655"/>
                </a:lnTo>
                <a:lnTo>
                  <a:pt x="329113" y="88002"/>
                </a:lnTo>
                <a:lnTo>
                  <a:pt x="324555" y="88675"/>
                </a:lnTo>
                <a:lnTo>
                  <a:pt x="319996" y="88900"/>
                </a:lnTo>
                <a:lnTo>
                  <a:pt x="315210" y="88675"/>
                </a:lnTo>
                <a:lnTo>
                  <a:pt x="310651" y="88002"/>
                </a:lnTo>
                <a:lnTo>
                  <a:pt x="306548" y="86655"/>
                </a:lnTo>
                <a:lnTo>
                  <a:pt x="302446" y="85308"/>
                </a:lnTo>
                <a:lnTo>
                  <a:pt x="298571" y="83512"/>
                </a:lnTo>
                <a:lnTo>
                  <a:pt x="294696" y="81267"/>
                </a:lnTo>
                <a:lnTo>
                  <a:pt x="291277" y="78573"/>
                </a:lnTo>
                <a:lnTo>
                  <a:pt x="287858" y="75879"/>
                </a:lnTo>
                <a:lnTo>
                  <a:pt x="284895" y="72736"/>
                </a:lnTo>
                <a:lnTo>
                  <a:pt x="282388" y="69144"/>
                </a:lnTo>
                <a:lnTo>
                  <a:pt x="280109" y="65552"/>
                </a:lnTo>
                <a:lnTo>
                  <a:pt x="278285" y="61511"/>
                </a:lnTo>
                <a:lnTo>
                  <a:pt x="276690" y="57695"/>
                </a:lnTo>
                <a:lnTo>
                  <a:pt x="275778" y="53205"/>
                </a:lnTo>
                <a:lnTo>
                  <a:pt x="274866" y="48715"/>
                </a:lnTo>
                <a:lnTo>
                  <a:pt x="274638" y="44225"/>
                </a:lnTo>
                <a:lnTo>
                  <a:pt x="274866" y="39960"/>
                </a:lnTo>
                <a:lnTo>
                  <a:pt x="275778" y="35470"/>
                </a:lnTo>
                <a:lnTo>
                  <a:pt x="276690" y="30980"/>
                </a:lnTo>
                <a:lnTo>
                  <a:pt x="278285" y="27164"/>
                </a:lnTo>
                <a:lnTo>
                  <a:pt x="280109" y="23123"/>
                </a:lnTo>
                <a:lnTo>
                  <a:pt x="282388" y="19306"/>
                </a:lnTo>
                <a:lnTo>
                  <a:pt x="284895" y="15939"/>
                </a:lnTo>
                <a:lnTo>
                  <a:pt x="287858" y="12796"/>
                </a:lnTo>
                <a:lnTo>
                  <a:pt x="291277" y="10102"/>
                </a:lnTo>
                <a:lnTo>
                  <a:pt x="294696" y="7408"/>
                </a:lnTo>
                <a:lnTo>
                  <a:pt x="298571" y="5163"/>
                </a:lnTo>
                <a:lnTo>
                  <a:pt x="302446" y="3367"/>
                </a:lnTo>
                <a:lnTo>
                  <a:pt x="306548" y="1796"/>
                </a:lnTo>
                <a:lnTo>
                  <a:pt x="310651" y="673"/>
                </a:lnTo>
                <a:lnTo>
                  <a:pt x="315210" y="0"/>
                </a:lnTo>
                <a:close/>
              </a:path>
            </a:pathLst>
          </a:custGeom>
          <a:solidFill>
            <a:schemeClr val="accent2">
              <a:lumMod val="75000"/>
            </a:schemeClr>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350">
              <a:solidFill>
                <a:schemeClr val="accent1">
                  <a:lumMod val="75000"/>
                </a:schemeClr>
              </a:solidFill>
            </a:endParaRPr>
          </a:p>
        </p:txBody>
      </p:sp>
      <p:sp>
        <p:nvSpPr>
          <p:cNvPr id="7" name="下弧形箭头 6"/>
          <p:cNvSpPr/>
          <p:nvPr/>
        </p:nvSpPr>
        <p:spPr>
          <a:xfrm>
            <a:off x="1306630" y="5747399"/>
            <a:ext cx="1053966" cy="185533"/>
          </a:xfrm>
          <a:prstGeom prst="curvedUpArrow">
            <a:avLst/>
          </a:prstGeom>
          <a:solidFill>
            <a:schemeClr val="accent4">
              <a:lumMod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endParaRPr>
          </a:p>
        </p:txBody>
      </p:sp>
      <p:sp>
        <p:nvSpPr>
          <p:cNvPr id="32" name="下弧形箭头 31"/>
          <p:cNvSpPr/>
          <p:nvPr/>
        </p:nvSpPr>
        <p:spPr>
          <a:xfrm>
            <a:off x="2880245" y="5750327"/>
            <a:ext cx="1053966" cy="185533"/>
          </a:xfrm>
          <a:prstGeom prst="curvedUpArrow">
            <a:avLst/>
          </a:prstGeom>
          <a:solidFill>
            <a:schemeClr val="accent4">
              <a:lumMod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endParaRPr>
          </a:p>
        </p:txBody>
      </p:sp>
      <p:sp>
        <p:nvSpPr>
          <p:cNvPr id="33" name="下弧形箭头 32"/>
          <p:cNvSpPr/>
          <p:nvPr/>
        </p:nvSpPr>
        <p:spPr>
          <a:xfrm>
            <a:off x="4518011" y="5757426"/>
            <a:ext cx="1053966" cy="185533"/>
          </a:xfrm>
          <a:prstGeom prst="curvedUpArrow">
            <a:avLst/>
          </a:prstGeom>
          <a:solidFill>
            <a:schemeClr val="accent4">
              <a:lumMod val="5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solidFill>
                <a:schemeClr val="tx1"/>
              </a:solidFill>
            </a:endParaRPr>
          </a:p>
        </p:txBody>
      </p:sp>
      <p:sp>
        <p:nvSpPr>
          <p:cNvPr id="8" name="文本框 7"/>
          <p:cNvSpPr txBox="1"/>
          <p:nvPr/>
        </p:nvSpPr>
        <p:spPr>
          <a:xfrm>
            <a:off x="2803436" y="3227768"/>
            <a:ext cx="1142813" cy="276999"/>
          </a:xfrm>
          <a:prstGeom prst="rect">
            <a:avLst/>
          </a:prstGeom>
          <a:noFill/>
        </p:spPr>
        <p:txBody>
          <a:bodyPr wrap="none" rtlCol="0">
            <a:spAutoFit/>
          </a:bodyPr>
          <a:lstStyle/>
          <a:p>
            <a:r>
              <a:rPr lang="en-US" altLang="zh-CN" sz="1200" b="1" dirty="0">
                <a:solidFill>
                  <a:schemeClr val="accent2"/>
                </a:solidFill>
                <a:latin typeface="Arial" panose="020B0604020202020204" pitchFamily="34" charset="0"/>
                <a:cs typeface="Arial" panose="020B0604020202020204" pitchFamily="34" charset="0"/>
              </a:rPr>
              <a:t>Optics Valley</a:t>
            </a:r>
            <a:endParaRPr lang="zh-CN" altLang="en-US" sz="1200" b="1" dirty="0">
              <a:solidFill>
                <a:schemeClr val="accent2"/>
              </a:solidFill>
              <a:latin typeface="Arial" panose="020B0604020202020204" pitchFamily="34" charset="0"/>
              <a:cs typeface="Arial" panose="020B0604020202020204" pitchFamily="34" charset="0"/>
            </a:endParaRPr>
          </a:p>
        </p:txBody>
      </p:sp>
      <p:sp>
        <p:nvSpPr>
          <p:cNvPr id="2" name="Oval 1"/>
          <p:cNvSpPr/>
          <p:nvPr/>
        </p:nvSpPr>
        <p:spPr>
          <a:xfrm>
            <a:off x="2617231" y="2853312"/>
            <a:ext cx="508993" cy="512956"/>
          </a:xfrm>
          <a:prstGeom prst="ellipse">
            <a:avLst/>
          </a:prstGeom>
          <a:noFill/>
          <a:ln>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Freeform 3"/>
          <p:cNvSpPr/>
          <p:nvPr/>
        </p:nvSpPr>
        <p:spPr>
          <a:xfrm>
            <a:off x="17202" y="49059"/>
            <a:ext cx="4938804" cy="650431"/>
          </a:xfrm>
          <a:custGeom>
            <a:avLst/>
            <a:gdLst>
              <a:gd name="connsiteX0" fmla="*/ 179997 w 3456000"/>
              <a:gd name="connsiteY0" fmla="*/ 0 h 540004"/>
              <a:gd name="connsiteX1" fmla="*/ 0 w 3456000"/>
              <a:gd name="connsiteY1" fmla="*/ 540004 h 540004"/>
              <a:gd name="connsiteX2" fmla="*/ 3275990 w 3456000"/>
              <a:gd name="connsiteY2" fmla="*/ 540004 h 540004"/>
              <a:gd name="connsiteX3" fmla="*/ 3456000 w 3456000"/>
              <a:gd name="connsiteY3" fmla="*/ 0 h 540004"/>
              <a:gd name="connsiteX4" fmla="*/ 179997 w 3456000"/>
              <a:gd name="connsiteY4" fmla="*/ 0 h 5400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56000" h="540004">
                <a:moveTo>
                  <a:pt x="179997" y="0"/>
                </a:moveTo>
                <a:lnTo>
                  <a:pt x="0" y="540004"/>
                </a:lnTo>
                <a:lnTo>
                  <a:pt x="3275990" y="540004"/>
                </a:lnTo>
                <a:lnTo>
                  <a:pt x="3456000" y="0"/>
                </a:lnTo>
                <a:lnTo>
                  <a:pt x="179997" y="0"/>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a:t>   Competitive Advantages for International Companies/</a:t>
            </a:r>
            <a:r>
              <a:rPr lang="zh-CN" altLang="en-US" sz="2000" b="1" dirty="0"/>
              <a:t>外国企业</a:t>
            </a:r>
          </a:p>
        </p:txBody>
      </p:sp>
      <p:sp>
        <p:nvSpPr>
          <p:cNvPr id="31" name="矩形 5"/>
          <p:cNvSpPr/>
          <p:nvPr/>
        </p:nvSpPr>
        <p:spPr>
          <a:xfrm>
            <a:off x="4360127" y="561396"/>
            <a:ext cx="4783874" cy="5273238"/>
          </a:xfrm>
          <a:prstGeom prst="rect">
            <a:avLst/>
          </a:prstGeom>
        </p:spPr>
        <p:txBody>
          <a:bodyPr wrap="square">
            <a:spAutoFit/>
          </a:bodyPr>
          <a:lstStyle/>
          <a:p>
            <a:endParaRPr lang="fr-FR" altLang="zh-CN" sz="1600" dirty="0"/>
          </a:p>
          <a:p>
            <a:pPr marL="285750" indent="-285750">
              <a:lnSpc>
                <a:spcPct val="90000"/>
              </a:lnSpc>
              <a:buFont typeface="Wingdings" panose="05000000000000000000" pitchFamily="2" charset="2"/>
              <a:buChar char="ü"/>
            </a:pPr>
            <a:r>
              <a:rPr lang="en-US" altLang="zh-CN" sz="1600" b="1" dirty="0">
                <a:solidFill>
                  <a:srgbClr val="1F96CF"/>
                </a:solidFill>
                <a:ea typeface="微软雅黑" panose="020B0503020204020204" charset="-122"/>
                <a:cs typeface="Microsoft YaHei UI" pitchFamily="18" charset="0"/>
                <a:sym typeface="+mn-ea"/>
              </a:rPr>
              <a:t>Location/</a:t>
            </a:r>
            <a:r>
              <a:rPr lang="zh-CN" altLang="fr-FR" sz="1600" b="1" dirty="0">
                <a:solidFill>
                  <a:srgbClr val="1F96CF"/>
                </a:solidFill>
                <a:ea typeface="微软雅黑" panose="020B0503020204020204" charset="-122"/>
                <a:cs typeface="Microsoft YaHei UI" pitchFamily="18" charset="0"/>
                <a:sym typeface="+mn-ea"/>
              </a:rPr>
              <a:t>交通区位</a:t>
            </a:r>
            <a:endParaRPr lang="en-US" altLang="zh-CN" sz="1600" b="1" dirty="0">
              <a:solidFill>
                <a:srgbClr val="1F96CF"/>
              </a:solidFill>
              <a:ea typeface="微软雅黑" panose="020B0503020204020204" charset="-122"/>
              <a:cs typeface="Microsoft YaHei UI" pitchFamily="18" charset="0"/>
              <a:sym typeface="+mn-ea"/>
            </a:endParaRPr>
          </a:p>
          <a:p>
            <a:endParaRPr lang="en-US" altLang="zh-CN" sz="1200" b="1" dirty="0">
              <a:solidFill>
                <a:srgbClr val="1F96CF"/>
              </a:solidFill>
              <a:ea typeface="微软雅黑" panose="020B0503020204020204" charset="-122"/>
              <a:sym typeface="+mn-ea"/>
            </a:endParaRPr>
          </a:p>
          <a:p>
            <a:r>
              <a:rPr lang="en-US" altLang="zh-CN" sz="1200" b="1" dirty="0">
                <a:solidFill>
                  <a:srgbClr val="1F96CF"/>
                </a:solidFill>
                <a:ea typeface="微软雅黑" panose="020B0503020204020204" charset="-122"/>
                <a:sym typeface="+mn-ea"/>
              </a:rPr>
              <a:t>Hubei Province is the strategic point for the central region of China and Yangzi River economic belt. Wuhan city, the capital of UI Group, is the national hub for transportation and logistic connections.</a:t>
            </a:r>
            <a:r>
              <a:rPr lang="zh-CN" altLang="en-US" sz="1200" dirty="0">
                <a:solidFill>
                  <a:schemeClr val="bg1"/>
                </a:solidFill>
                <a:latin typeface="微软雅黑" panose="020B0503020204020204" pitchFamily="34" charset="-122"/>
                <a:ea typeface="微软雅黑" panose="020B0503020204020204" pitchFamily="34" charset="-122"/>
              </a:rPr>
              <a:t> </a:t>
            </a:r>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200" dirty="0">
              <a:solidFill>
                <a:schemeClr val="bg1"/>
              </a:solidFill>
              <a:latin typeface="微软雅黑" panose="020B0503020204020204" pitchFamily="34" charset="-122"/>
              <a:ea typeface="微软雅黑" panose="020B0503020204020204" pitchFamily="34" charset="-122"/>
            </a:endParaRPr>
          </a:p>
          <a:p>
            <a:endParaRPr lang="en-US" altLang="zh-CN" sz="1600" b="1" dirty="0">
              <a:solidFill>
                <a:srgbClr val="1F96CF"/>
              </a:solidFill>
              <a:ea typeface="微软雅黑" panose="020B0503020204020204" charset="-122"/>
              <a:sym typeface="+mn-ea"/>
            </a:endParaRPr>
          </a:p>
          <a:p>
            <a:pPr marL="285750" indent="-285750">
              <a:lnSpc>
                <a:spcPct val="90000"/>
              </a:lnSpc>
              <a:buFont typeface="Wingdings" panose="05000000000000000000" pitchFamily="2" charset="2"/>
              <a:buChar char="ü"/>
            </a:pPr>
            <a:r>
              <a:rPr lang="fr-FR" altLang="zh-CN" sz="1600" b="1" dirty="0">
                <a:solidFill>
                  <a:srgbClr val="1F96CF"/>
                </a:solidFill>
                <a:ea typeface="微软雅黑" panose="020B0503020204020204" charset="-122"/>
              </a:rPr>
              <a:t>Integrated </a:t>
            </a:r>
            <a:r>
              <a:rPr lang="fr-FR" altLang="zh-CN" sz="1600" b="1" dirty="0" err="1">
                <a:solidFill>
                  <a:srgbClr val="1F96CF"/>
                </a:solidFill>
                <a:ea typeface="微软雅黑" panose="020B0503020204020204" charset="-122"/>
              </a:rPr>
              <a:t>Acedemy</a:t>
            </a:r>
            <a:r>
              <a:rPr lang="fr-FR" altLang="zh-CN" sz="1600" b="1" dirty="0">
                <a:solidFill>
                  <a:srgbClr val="1F96CF"/>
                </a:solidFill>
                <a:ea typeface="微软雅黑" panose="020B0503020204020204" charset="-122"/>
              </a:rPr>
              <a:t>, </a:t>
            </a:r>
            <a:r>
              <a:rPr lang="fr-FR" altLang="zh-CN" sz="1600" b="1" dirty="0" err="1">
                <a:solidFill>
                  <a:srgbClr val="1F96CF"/>
                </a:solidFill>
                <a:ea typeface="微软雅黑" panose="020B0503020204020204" charset="-122"/>
              </a:rPr>
              <a:t>Research</a:t>
            </a:r>
            <a:r>
              <a:rPr lang="fr-FR" altLang="zh-CN" sz="1600" b="1" dirty="0">
                <a:solidFill>
                  <a:srgbClr val="1F96CF"/>
                </a:solidFill>
                <a:ea typeface="微软雅黑" panose="020B0503020204020204" charset="-122"/>
              </a:rPr>
              <a:t> &amp; </a:t>
            </a:r>
            <a:r>
              <a:rPr lang="fr-FR" altLang="zh-CN" sz="1600" b="1" dirty="0" err="1">
                <a:solidFill>
                  <a:srgbClr val="1F96CF"/>
                </a:solidFill>
                <a:ea typeface="微软雅黑" panose="020B0503020204020204" charset="-122"/>
              </a:rPr>
              <a:t>Industry</a:t>
            </a:r>
            <a:r>
              <a:rPr lang="fr-FR" altLang="zh-CN" sz="1600" b="1" dirty="0">
                <a:solidFill>
                  <a:srgbClr val="1F96CF"/>
                </a:solidFill>
                <a:ea typeface="微软雅黑" panose="020B0503020204020204" charset="-122"/>
              </a:rPr>
              <a:t> Alliance </a:t>
            </a:r>
            <a:r>
              <a:rPr lang="zh-CN" altLang="en-US" sz="1600" b="1" dirty="0">
                <a:solidFill>
                  <a:srgbClr val="1F96CF"/>
                </a:solidFill>
                <a:ea typeface="微软雅黑" panose="020B0503020204020204" charset="-122"/>
              </a:rPr>
              <a:t>产学园一体联盟</a:t>
            </a:r>
            <a:endParaRPr lang="fr-FR" altLang="zh-CN" sz="1600" b="1" dirty="0">
              <a:solidFill>
                <a:srgbClr val="1F96CF"/>
              </a:solidFill>
              <a:ea typeface="微软雅黑" panose="020B0503020204020204" charset="-122"/>
            </a:endParaRPr>
          </a:p>
          <a:p>
            <a:pPr>
              <a:lnSpc>
                <a:spcPct val="90000"/>
              </a:lnSpc>
            </a:pPr>
            <a:endParaRPr lang="fr-FR" altLang="zh-CN" sz="1200" b="1" dirty="0">
              <a:solidFill>
                <a:srgbClr val="1F96CF"/>
              </a:solidFill>
              <a:ea typeface="微软雅黑" panose="020B0503020204020204" charset="-122"/>
            </a:endParaRPr>
          </a:p>
          <a:p>
            <a:pPr>
              <a:lnSpc>
                <a:spcPct val="90000"/>
              </a:lnSpc>
            </a:pPr>
            <a:r>
              <a:rPr lang="fr-FR" altLang="zh-CN" sz="1200" b="1" dirty="0" err="1">
                <a:solidFill>
                  <a:srgbClr val="1F96CF"/>
                </a:solidFill>
                <a:ea typeface="微软雅黑" panose="020B0503020204020204" charset="-122"/>
              </a:rPr>
              <a:t>Surrounded</a:t>
            </a:r>
            <a:r>
              <a:rPr lang="fr-FR" altLang="zh-CN" sz="1200" b="1" dirty="0">
                <a:solidFill>
                  <a:srgbClr val="1F96CF"/>
                </a:solidFill>
                <a:ea typeface="微软雅黑" panose="020B0503020204020204" charset="-122"/>
              </a:rPr>
              <a:t> by </a:t>
            </a:r>
            <a:r>
              <a:rPr lang="fr-FR" altLang="zh-CN" sz="1200" b="1" dirty="0" err="1">
                <a:solidFill>
                  <a:srgbClr val="1F96CF"/>
                </a:solidFill>
                <a:ea typeface="微软雅黑" panose="020B0503020204020204" charset="-122"/>
              </a:rPr>
              <a:t>famous</a:t>
            </a:r>
            <a:r>
              <a:rPr lang="fr-FR" altLang="zh-CN" sz="1200" b="1" dirty="0">
                <a:solidFill>
                  <a:srgbClr val="1F96CF"/>
                </a:solidFill>
                <a:ea typeface="微软雅黑" panose="020B0503020204020204" charset="-122"/>
              </a:rPr>
              <a:t> </a:t>
            </a:r>
            <a:r>
              <a:rPr lang="fr-FR" altLang="zh-CN" sz="1200" b="1" dirty="0" err="1">
                <a:solidFill>
                  <a:srgbClr val="1F96CF"/>
                </a:solidFill>
                <a:ea typeface="微软雅黑" panose="020B0503020204020204" charset="-122"/>
              </a:rPr>
              <a:t>universities</a:t>
            </a:r>
            <a:r>
              <a:rPr lang="fr-FR" altLang="zh-CN" sz="1200" b="1" dirty="0">
                <a:solidFill>
                  <a:srgbClr val="1F96CF"/>
                </a:solidFill>
                <a:ea typeface="微软雅黑" panose="020B0503020204020204" charset="-122"/>
              </a:rPr>
              <a:t> </a:t>
            </a:r>
            <a:r>
              <a:rPr lang="fr-FR" altLang="zh-CN" sz="1200" b="1" dirty="0" err="1">
                <a:solidFill>
                  <a:srgbClr val="1F96CF"/>
                </a:solidFill>
                <a:ea typeface="微软雅黑" panose="020B0503020204020204" charset="-122"/>
              </a:rPr>
              <a:t>such</a:t>
            </a:r>
            <a:r>
              <a:rPr lang="fr-FR" altLang="zh-CN" sz="1200" b="1" dirty="0">
                <a:solidFill>
                  <a:srgbClr val="1F96CF"/>
                </a:solidFill>
                <a:ea typeface="微软雅黑" panose="020B0503020204020204" charset="-122"/>
              </a:rPr>
              <a:t> as Wuhan University, </a:t>
            </a:r>
            <a:r>
              <a:rPr lang="fr-FR" altLang="zh-CN" sz="1200" b="1" dirty="0" err="1">
                <a:solidFill>
                  <a:srgbClr val="1F96CF"/>
                </a:solidFill>
                <a:ea typeface="微软雅黑" panose="020B0503020204020204" charset="-122"/>
              </a:rPr>
              <a:t>Huazhong</a:t>
            </a:r>
            <a:r>
              <a:rPr lang="fr-FR" altLang="zh-CN" sz="1200" b="1" dirty="0">
                <a:solidFill>
                  <a:srgbClr val="1F96CF"/>
                </a:solidFill>
                <a:ea typeface="微软雅黑" panose="020B0503020204020204" charset="-122"/>
              </a:rPr>
              <a:t> Science &amp; Technology University, and 71 national </a:t>
            </a:r>
            <a:r>
              <a:rPr lang="fr-FR" altLang="zh-CN" sz="1200" b="1" dirty="0" err="1">
                <a:solidFill>
                  <a:srgbClr val="1F96CF"/>
                </a:solidFill>
                <a:ea typeface="微软雅黑" panose="020B0503020204020204" charset="-122"/>
              </a:rPr>
              <a:t>level</a:t>
            </a:r>
            <a:r>
              <a:rPr lang="fr-FR" altLang="zh-CN" sz="1200" b="1" dirty="0">
                <a:solidFill>
                  <a:srgbClr val="1F96CF"/>
                </a:solidFill>
                <a:ea typeface="微软雅黑" panose="020B0503020204020204" charset="-122"/>
              </a:rPr>
              <a:t> </a:t>
            </a:r>
            <a:r>
              <a:rPr lang="fr-FR" altLang="zh-CN" sz="1200" b="1" dirty="0" err="1">
                <a:solidFill>
                  <a:srgbClr val="1F96CF"/>
                </a:solidFill>
                <a:ea typeface="微软雅黑" panose="020B0503020204020204" charset="-122"/>
              </a:rPr>
              <a:t>scientific</a:t>
            </a:r>
            <a:r>
              <a:rPr lang="fr-FR" altLang="zh-CN" sz="1200" b="1" dirty="0">
                <a:solidFill>
                  <a:srgbClr val="1F96CF"/>
                </a:solidFill>
                <a:ea typeface="微软雅黑" panose="020B0503020204020204" charset="-122"/>
              </a:rPr>
              <a:t> </a:t>
            </a:r>
            <a:r>
              <a:rPr lang="fr-FR" altLang="zh-CN" sz="1200" b="1" dirty="0" err="1">
                <a:solidFill>
                  <a:srgbClr val="1F96CF"/>
                </a:solidFill>
                <a:ea typeface="微软雅黑" panose="020B0503020204020204" charset="-122"/>
              </a:rPr>
              <a:t>research</a:t>
            </a:r>
            <a:r>
              <a:rPr lang="fr-FR" altLang="zh-CN" sz="1200" b="1" dirty="0">
                <a:solidFill>
                  <a:srgbClr val="1F96CF"/>
                </a:solidFill>
                <a:ea typeface="微软雅黑" panose="020B0503020204020204" charset="-122"/>
              </a:rPr>
              <a:t> Institutes, </a:t>
            </a:r>
            <a:r>
              <a:rPr lang="fr-FR" altLang="zh-CN" sz="1200" b="1" dirty="0" err="1">
                <a:solidFill>
                  <a:srgbClr val="1F96CF"/>
                </a:solidFill>
                <a:ea typeface="微软雅黑" panose="020B0503020204020204" charset="-122"/>
              </a:rPr>
              <a:t>now</a:t>
            </a:r>
            <a:r>
              <a:rPr lang="fr-FR" altLang="zh-CN" sz="1200" b="1" dirty="0">
                <a:solidFill>
                  <a:srgbClr val="1F96CF"/>
                </a:solidFill>
                <a:ea typeface="微软雅黑" panose="020B0503020204020204" charset="-122"/>
              </a:rPr>
              <a:t> over 2,000 hi-</a:t>
            </a:r>
            <a:r>
              <a:rPr lang="fr-FR" altLang="zh-CN" sz="1200" b="1" dirty="0" err="1">
                <a:solidFill>
                  <a:srgbClr val="1F96CF"/>
                </a:solidFill>
                <a:ea typeface="微软雅黑" panose="020B0503020204020204" charset="-122"/>
              </a:rPr>
              <a:t>tech</a:t>
            </a:r>
            <a:r>
              <a:rPr lang="fr-FR" altLang="zh-CN" sz="1200" b="1" dirty="0">
                <a:solidFill>
                  <a:srgbClr val="1F96CF"/>
                </a:solidFill>
                <a:ea typeface="微软雅黑" panose="020B0503020204020204" charset="-122"/>
              </a:rPr>
              <a:t> </a:t>
            </a:r>
            <a:r>
              <a:rPr lang="fr-FR" altLang="zh-CN" sz="1200" b="1" dirty="0" err="1">
                <a:solidFill>
                  <a:srgbClr val="1F96CF"/>
                </a:solidFill>
                <a:ea typeface="微软雅黑" panose="020B0503020204020204" charset="-122"/>
              </a:rPr>
              <a:t>innovative</a:t>
            </a:r>
            <a:r>
              <a:rPr lang="fr-FR" altLang="zh-CN" sz="1200" b="1" dirty="0">
                <a:solidFill>
                  <a:srgbClr val="1F96CF"/>
                </a:solidFill>
                <a:ea typeface="微软雅黑" panose="020B0503020204020204" charset="-122"/>
              </a:rPr>
              <a:t> </a:t>
            </a:r>
            <a:r>
              <a:rPr lang="fr-FR" altLang="zh-CN" sz="1200" b="1" dirty="0" err="1">
                <a:solidFill>
                  <a:srgbClr val="1F96CF"/>
                </a:solidFill>
                <a:ea typeface="微软雅黑" panose="020B0503020204020204" charset="-122"/>
              </a:rPr>
              <a:t>companies</a:t>
            </a:r>
            <a:r>
              <a:rPr lang="fr-FR" altLang="zh-CN" sz="1200" b="1" dirty="0">
                <a:solidFill>
                  <a:srgbClr val="1F96CF"/>
                </a:solidFill>
                <a:ea typeface="微软雅黑" panose="020B0503020204020204" charset="-122"/>
              </a:rPr>
              <a:t> are </a:t>
            </a:r>
            <a:r>
              <a:rPr lang="fr-FR" altLang="zh-CN" sz="1200" b="1" dirty="0" err="1">
                <a:solidFill>
                  <a:srgbClr val="1F96CF"/>
                </a:solidFill>
                <a:ea typeface="微软雅黑" panose="020B0503020204020204" charset="-122"/>
              </a:rPr>
              <a:t>located</a:t>
            </a:r>
            <a:r>
              <a:rPr lang="fr-FR" altLang="zh-CN" sz="1200" b="1" dirty="0">
                <a:solidFill>
                  <a:srgbClr val="1F96CF"/>
                </a:solidFill>
                <a:ea typeface="微软雅黑" panose="020B0503020204020204" charset="-122"/>
              </a:rPr>
              <a:t> </a:t>
            </a:r>
            <a:r>
              <a:rPr lang="fr-FR" altLang="zh-CN" sz="1200" b="1" dirty="0" err="1">
                <a:solidFill>
                  <a:srgbClr val="1F96CF"/>
                </a:solidFill>
                <a:ea typeface="微软雅黑" panose="020B0503020204020204" charset="-122"/>
              </a:rPr>
              <a:t>here</a:t>
            </a:r>
            <a:r>
              <a:rPr lang="fr-FR" altLang="zh-CN" sz="1200" b="1" dirty="0">
                <a:solidFill>
                  <a:srgbClr val="1F96CF"/>
                </a:solidFill>
                <a:ea typeface="微软雅黑" panose="020B0503020204020204" charset="-122"/>
              </a:rPr>
              <a:t> </a:t>
            </a:r>
            <a:r>
              <a:rPr lang="fr-FR" altLang="zh-CN" sz="1200" b="1" dirty="0" err="1">
                <a:solidFill>
                  <a:srgbClr val="1F96CF"/>
                </a:solidFill>
                <a:ea typeface="微软雅黑" panose="020B0503020204020204" charset="-122"/>
              </a:rPr>
              <a:t>thanks</a:t>
            </a:r>
            <a:r>
              <a:rPr lang="fr-FR" altLang="zh-CN" sz="1200" b="1" dirty="0">
                <a:solidFill>
                  <a:srgbClr val="1F96CF"/>
                </a:solidFill>
                <a:ea typeface="微软雅黑" panose="020B0503020204020204" charset="-122"/>
              </a:rPr>
              <a:t> to the presence of WHIBI and Optical </a:t>
            </a:r>
            <a:r>
              <a:rPr lang="fr-FR" altLang="zh-CN" sz="1200" b="1" dirty="0" err="1">
                <a:solidFill>
                  <a:srgbClr val="1F96CF"/>
                </a:solidFill>
                <a:ea typeface="微软雅黑" panose="020B0503020204020204" charset="-122"/>
              </a:rPr>
              <a:t>Valley</a:t>
            </a:r>
            <a:r>
              <a:rPr lang="fr-FR" altLang="zh-CN" sz="1200" b="1" dirty="0">
                <a:solidFill>
                  <a:srgbClr val="1F96CF"/>
                </a:solidFill>
                <a:ea typeface="微软雅黑" panose="020B0503020204020204" charset="-122"/>
              </a:rPr>
              <a:t>. </a:t>
            </a:r>
          </a:p>
          <a:p>
            <a:pPr lvl="0" defTabSz="-476">
              <a:lnSpc>
                <a:spcPts val="1425"/>
              </a:lnSpc>
              <a:tabLst>
                <a:tab pos="47625" algn="l"/>
              </a:tabLst>
            </a:pPr>
            <a:endParaRPr lang="en-US" altLang="zh-CN" sz="1200" b="1" dirty="0">
              <a:solidFill>
                <a:srgbClr val="1F96CF"/>
              </a:solidFill>
              <a:ea typeface="微软雅黑" panose="020B0503020204020204" charset="-122"/>
            </a:endParaRPr>
          </a:p>
          <a:p>
            <a:pPr lvl="0" defTabSz="-476">
              <a:lnSpc>
                <a:spcPts val="1425"/>
              </a:lnSpc>
              <a:tabLst>
                <a:tab pos="47625" algn="l"/>
              </a:tabLst>
            </a:pPr>
            <a:endParaRPr lang="en-US" altLang="zh-CN" sz="1200" b="1" dirty="0">
              <a:solidFill>
                <a:srgbClr val="1F96CF"/>
              </a:solidFill>
              <a:ea typeface="微软雅黑" panose="020B0503020204020204" charset="-122"/>
            </a:endParaRPr>
          </a:p>
          <a:p>
            <a:pPr marL="285750" lvl="0" indent="-285750">
              <a:lnSpc>
                <a:spcPct val="90000"/>
              </a:lnSpc>
              <a:buFont typeface="Wingdings" panose="05000000000000000000" pitchFamily="2" charset="2"/>
              <a:buChar char="ü"/>
              <a:tabLst>
                <a:tab pos="47625" algn="l"/>
              </a:tabLst>
            </a:pPr>
            <a:r>
              <a:rPr lang="en-US" altLang="zh-CN" sz="1600" b="1" dirty="0">
                <a:solidFill>
                  <a:srgbClr val="1F96CF"/>
                </a:solidFill>
                <a:ea typeface="微软雅黑" panose="020B0503020204020204" charset="-122"/>
              </a:rPr>
              <a:t> Resources for Market Entry &amp; Expansion/</a:t>
            </a:r>
            <a:r>
              <a:rPr lang="zh-CN" altLang="en-US" sz="1600" b="1" dirty="0">
                <a:solidFill>
                  <a:srgbClr val="1F96CF"/>
                </a:solidFill>
                <a:ea typeface="微软雅黑" panose="020B0503020204020204" charset="-122"/>
              </a:rPr>
              <a:t>市场准入及扩张</a:t>
            </a:r>
            <a:endParaRPr lang="en-US" altLang="zh-CN" sz="1600" b="1" dirty="0">
              <a:solidFill>
                <a:srgbClr val="1F96CF"/>
              </a:solidFill>
              <a:ea typeface="微软雅黑" panose="020B0503020204020204" charset="-122"/>
            </a:endParaRPr>
          </a:p>
          <a:p>
            <a:pPr lvl="0">
              <a:lnSpc>
                <a:spcPct val="90000"/>
              </a:lnSpc>
              <a:tabLst>
                <a:tab pos="47625" algn="l"/>
              </a:tabLst>
            </a:pPr>
            <a:endParaRPr lang="en-US" altLang="zh-CN" sz="1600" b="1" dirty="0">
              <a:solidFill>
                <a:srgbClr val="1F96CF"/>
              </a:solidFill>
              <a:ea typeface="微软雅黑" panose="020B0503020204020204" charset="-122"/>
            </a:endParaRPr>
          </a:p>
          <a:p>
            <a:pPr lvl="0">
              <a:lnSpc>
                <a:spcPct val="90000"/>
              </a:lnSpc>
              <a:tabLst>
                <a:tab pos="47625" algn="l"/>
              </a:tabLst>
            </a:pPr>
            <a:r>
              <a:rPr lang="en-US" altLang="zh-CN" sz="1200" b="1" dirty="0">
                <a:solidFill>
                  <a:srgbClr val="1F96CF"/>
                </a:solidFill>
                <a:ea typeface="微软雅黑" panose="020B0503020204020204" charset="-122"/>
              </a:rPr>
              <a:t>As</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the largest state owned enterprise in China, UIG and another shareholder WHIBI can offer resources for international companies in terms of market entry, partnership, government relationships </a:t>
            </a:r>
            <a:r>
              <a:rPr lang="en-US" altLang="zh-CN" sz="1200" b="1" dirty="0" err="1">
                <a:solidFill>
                  <a:srgbClr val="1F96CF"/>
                </a:solidFill>
                <a:ea typeface="微软雅黑" panose="020B0503020204020204" charset="-122"/>
              </a:rPr>
              <a:t>etc</a:t>
            </a:r>
            <a:r>
              <a:rPr lang="en-US" altLang="zh-CN" sz="1200" b="1" dirty="0">
                <a:solidFill>
                  <a:srgbClr val="1F96CF"/>
                </a:solidFill>
                <a:ea typeface="微软雅黑" panose="020B0503020204020204" charset="-122"/>
              </a:rPr>
              <a:t>,</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which</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can</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be</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further</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expanded</a:t>
            </a:r>
            <a:r>
              <a:rPr lang="zh-CN" altLang="en-US" sz="1200" b="1" dirty="0">
                <a:solidFill>
                  <a:srgbClr val="1F96CF"/>
                </a:solidFill>
                <a:ea typeface="微软雅黑" panose="020B0503020204020204" charset="-122"/>
              </a:rPr>
              <a:t> </a:t>
            </a:r>
            <a:r>
              <a:rPr lang="en-US" altLang="zh-CN" sz="1200" b="1" dirty="0">
                <a:solidFill>
                  <a:srgbClr val="1F96CF"/>
                </a:solidFill>
                <a:ea typeface="微软雅黑" panose="020B0503020204020204" charset="-122"/>
              </a:rPr>
              <a:t>to other major cities in China.</a:t>
            </a:r>
          </a:p>
          <a:p>
            <a:pPr marL="285750" lvl="0" indent="-285750">
              <a:lnSpc>
                <a:spcPct val="90000"/>
              </a:lnSpc>
              <a:buFont typeface="Wingdings" panose="05000000000000000000" pitchFamily="2" charset="2"/>
              <a:buChar char="ü"/>
              <a:tabLst>
                <a:tab pos="47625" algn="l"/>
              </a:tabLst>
            </a:pPr>
            <a:endParaRPr lang="en-US" altLang="zh-CN" sz="1600" b="1" dirty="0">
              <a:solidFill>
                <a:srgbClr val="1F96CF"/>
              </a:solidFill>
              <a:ea typeface="微软雅黑" panose="020B0503020204020204" charset="-122"/>
            </a:endParaRPr>
          </a:p>
          <a:p>
            <a:pPr lvl="0" defTabSz="-476">
              <a:lnSpc>
                <a:spcPts val="1425"/>
              </a:lnSpc>
              <a:tabLst>
                <a:tab pos="47625" algn="l"/>
              </a:tabLst>
            </a:pPr>
            <a:endParaRPr lang="en-US" altLang="zh-CN" sz="1200" b="1" dirty="0">
              <a:solidFill>
                <a:srgbClr val="1F96CF"/>
              </a:solidFill>
              <a:ea typeface="微软雅黑" panose="020B0503020204020204" charset="-122"/>
            </a:endParaRPr>
          </a:p>
          <a:p>
            <a:pPr defTabSz="-476">
              <a:lnSpc>
                <a:spcPts val="1425"/>
              </a:lnSpc>
              <a:tabLst>
                <a:tab pos="47625" algn="l"/>
              </a:tabLst>
            </a:pPr>
            <a:endParaRPr lang="en-US" sz="1200" b="1" dirty="0">
              <a:solidFill>
                <a:srgbClr val="1F96CF"/>
              </a:solidFill>
              <a:ea typeface="微软雅黑" panose="020B0503020204020204" charset="-122"/>
            </a:endParaRPr>
          </a:p>
        </p:txBody>
      </p:sp>
      <p:pic>
        <p:nvPicPr>
          <p:cNvPr id="41" name="图片 8" descr="高铁米子_副本.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422" y="3858900"/>
            <a:ext cx="1694985" cy="165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4211" y="5992721"/>
            <a:ext cx="1516565" cy="410074"/>
          </a:xfrm>
          <a:prstGeom prst="rect">
            <a:avLst/>
          </a:prstGeom>
        </p:spPr>
      </p:pic>
      <p:pic>
        <p:nvPicPr>
          <p:cNvPr id="1026" name="Picture 2" descr="Image result for 武汉大学"/>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9392" y="5942958"/>
            <a:ext cx="758283" cy="75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034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20" y="4307277"/>
            <a:ext cx="2906942" cy="2297219"/>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5546" y="4307277"/>
            <a:ext cx="3131232" cy="2297219"/>
          </a:xfrm>
          <a:prstGeom prst="rect">
            <a:avLst/>
          </a:prstGeom>
        </p:spPr>
      </p:pic>
      <p:sp>
        <p:nvSpPr>
          <p:cNvPr id="4" name="Freeform 3"/>
          <p:cNvSpPr/>
          <p:nvPr/>
        </p:nvSpPr>
        <p:spPr>
          <a:xfrm>
            <a:off x="6647433" y="3616810"/>
            <a:ext cx="1295205" cy="690467"/>
          </a:xfrm>
          <a:custGeom>
            <a:avLst/>
            <a:gdLst>
              <a:gd name="connsiteX0" fmla="*/ 0 w 12193206"/>
              <a:gd name="connsiteY0" fmla="*/ 6850710 h 6850710"/>
              <a:gd name="connsiteX1" fmla="*/ 12193206 w 12193206"/>
              <a:gd name="connsiteY1" fmla="*/ 6850710 h 6850710"/>
              <a:gd name="connsiteX2" fmla="*/ 12193206 w 12193206"/>
              <a:gd name="connsiteY2" fmla="*/ 0 h 6850710"/>
              <a:gd name="connsiteX3" fmla="*/ 0 w 12193206"/>
              <a:gd name="connsiteY3" fmla="*/ 0 h 6850710"/>
              <a:gd name="connsiteX4" fmla="*/ 0 w 12193206"/>
              <a:gd name="connsiteY4" fmla="*/ 6850710 h 685071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93206" h="6850710">
                <a:moveTo>
                  <a:pt x="0" y="6850710"/>
                </a:moveTo>
                <a:lnTo>
                  <a:pt x="12193206" y="6850710"/>
                </a:lnTo>
                <a:lnTo>
                  <a:pt x="12193206" y="0"/>
                </a:lnTo>
                <a:lnTo>
                  <a:pt x="0" y="0"/>
                </a:lnTo>
                <a:lnTo>
                  <a:pt x="0" y="685071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3"/>
          <p:cNvSpPr/>
          <p:nvPr/>
        </p:nvSpPr>
        <p:spPr>
          <a:xfrm>
            <a:off x="134999" y="-1"/>
            <a:ext cx="3851589" cy="811531"/>
          </a:xfrm>
          <a:custGeom>
            <a:avLst/>
            <a:gdLst>
              <a:gd name="connsiteX0" fmla="*/ 179997 w 3456000"/>
              <a:gd name="connsiteY0" fmla="*/ 0 h 540004"/>
              <a:gd name="connsiteX1" fmla="*/ 0 w 3456000"/>
              <a:gd name="connsiteY1" fmla="*/ 540004 h 540004"/>
              <a:gd name="connsiteX2" fmla="*/ 3275990 w 3456000"/>
              <a:gd name="connsiteY2" fmla="*/ 540004 h 540004"/>
              <a:gd name="connsiteX3" fmla="*/ 3456000 w 3456000"/>
              <a:gd name="connsiteY3" fmla="*/ 0 h 540004"/>
              <a:gd name="connsiteX4" fmla="*/ 179997 w 3456000"/>
              <a:gd name="connsiteY4" fmla="*/ 0 h 5400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56000" h="540004">
                <a:moveTo>
                  <a:pt x="179997" y="0"/>
                </a:moveTo>
                <a:lnTo>
                  <a:pt x="0" y="540004"/>
                </a:lnTo>
                <a:lnTo>
                  <a:pt x="3275990" y="540004"/>
                </a:lnTo>
                <a:lnTo>
                  <a:pt x="3456000" y="0"/>
                </a:lnTo>
                <a:lnTo>
                  <a:pt x="179997" y="0"/>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
          <p:cNvSpPr txBox="1"/>
          <p:nvPr/>
        </p:nvSpPr>
        <p:spPr>
          <a:xfrm>
            <a:off x="275239" y="126580"/>
            <a:ext cx="3735069" cy="760465"/>
          </a:xfrm>
          <a:prstGeom prst="rect">
            <a:avLst/>
          </a:prstGeom>
          <a:noFill/>
        </p:spPr>
        <p:txBody>
          <a:bodyPr wrap="square" lIns="0" tIns="0" rIns="0" rtlCol="0">
            <a:spAutoFit/>
          </a:bodyPr>
          <a:lstStyle/>
          <a:p>
            <a:pPr defTabSz="-635">
              <a:lnSpc>
                <a:spcPts val="1800"/>
              </a:lnSpc>
            </a:pPr>
            <a:r>
              <a:rPr lang="en-US" altLang="zh-CN" sz="2400" dirty="0">
                <a:solidFill>
                  <a:srgbClr val="FFFFFF"/>
                </a:solidFill>
                <a:ea typeface="微软雅黑" panose="020B0503020204020204" charset="-122"/>
                <a:cs typeface="Microsoft YaHei UI" pitchFamily="18" charset="0"/>
              </a:rPr>
              <a:t> BAROC Incubation Center </a:t>
            </a:r>
          </a:p>
          <a:p>
            <a:pPr defTabSz="-635">
              <a:lnSpc>
                <a:spcPts val="1800"/>
              </a:lnSpc>
            </a:pPr>
            <a:endParaRPr lang="en-US" altLang="zh-CN" sz="2400" dirty="0">
              <a:solidFill>
                <a:srgbClr val="FFFFFF"/>
              </a:solidFill>
              <a:ea typeface="微软雅黑" panose="020B0503020204020204" charset="-122"/>
              <a:cs typeface="Microsoft YaHei UI" pitchFamily="18" charset="0"/>
            </a:endParaRPr>
          </a:p>
          <a:p>
            <a:pPr defTabSz="-635">
              <a:lnSpc>
                <a:spcPts val="1800"/>
              </a:lnSpc>
            </a:pPr>
            <a:r>
              <a:rPr lang="zh-CN" altLang="en-US" sz="2400" dirty="0">
                <a:solidFill>
                  <a:srgbClr val="FFFFFF"/>
                </a:solidFill>
                <a:ea typeface="微软雅黑" panose="020B0503020204020204" charset="-122"/>
                <a:cs typeface="Microsoft YaHei UI" pitchFamily="18" charset="0"/>
              </a:rPr>
              <a:t>巴洛克</a:t>
            </a:r>
            <a:r>
              <a:rPr lang="en-US" altLang="zh-CN" sz="2400" dirty="0" err="1">
                <a:solidFill>
                  <a:srgbClr val="FFFFFF"/>
                </a:solidFill>
                <a:ea typeface="微软雅黑" panose="020B0503020204020204" charset="-122"/>
                <a:cs typeface="Microsoft YaHei UI" pitchFamily="18" charset="0"/>
              </a:rPr>
              <a:t>高新孵化园区</a:t>
            </a:r>
            <a:endParaRPr lang="en-US" altLang="zh-CN" sz="2400" dirty="0">
              <a:solidFill>
                <a:srgbClr val="FFFFFF"/>
              </a:solidFill>
              <a:ea typeface="微软雅黑" panose="020B0503020204020204" charset="-122"/>
              <a:cs typeface="Microsoft YaHei UI" pitchFamily="18" charset="0"/>
            </a:endParaRPr>
          </a:p>
        </p:txBody>
      </p:sp>
      <p:sp>
        <p:nvSpPr>
          <p:cNvPr id="12" name="TextBox 1"/>
          <p:cNvSpPr txBox="1"/>
          <p:nvPr/>
        </p:nvSpPr>
        <p:spPr>
          <a:xfrm>
            <a:off x="467544" y="1052736"/>
            <a:ext cx="5616624" cy="1677382"/>
          </a:xfrm>
          <a:prstGeom prst="rect">
            <a:avLst/>
          </a:prstGeom>
          <a:noFill/>
        </p:spPr>
        <p:txBody>
          <a:bodyPr wrap="square" lIns="0" tIns="0" rIns="0" rtlCol="0">
            <a:spAutoFit/>
          </a:bodyPr>
          <a:lstStyle/>
          <a:p>
            <a:pPr defTabSz="-635"/>
            <a:r>
              <a:rPr lang="en-US" altLang="zh-CN" sz="1600" dirty="0">
                <a:solidFill>
                  <a:srgbClr val="2294CC"/>
                </a:solidFill>
                <a:ea typeface="微软雅黑" panose="020B0503020204020204" charset="-122"/>
              </a:rPr>
              <a:t>BAROC Hi-tech Incubation Park is the working base of “Overseas Innovation and Entrepreneurship” European (Belgium) for China Association for Science and Technology.</a:t>
            </a:r>
            <a:r>
              <a:rPr lang="zh-CN" altLang="en-US" sz="1600" dirty="0">
                <a:solidFill>
                  <a:srgbClr val="2294CC"/>
                </a:solidFill>
                <a:ea typeface="微软雅黑" panose="020B0503020204020204" charset="-122"/>
              </a:rPr>
              <a:t> </a:t>
            </a:r>
            <a:endParaRPr lang="en-US" altLang="zh-CN" sz="1600" dirty="0">
              <a:solidFill>
                <a:srgbClr val="2294CC"/>
              </a:solidFill>
              <a:ea typeface="微软雅黑" panose="020B0503020204020204" charset="-122"/>
            </a:endParaRPr>
          </a:p>
          <a:p>
            <a:pPr defTabSz="-635"/>
            <a:r>
              <a:rPr lang="en-US" altLang="zh-CN" sz="1600" dirty="0">
                <a:solidFill>
                  <a:srgbClr val="2294CC"/>
                </a:solidFill>
                <a:ea typeface="微软雅黑" panose="020B0503020204020204" charset="-122"/>
              </a:rPr>
              <a:t>It covers the construction area of 2200 m</a:t>
            </a:r>
            <a:r>
              <a:rPr lang="en-US" altLang="zh-CN" sz="1600" baseline="30000" dirty="0">
                <a:solidFill>
                  <a:srgbClr val="2294CC"/>
                </a:solidFill>
                <a:ea typeface="微软雅黑" panose="020B0503020204020204" charset="-122"/>
              </a:rPr>
              <a:t>2</a:t>
            </a:r>
            <a:r>
              <a:rPr lang="en-US" altLang="zh-CN" sz="1600" dirty="0">
                <a:solidFill>
                  <a:srgbClr val="2294CC"/>
                </a:solidFill>
                <a:ea typeface="微软雅黑" panose="020B0503020204020204" charset="-122"/>
              </a:rPr>
              <a:t> , and more than 20 innovation enterprises from both China and Belgium joined. </a:t>
            </a:r>
          </a:p>
          <a:p>
            <a:pPr defTabSz="-635"/>
            <a:endParaRPr lang="en-US" altLang="zh-CN" sz="1600" dirty="0">
              <a:solidFill>
                <a:srgbClr val="2294CC"/>
              </a:solidFill>
              <a:ea typeface="微软雅黑" panose="020B0503020204020204" charset="-122"/>
            </a:endParaRPr>
          </a:p>
          <a:p>
            <a:pPr defTabSz="-635">
              <a:lnSpc>
                <a:spcPts val="1200"/>
              </a:lnSpc>
            </a:pPr>
            <a:endParaRPr lang="en-US" altLang="zh-CN" sz="1200" dirty="0">
              <a:solidFill>
                <a:srgbClr val="2294CC"/>
              </a:solidFill>
              <a:latin typeface="微软雅黑" panose="020B0503020204020204" charset="-122"/>
              <a:ea typeface="微软雅黑" panose="020B0503020204020204" charset="-122"/>
            </a:endParaRPr>
          </a:p>
        </p:txBody>
      </p:sp>
      <p:sp>
        <p:nvSpPr>
          <p:cNvPr id="14" name="文本框 13"/>
          <p:cNvSpPr txBox="1"/>
          <p:nvPr/>
        </p:nvSpPr>
        <p:spPr>
          <a:xfrm>
            <a:off x="390163" y="2760439"/>
            <a:ext cx="4863688" cy="751168"/>
          </a:xfrm>
          <a:prstGeom prst="rect">
            <a:avLst/>
          </a:prstGeom>
          <a:noFill/>
        </p:spPr>
        <p:txBody>
          <a:bodyPr wrap="square" rtlCol="0">
            <a:spAutoFit/>
          </a:bodyPr>
          <a:lstStyle/>
          <a:p>
            <a:pPr defTabSz="-635">
              <a:lnSpc>
                <a:spcPct val="104000"/>
              </a:lnSpc>
            </a:pPr>
            <a:r>
              <a:rPr lang="en-US" altLang="zh-CN" sz="1400" dirty="0">
                <a:solidFill>
                  <a:schemeClr val="tx1">
                    <a:lumMod val="65000"/>
                    <a:lumOff val="35000"/>
                  </a:schemeClr>
                </a:solidFill>
                <a:latin typeface="方正兰亭超细黑简体"/>
                <a:ea typeface="微软雅黑" panose="020B0503020204020204" charset="-122"/>
                <a:cs typeface="Microsoft YaHei UI" pitchFamily="18" charset="0"/>
                <a:sym typeface="+mn-ea"/>
              </a:rPr>
              <a:t>BAROC中欧示范园区建筑面积2200平方米，已驻有中比创新创业企业20余家。中国科协“海外创新创业”欧洲（比利时）工作基地</a:t>
            </a:r>
            <a:r>
              <a:rPr lang="zh-CN" altLang="en-US" sz="1400" dirty="0">
                <a:solidFill>
                  <a:schemeClr val="tx1">
                    <a:lumMod val="65000"/>
                    <a:lumOff val="35000"/>
                  </a:schemeClr>
                </a:solidFill>
                <a:latin typeface="方正兰亭超细黑简体"/>
                <a:ea typeface="微软雅黑" panose="020B0503020204020204" charset="-122"/>
                <a:cs typeface="Microsoft YaHei UI" pitchFamily="18" charset="0"/>
                <a:sym typeface="+mn-ea"/>
              </a:rPr>
              <a:t>也特设于此。欢迎中欧企业入驻垂询。</a:t>
            </a:r>
          </a:p>
        </p:txBody>
      </p:sp>
      <p:pic>
        <p:nvPicPr>
          <p:cNvPr id="11" name="图片 10" descr="C:\Users\LI Xia\AppData\Local\Microsoft\Windows\INetCacheContent.Word\DSC_2916.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67109" y="4293096"/>
            <a:ext cx="2439403" cy="2311400"/>
          </a:xfrm>
          <a:prstGeom prst="rect">
            <a:avLst/>
          </a:prstGeom>
          <a:noFill/>
          <a:ln>
            <a:noFill/>
          </a:ln>
        </p:spPr>
      </p:pic>
      <p:pic>
        <p:nvPicPr>
          <p:cNvPr id="15" name="图片 14"/>
          <p:cNvPicPr/>
          <p:nvPr/>
        </p:nvPicPr>
        <p:blipFill>
          <a:blip r:embed="rId6" cstate="print">
            <a:extLst>
              <a:ext uri="{28A0092B-C50C-407E-A947-70E740481C1C}">
                <a14:useLocalDpi xmlns:a14="http://schemas.microsoft.com/office/drawing/2010/main" val="0"/>
              </a:ext>
            </a:extLst>
          </a:blip>
          <a:stretch>
            <a:fillRect/>
          </a:stretch>
        </p:blipFill>
        <p:spPr>
          <a:xfrm>
            <a:off x="7020272" y="4293096"/>
            <a:ext cx="2124633" cy="231140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0392" y="1153086"/>
            <a:ext cx="803211" cy="304032"/>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9090" y="3243050"/>
            <a:ext cx="779080" cy="421838"/>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9548" y="1052736"/>
            <a:ext cx="1119542" cy="536685"/>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0814" y="3042337"/>
            <a:ext cx="1245876" cy="811929"/>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46406" y="2639980"/>
            <a:ext cx="814693" cy="326127"/>
          </a:xfrm>
          <a:prstGeom prst="rect">
            <a:avLst/>
          </a:prstGeom>
        </p:spPr>
      </p:pic>
      <p:pic>
        <p:nvPicPr>
          <p:cNvPr id="2050" name="Picture 2" descr="http://www.theairwheel.com/wp-content/uploads/2014/05/AIRWHEEL-BRAND-FINAL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78055" y="1846230"/>
            <a:ext cx="1232235" cy="4534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13" cstate="print">
            <a:extLst>
              <a:ext uri="{28A0092B-C50C-407E-A947-70E740481C1C}">
                <a14:useLocalDpi xmlns:a14="http://schemas.microsoft.com/office/drawing/2010/main" val="0"/>
              </a:ext>
            </a:extLst>
          </a:blip>
          <a:srcRect t="12587" b="34971"/>
          <a:stretch/>
        </p:blipFill>
        <p:spPr>
          <a:xfrm>
            <a:off x="7937208" y="1942837"/>
            <a:ext cx="1206792" cy="364779"/>
          </a:xfrm>
          <a:prstGeom prst="rect">
            <a:avLst/>
          </a:prstGeom>
        </p:spPr>
      </p:pic>
      <p:pic>
        <p:nvPicPr>
          <p:cNvPr id="2052" name="Picture 4" descr="Image result for 升腾科技开发（比利时）有限公司"/>
          <p:cNvPicPr>
            <a:picLocks noChangeAspect="1" noChangeArrowheads="1"/>
          </p:cNvPicPr>
          <p:nvPr/>
        </p:nvPicPr>
        <p:blipFill rotWithShape="1">
          <a:blip r:embed="rId14">
            <a:extLst>
              <a:ext uri="{28A0092B-C50C-407E-A947-70E740481C1C}">
                <a14:useLocalDpi xmlns:a14="http://schemas.microsoft.com/office/drawing/2010/main" val="0"/>
              </a:ext>
            </a:extLst>
          </a:blip>
          <a:srcRect l="10689" t="18843" r="7515" b="38668"/>
          <a:stretch/>
        </p:blipFill>
        <p:spPr bwMode="auto">
          <a:xfrm>
            <a:off x="7810290" y="2588066"/>
            <a:ext cx="1294037" cy="46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8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905" cy="6850722"/>
          </a:xfrm>
          <a:custGeom>
            <a:avLst/>
            <a:gdLst>
              <a:gd name="connsiteX0" fmla="*/ 0 w 12193206"/>
              <a:gd name="connsiteY0" fmla="*/ 6850722 h 6850722"/>
              <a:gd name="connsiteX1" fmla="*/ 12193206 w 12193206"/>
              <a:gd name="connsiteY1" fmla="*/ 6850722 h 6850722"/>
              <a:gd name="connsiteX2" fmla="*/ 12193206 w 12193206"/>
              <a:gd name="connsiteY2" fmla="*/ 0 h 6850722"/>
              <a:gd name="connsiteX3" fmla="*/ 0 w 12193206"/>
              <a:gd name="connsiteY3" fmla="*/ 0 h 6850722"/>
              <a:gd name="connsiteX4" fmla="*/ 0 w 12193206"/>
              <a:gd name="connsiteY4" fmla="*/ 6850722 h 68507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93206" h="6850722">
                <a:moveTo>
                  <a:pt x="0" y="6850722"/>
                </a:moveTo>
                <a:lnTo>
                  <a:pt x="12193206" y="6850722"/>
                </a:lnTo>
                <a:lnTo>
                  <a:pt x="12193206" y="0"/>
                </a:lnTo>
                <a:lnTo>
                  <a:pt x="0" y="0"/>
                </a:lnTo>
                <a:lnTo>
                  <a:pt x="0" y="6850722"/>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3"/>
          <p:cNvSpPr/>
          <p:nvPr/>
        </p:nvSpPr>
        <p:spPr>
          <a:xfrm>
            <a:off x="446" y="4521551"/>
            <a:ext cx="1218562" cy="1624749"/>
          </a:xfrm>
          <a:custGeom>
            <a:avLst/>
            <a:gdLst>
              <a:gd name="connsiteX0" fmla="*/ 0 w 1624749"/>
              <a:gd name="connsiteY0" fmla="*/ 1624749 h 1624749"/>
              <a:gd name="connsiteX1" fmla="*/ 1624749 w 1624749"/>
              <a:gd name="connsiteY1" fmla="*/ 1624749 h 1624749"/>
              <a:gd name="connsiteX2" fmla="*/ 0 w 1624749"/>
              <a:gd name="connsiteY2" fmla="*/ 0 h 1624749"/>
              <a:gd name="connsiteX3" fmla="*/ 0 w 1624749"/>
              <a:gd name="connsiteY3" fmla="*/ 1624749 h 1624749"/>
            </a:gdLst>
            <a:ahLst/>
            <a:cxnLst>
              <a:cxn ang="0">
                <a:pos x="connsiteX0" y="connsiteY0"/>
              </a:cxn>
              <a:cxn ang="1">
                <a:pos x="connsiteX1" y="connsiteY1"/>
              </a:cxn>
              <a:cxn ang="2">
                <a:pos x="connsiteX2" y="connsiteY2"/>
              </a:cxn>
              <a:cxn ang="3">
                <a:pos x="connsiteX3" y="connsiteY3"/>
              </a:cxn>
            </a:cxnLst>
            <a:rect l="l" t="t" r="r" b="b"/>
            <a:pathLst>
              <a:path w="1624749" h="1624749">
                <a:moveTo>
                  <a:pt x="0" y="1624749"/>
                </a:moveTo>
                <a:lnTo>
                  <a:pt x="1624749" y="1624749"/>
                </a:lnTo>
                <a:lnTo>
                  <a:pt x="0" y="0"/>
                </a:lnTo>
                <a:lnTo>
                  <a:pt x="0" y="1624749"/>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64634" y="7106"/>
            <a:ext cx="2436866" cy="22694"/>
          </a:xfrm>
          <a:custGeom>
            <a:avLst/>
            <a:gdLst>
              <a:gd name="connsiteX0" fmla="*/ 6350 w 3249155"/>
              <a:gd name="connsiteY0" fmla="*/ 6350 h 22694"/>
              <a:gd name="connsiteX1" fmla="*/ 3242805 w 3249155"/>
              <a:gd name="connsiteY1" fmla="*/ 6350 h 22694"/>
            </a:gdLst>
            <a:ahLst/>
            <a:cxnLst>
              <a:cxn ang="0">
                <a:pos x="connsiteX0" y="connsiteY0"/>
              </a:cxn>
              <a:cxn ang="1">
                <a:pos x="connsiteX1" y="connsiteY1"/>
              </a:cxn>
            </a:cxnLst>
            <a:rect l="l" t="t" r="r" b="b"/>
            <a:pathLst>
              <a:path w="3249155" h="22694">
                <a:moveTo>
                  <a:pt x="6350" y="6350"/>
                </a:moveTo>
                <a:lnTo>
                  <a:pt x="3242805" y="6350"/>
                </a:lnTo>
              </a:path>
            </a:pathLst>
          </a:custGeom>
          <a:ln w="12700">
            <a:solidFill>
              <a:srgbClr val="FFFFF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135002" y="0"/>
            <a:ext cx="2969999" cy="540004"/>
          </a:xfrm>
          <a:custGeom>
            <a:avLst/>
            <a:gdLst>
              <a:gd name="connsiteX0" fmla="*/ 179997 w 3959999"/>
              <a:gd name="connsiteY0" fmla="*/ 0 h 540004"/>
              <a:gd name="connsiteX1" fmla="*/ 0 w 3959999"/>
              <a:gd name="connsiteY1" fmla="*/ 540004 h 540004"/>
              <a:gd name="connsiteX2" fmla="*/ 3780002 w 3959999"/>
              <a:gd name="connsiteY2" fmla="*/ 540004 h 540004"/>
              <a:gd name="connsiteX3" fmla="*/ 3959999 w 3959999"/>
              <a:gd name="connsiteY3" fmla="*/ 0 h 540004"/>
              <a:gd name="connsiteX4" fmla="*/ 179997 w 3959999"/>
              <a:gd name="connsiteY4" fmla="*/ 0 h 5400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59999" h="540004">
                <a:moveTo>
                  <a:pt x="179997" y="0"/>
                </a:moveTo>
                <a:lnTo>
                  <a:pt x="0" y="540004"/>
                </a:lnTo>
                <a:lnTo>
                  <a:pt x="3780002" y="540004"/>
                </a:lnTo>
                <a:lnTo>
                  <a:pt x="3959999" y="0"/>
                </a:lnTo>
                <a:lnTo>
                  <a:pt x="179997" y="0"/>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51037" y="-8880"/>
            <a:ext cx="9144895" cy="6858000"/>
          </a:xfrm>
          <a:prstGeom prst="rect">
            <a:avLst/>
          </a:prstGeom>
          <a:noFill/>
        </p:spPr>
      </p:pic>
      <p:sp>
        <p:nvSpPr>
          <p:cNvPr id="7" name="TextBox 1"/>
          <p:cNvSpPr txBox="1"/>
          <p:nvPr/>
        </p:nvSpPr>
        <p:spPr>
          <a:xfrm>
            <a:off x="5110964" y="3791426"/>
            <a:ext cx="3736600" cy="456535"/>
          </a:xfrm>
          <a:prstGeom prst="rect">
            <a:avLst/>
          </a:prstGeom>
          <a:noFill/>
        </p:spPr>
        <p:txBody>
          <a:bodyPr wrap="none" lIns="0" tIns="0" rIns="0" rtlCol="0">
            <a:spAutoFit/>
          </a:bodyPr>
          <a:lstStyle/>
          <a:p>
            <a:pPr algn="l" defTabSz="-635">
              <a:lnSpc>
                <a:spcPts val="1600"/>
              </a:lnSpc>
            </a:pPr>
            <a:r>
              <a:rPr lang="en-US" altLang="zh-CN" sz="1600" b="1" dirty="0">
                <a:solidFill>
                  <a:srgbClr val="595757"/>
                </a:solidFill>
                <a:latin typeface="微软雅黑" panose="020B0503020204020204" charset="-122"/>
                <a:ea typeface="微软雅黑" panose="020B0503020204020204" charset="-122"/>
                <a:cs typeface="Microsoft YaHei UI" pitchFamily="18" charset="0"/>
                <a:sym typeface="+mn-ea"/>
              </a:rPr>
              <a:t>SBIRD创新示范基</a:t>
            </a:r>
            <a:r>
              <a:rPr lang="zh-CN" altLang="en-US" sz="1600" b="1" dirty="0">
                <a:solidFill>
                  <a:srgbClr val="595757"/>
                </a:solidFill>
                <a:latin typeface="微软雅黑" panose="020B0503020204020204" charset="-122"/>
                <a:ea typeface="微软雅黑" panose="020B0503020204020204" charset="-122"/>
                <a:cs typeface="Microsoft YaHei UI" pitchFamily="18" charset="0"/>
                <a:sym typeface="+mn-ea"/>
              </a:rPr>
              <a:t>地</a:t>
            </a:r>
          </a:p>
          <a:p>
            <a:pPr algn="l" defTabSz="-635">
              <a:lnSpc>
                <a:spcPts val="1600"/>
              </a:lnSpc>
            </a:pPr>
            <a:r>
              <a:rPr lang="en-US" altLang="zh-CN" sz="1600" b="1" dirty="0">
                <a:solidFill>
                  <a:srgbClr val="595757"/>
                </a:solidFill>
                <a:latin typeface="微软雅黑" panose="020B0503020204020204" charset="-122"/>
                <a:ea typeface="微软雅黑" panose="020B0503020204020204" charset="-122"/>
                <a:cs typeface="Microsoft YaHei UI" pitchFamily="18" charset="0"/>
              </a:rPr>
              <a:t>-全球生物医药行业领军企业IBA整体进驻</a:t>
            </a:r>
          </a:p>
        </p:txBody>
      </p:sp>
      <p:sp>
        <p:nvSpPr>
          <p:cNvPr id="8" name="TextBox 1"/>
          <p:cNvSpPr txBox="1"/>
          <p:nvPr/>
        </p:nvSpPr>
        <p:spPr>
          <a:xfrm>
            <a:off x="5110964" y="4372784"/>
            <a:ext cx="3624014" cy="477054"/>
          </a:xfrm>
          <a:prstGeom prst="rect">
            <a:avLst/>
          </a:prstGeom>
          <a:noFill/>
        </p:spPr>
        <p:txBody>
          <a:bodyPr wrap="square" lIns="0" tIns="0" rIns="0" rtlCol="0">
            <a:spAutoFit/>
          </a:bodyPr>
          <a:lstStyle/>
          <a:p>
            <a:pPr defTabSz="-635"/>
            <a:r>
              <a:rPr lang="en-US" altLang="zh-CN" sz="1400" dirty="0">
                <a:solidFill>
                  <a:srgbClr val="00B0F0"/>
                </a:solidFill>
                <a:latin typeface="微软雅黑" panose="020B0503020204020204" charset="-122"/>
                <a:ea typeface="微软雅黑" panose="020B0503020204020204" charset="-122"/>
                <a:cs typeface="Microsoft YaHei UI" pitchFamily="18" charset="0"/>
              </a:rPr>
              <a:t>SBIRD Innovation Base has been rented out to IBA</a:t>
            </a:r>
          </a:p>
        </p:txBody>
      </p:sp>
      <p:sp>
        <p:nvSpPr>
          <p:cNvPr id="10" name="TextBox 1"/>
          <p:cNvSpPr txBox="1"/>
          <p:nvPr/>
        </p:nvSpPr>
        <p:spPr>
          <a:xfrm>
            <a:off x="4997933" y="6097271"/>
            <a:ext cx="4180031" cy="764312"/>
          </a:xfrm>
          <a:prstGeom prst="rect">
            <a:avLst/>
          </a:prstGeom>
          <a:noFill/>
        </p:spPr>
        <p:txBody>
          <a:bodyPr wrap="square" lIns="0" tIns="0" rIns="0" rtlCol="0">
            <a:spAutoFit/>
          </a:bodyPr>
          <a:lstStyle/>
          <a:p>
            <a:pPr defTabSz="-635">
              <a:lnSpc>
                <a:spcPts val="1400"/>
              </a:lnSpc>
            </a:pPr>
            <a:r>
              <a:rPr lang="en-US" altLang="zh-CN" sz="1400" dirty="0">
                <a:solidFill>
                  <a:srgbClr val="595757"/>
                </a:solidFill>
                <a:latin typeface="微软雅黑" panose="020B0503020204020204" pitchFamily="34" charset="-122"/>
                <a:ea typeface="微软雅黑" panose="020B0503020204020204" pitchFamily="34" charset="-122"/>
                <a:cs typeface="Microsoft YaHei UI" pitchFamily="18" charset="0"/>
              </a:rPr>
              <a:t>SIBIRD 建筑面积1800平方米。</a:t>
            </a:r>
            <a:r>
              <a:rPr lang="zh-CN" altLang="en-US" sz="1400" dirty="0">
                <a:solidFill>
                  <a:srgbClr val="595757"/>
                </a:solidFill>
                <a:latin typeface="微软雅黑" panose="020B0503020204020204" pitchFamily="34" charset="-122"/>
                <a:ea typeface="微软雅黑" panose="020B0503020204020204" pitchFamily="34" charset="-122"/>
                <a:cs typeface="Microsoft YaHei UI" pitchFamily="18" charset="0"/>
              </a:rPr>
              <a:t>租户</a:t>
            </a:r>
            <a:r>
              <a:rPr lang="en-US" altLang="zh-CN" sz="1400" dirty="0">
                <a:solidFill>
                  <a:srgbClr val="595757"/>
                </a:solidFill>
                <a:latin typeface="微软雅黑" panose="020B0503020204020204" pitchFamily="34" charset="-122"/>
                <a:ea typeface="微软雅黑" panose="020B0503020204020204" pitchFamily="34" charset="-122"/>
                <a:cs typeface="Microsoft YaHei UI" pitchFamily="18" charset="0"/>
              </a:rPr>
              <a:t>IBA集团成立于1986年，是</a:t>
            </a:r>
            <a:r>
              <a:rPr lang="zh-CN" altLang="en-US" sz="1400" dirty="0">
                <a:solidFill>
                  <a:srgbClr val="595757"/>
                </a:solidFill>
                <a:latin typeface="微软雅黑" panose="020B0503020204020204" pitchFamily="34" charset="-122"/>
                <a:ea typeface="微软雅黑" panose="020B0503020204020204" pitchFamily="34" charset="-122"/>
                <a:cs typeface="Microsoft YaHei UI" pitchFamily="18" charset="0"/>
              </a:rPr>
              <a:t>新</a:t>
            </a:r>
            <a:r>
              <a:rPr lang="en-US" altLang="zh-CN" sz="1400" dirty="0" err="1">
                <a:solidFill>
                  <a:srgbClr val="595757"/>
                </a:solidFill>
                <a:latin typeface="微软雅黑" panose="020B0503020204020204" pitchFamily="34" charset="-122"/>
                <a:ea typeface="微软雅黑" panose="020B0503020204020204" pitchFamily="34" charset="-122"/>
                <a:cs typeface="Microsoft YaHei UI" pitchFamily="18" charset="0"/>
              </a:rPr>
              <a:t>鲁汶大学加速器物理实验室孵化的高科技公司，致力于癌症诊断和治疗技术，在质子治疗领域具有世界领先地位</a:t>
            </a:r>
            <a:r>
              <a:rPr lang="en-US" altLang="zh-CN" sz="1400" dirty="0">
                <a:solidFill>
                  <a:srgbClr val="595757"/>
                </a:solidFill>
                <a:latin typeface="微软雅黑" panose="020B0503020204020204" pitchFamily="34" charset="-122"/>
                <a:ea typeface="微软雅黑" panose="020B0503020204020204" pitchFamily="34" charset="-122"/>
                <a:cs typeface="Microsoft YaHei UI" pitchFamily="18" charset="0"/>
              </a:rPr>
              <a:t>。</a:t>
            </a:r>
          </a:p>
        </p:txBody>
      </p:sp>
      <p:sp>
        <p:nvSpPr>
          <p:cNvPr id="11" name="TextBox 1"/>
          <p:cNvSpPr txBox="1"/>
          <p:nvPr/>
        </p:nvSpPr>
        <p:spPr>
          <a:xfrm>
            <a:off x="4997934" y="4903860"/>
            <a:ext cx="4038561" cy="1125886"/>
          </a:xfrm>
          <a:prstGeom prst="rect">
            <a:avLst/>
          </a:prstGeom>
          <a:noFill/>
        </p:spPr>
        <p:txBody>
          <a:bodyPr wrap="square" lIns="0" tIns="0" rIns="0" rtlCol="0">
            <a:spAutoFit/>
          </a:bodyPr>
          <a:lstStyle/>
          <a:p>
            <a:pPr defTabSz="-635">
              <a:lnSpc>
                <a:spcPts val="1400"/>
              </a:lnSpc>
            </a:pPr>
            <a:r>
              <a:rPr lang="en-US" altLang="zh-CN" sz="1400" dirty="0">
                <a:solidFill>
                  <a:srgbClr val="00B0F0"/>
                </a:solidFill>
                <a:ea typeface="微软雅黑" panose="020B0503020204020204" charset="-122"/>
                <a:cs typeface="Microsoft YaHei UI" pitchFamily="18" charset="0"/>
              </a:rPr>
              <a:t>SBIRD Innovation Base covers the construction area of 1800 m</a:t>
            </a:r>
            <a:r>
              <a:rPr lang="en-US" altLang="zh-CN" sz="1400" baseline="30000" dirty="0">
                <a:solidFill>
                  <a:srgbClr val="00B0F0"/>
                </a:solidFill>
                <a:ea typeface="微软雅黑" panose="020B0503020204020204" charset="-122"/>
                <a:cs typeface="Microsoft YaHei UI" pitchFamily="18" charset="0"/>
              </a:rPr>
              <a:t>2</a:t>
            </a:r>
            <a:r>
              <a:rPr lang="en-US" altLang="zh-CN" sz="1400" dirty="0">
                <a:solidFill>
                  <a:srgbClr val="00B0F0"/>
                </a:solidFill>
                <a:ea typeface="微软雅黑" panose="020B0503020204020204" charset="-122"/>
                <a:cs typeface="Microsoft YaHei UI" pitchFamily="18" charset="0"/>
              </a:rPr>
              <a:t>, and it is now rented out to IBA. Founded in 1986, IBA is a high-tech company incubated from UCL’s Accelerator Laboratory. It aims at cancer diagnosis and treatment technology and enjoys a leading position in proton therapy.</a:t>
            </a:r>
          </a:p>
        </p:txBody>
      </p:sp>
      <p:sp>
        <p:nvSpPr>
          <p:cNvPr id="13" name="Freeform 3"/>
          <p:cNvSpPr/>
          <p:nvPr/>
        </p:nvSpPr>
        <p:spPr>
          <a:xfrm>
            <a:off x="30458" y="-19741"/>
            <a:ext cx="3206984" cy="747156"/>
          </a:xfrm>
          <a:custGeom>
            <a:avLst/>
            <a:gdLst>
              <a:gd name="connsiteX0" fmla="*/ 179997 w 3456000"/>
              <a:gd name="connsiteY0" fmla="*/ 0 h 540004"/>
              <a:gd name="connsiteX1" fmla="*/ 0 w 3456000"/>
              <a:gd name="connsiteY1" fmla="*/ 540004 h 540004"/>
              <a:gd name="connsiteX2" fmla="*/ 3275990 w 3456000"/>
              <a:gd name="connsiteY2" fmla="*/ 540004 h 540004"/>
              <a:gd name="connsiteX3" fmla="*/ 3456000 w 3456000"/>
              <a:gd name="connsiteY3" fmla="*/ 0 h 540004"/>
              <a:gd name="connsiteX4" fmla="*/ 179997 w 3456000"/>
              <a:gd name="connsiteY4" fmla="*/ 0 h 5400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56000" h="540004">
                <a:moveTo>
                  <a:pt x="179997" y="0"/>
                </a:moveTo>
                <a:lnTo>
                  <a:pt x="0" y="540004"/>
                </a:lnTo>
                <a:lnTo>
                  <a:pt x="3275990" y="540004"/>
                </a:lnTo>
                <a:lnTo>
                  <a:pt x="3456000" y="0"/>
                </a:lnTo>
                <a:lnTo>
                  <a:pt x="179997" y="0"/>
                </a:lnTo>
              </a:path>
            </a:pathLst>
          </a:custGeom>
          <a:solidFill>
            <a:srgbClr val="00B0F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SBIRD Innovation Base</a:t>
            </a:r>
          </a:p>
          <a:p>
            <a:pPr algn="ctr"/>
            <a:r>
              <a:rPr lang="en-US" altLang="zh-CN" sz="2400" dirty="0"/>
              <a:t>SBIRD </a:t>
            </a:r>
            <a:r>
              <a:rPr lang="zh-CN" altLang="en-US" sz="2400" dirty="0"/>
              <a:t>创新基地</a:t>
            </a:r>
          </a:p>
        </p:txBody>
      </p:sp>
      <p:pic>
        <p:nvPicPr>
          <p:cNvPr id="1030" name="Picture 6" descr="Image result for IBA canc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7187" y="-171400"/>
            <a:ext cx="5685617" cy="37333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IB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413" r="13775" b="4651"/>
          <a:stretch/>
        </p:blipFill>
        <p:spPr bwMode="auto">
          <a:xfrm>
            <a:off x="7923049" y="1027007"/>
            <a:ext cx="1237764" cy="82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1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50984"/>
            <a:ext cx="9144905" cy="6850722"/>
          </a:xfrm>
          <a:custGeom>
            <a:avLst/>
            <a:gdLst>
              <a:gd name="connsiteX0" fmla="*/ 0 w 12193206"/>
              <a:gd name="connsiteY0" fmla="*/ 6850722 h 6850722"/>
              <a:gd name="connsiteX1" fmla="*/ 12193206 w 12193206"/>
              <a:gd name="connsiteY1" fmla="*/ 6850722 h 6850722"/>
              <a:gd name="connsiteX2" fmla="*/ 12193206 w 12193206"/>
              <a:gd name="connsiteY2" fmla="*/ 0 h 6850722"/>
              <a:gd name="connsiteX3" fmla="*/ 0 w 12193206"/>
              <a:gd name="connsiteY3" fmla="*/ 0 h 6850722"/>
              <a:gd name="connsiteX4" fmla="*/ 0 w 12193206"/>
              <a:gd name="connsiteY4" fmla="*/ 6850722 h 68507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93206" h="6850722">
                <a:moveTo>
                  <a:pt x="0" y="6850722"/>
                </a:moveTo>
                <a:lnTo>
                  <a:pt x="12193206" y="6850722"/>
                </a:lnTo>
                <a:lnTo>
                  <a:pt x="12193206" y="0"/>
                </a:lnTo>
                <a:lnTo>
                  <a:pt x="0" y="0"/>
                </a:lnTo>
                <a:lnTo>
                  <a:pt x="0" y="6850722"/>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3"/>
          <p:cNvSpPr/>
          <p:nvPr/>
        </p:nvSpPr>
        <p:spPr>
          <a:xfrm>
            <a:off x="135000" y="1817"/>
            <a:ext cx="2812194" cy="747156"/>
          </a:xfrm>
          <a:custGeom>
            <a:avLst/>
            <a:gdLst>
              <a:gd name="connsiteX0" fmla="*/ 179997 w 3456000"/>
              <a:gd name="connsiteY0" fmla="*/ 0 h 540004"/>
              <a:gd name="connsiteX1" fmla="*/ 0 w 3456000"/>
              <a:gd name="connsiteY1" fmla="*/ 540004 h 540004"/>
              <a:gd name="connsiteX2" fmla="*/ 3275990 w 3456000"/>
              <a:gd name="connsiteY2" fmla="*/ 540004 h 540004"/>
              <a:gd name="connsiteX3" fmla="*/ 3456000 w 3456000"/>
              <a:gd name="connsiteY3" fmla="*/ 0 h 540004"/>
              <a:gd name="connsiteX4" fmla="*/ 179997 w 3456000"/>
              <a:gd name="connsiteY4" fmla="*/ 0 h 54000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56000" h="540004">
                <a:moveTo>
                  <a:pt x="179997" y="0"/>
                </a:moveTo>
                <a:lnTo>
                  <a:pt x="0" y="540004"/>
                </a:lnTo>
                <a:lnTo>
                  <a:pt x="3275990" y="540004"/>
                </a:lnTo>
                <a:lnTo>
                  <a:pt x="3456000" y="0"/>
                </a:lnTo>
                <a:lnTo>
                  <a:pt x="179997" y="0"/>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944284" y="5998499"/>
            <a:ext cx="1718005" cy="855853"/>
          </a:xfrm>
          <a:custGeom>
            <a:avLst/>
            <a:gdLst>
              <a:gd name="connsiteX0" fmla="*/ 0 w 2290673"/>
              <a:gd name="connsiteY0" fmla="*/ 0 h 855853"/>
              <a:gd name="connsiteX1" fmla="*/ 1094993 w 2290673"/>
              <a:gd name="connsiteY1" fmla="*/ 855853 h 855853"/>
              <a:gd name="connsiteX2" fmla="*/ 2290673 w 2290673"/>
              <a:gd name="connsiteY2" fmla="*/ 855853 h 855853"/>
              <a:gd name="connsiteX3" fmla="*/ 2290673 w 2290673"/>
              <a:gd name="connsiteY3" fmla="*/ 0 h 855853"/>
              <a:gd name="connsiteX4" fmla="*/ 0 w 2290673"/>
              <a:gd name="connsiteY4" fmla="*/ 0 h 85585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290673" h="855853">
                <a:moveTo>
                  <a:pt x="0" y="0"/>
                </a:moveTo>
                <a:lnTo>
                  <a:pt x="1094993" y="855853"/>
                </a:lnTo>
                <a:lnTo>
                  <a:pt x="2290673" y="855853"/>
                </a:lnTo>
                <a:lnTo>
                  <a:pt x="2290673" y="0"/>
                </a:lnTo>
                <a:lnTo>
                  <a:pt x="0" y="0"/>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6166302" y="611646"/>
            <a:ext cx="2978601" cy="1409649"/>
          </a:xfrm>
          <a:custGeom>
            <a:avLst/>
            <a:gdLst>
              <a:gd name="connsiteX0" fmla="*/ 0 w 3971468"/>
              <a:gd name="connsiteY0" fmla="*/ 172783 h 1409649"/>
              <a:gd name="connsiteX1" fmla="*/ 3971467 w 3971468"/>
              <a:gd name="connsiteY1" fmla="*/ 1409649 h 1409649"/>
              <a:gd name="connsiteX2" fmla="*/ 3971467 w 3971468"/>
              <a:gd name="connsiteY2" fmla="*/ 1057236 h 1409649"/>
              <a:gd name="connsiteX3" fmla="*/ 472529 w 3971468"/>
              <a:gd name="connsiteY3" fmla="*/ 0 h 1409649"/>
              <a:gd name="connsiteX4" fmla="*/ 0 w 3971468"/>
              <a:gd name="connsiteY4" fmla="*/ 172783 h 140964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71468" h="1409649">
                <a:moveTo>
                  <a:pt x="0" y="172783"/>
                </a:moveTo>
                <a:lnTo>
                  <a:pt x="3971467" y="1409649"/>
                </a:lnTo>
                <a:lnTo>
                  <a:pt x="3971467" y="1057236"/>
                </a:lnTo>
                <a:lnTo>
                  <a:pt x="472529" y="0"/>
                </a:lnTo>
                <a:lnTo>
                  <a:pt x="0" y="172783"/>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761156" y="2313257"/>
            <a:ext cx="3728361" cy="353377"/>
          </a:xfrm>
          <a:custGeom>
            <a:avLst/>
            <a:gdLst>
              <a:gd name="connsiteX0" fmla="*/ 4971148 w 4971148"/>
              <a:gd name="connsiteY0" fmla="*/ 281381 h 353377"/>
              <a:gd name="connsiteX1" fmla="*/ 4899151 w 4971148"/>
              <a:gd name="connsiteY1" fmla="*/ 353377 h 353377"/>
              <a:gd name="connsiteX2" fmla="*/ 71996 w 4971148"/>
              <a:gd name="connsiteY2" fmla="*/ 353377 h 353377"/>
              <a:gd name="connsiteX3" fmla="*/ 0 w 4971148"/>
              <a:gd name="connsiteY3" fmla="*/ 281381 h 353377"/>
              <a:gd name="connsiteX4" fmla="*/ 0 w 4971148"/>
              <a:gd name="connsiteY4" fmla="*/ 71996 h 353377"/>
              <a:gd name="connsiteX5" fmla="*/ 71996 w 4971148"/>
              <a:gd name="connsiteY5" fmla="*/ 0 h 353377"/>
              <a:gd name="connsiteX6" fmla="*/ 4899151 w 4971148"/>
              <a:gd name="connsiteY6" fmla="*/ 0 h 353377"/>
              <a:gd name="connsiteX7" fmla="*/ 4971148 w 4971148"/>
              <a:gd name="connsiteY7" fmla="*/ 71996 h 353377"/>
              <a:gd name="connsiteX8" fmla="*/ 4971148 w 4971148"/>
              <a:gd name="connsiteY8" fmla="*/ 281381 h 3533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971148" h="353377">
                <a:moveTo>
                  <a:pt x="4971148" y="281381"/>
                </a:moveTo>
                <a:cubicBezTo>
                  <a:pt x="4971148" y="320979"/>
                  <a:pt x="4938750" y="353377"/>
                  <a:pt x="4899151" y="353377"/>
                </a:cubicBezTo>
                <a:lnTo>
                  <a:pt x="71996" y="353377"/>
                </a:lnTo>
                <a:cubicBezTo>
                  <a:pt x="32397" y="353377"/>
                  <a:pt x="0" y="320979"/>
                  <a:pt x="0" y="281381"/>
                </a:cubicBezTo>
                <a:lnTo>
                  <a:pt x="0" y="71996"/>
                </a:lnTo>
                <a:cubicBezTo>
                  <a:pt x="0" y="32397"/>
                  <a:pt x="32397" y="0"/>
                  <a:pt x="71996" y="0"/>
                </a:cubicBezTo>
                <a:lnTo>
                  <a:pt x="4899151" y="0"/>
                </a:lnTo>
                <a:cubicBezTo>
                  <a:pt x="4938750" y="0"/>
                  <a:pt x="4971148" y="32397"/>
                  <a:pt x="4971148" y="71996"/>
                </a:cubicBezTo>
                <a:lnTo>
                  <a:pt x="4971148" y="281381"/>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761156" y="2943557"/>
            <a:ext cx="3728361" cy="353377"/>
          </a:xfrm>
          <a:custGeom>
            <a:avLst/>
            <a:gdLst>
              <a:gd name="connsiteX0" fmla="*/ 4971148 w 4971148"/>
              <a:gd name="connsiteY0" fmla="*/ 281381 h 353377"/>
              <a:gd name="connsiteX1" fmla="*/ 4899151 w 4971148"/>
              <a:gd name="connsiteY1" fmla="*/ 353377 h 353377"/>
              <a:gd name="connsiteX2" fmla="*/ 71996 w 4971148"/>
              <a:gd name="connsiteY2" fmla="*/ 353377 h 353377"/>
              <a:gd name="connsiteX3" fmla="*/ 0 w 4971148"/>
              <a:gd name="connsiteY3" fmla="*/ 281381 h 353377"/>
              <a:gd name="connsiteX4" fmla="*/ 0 w 4971148"/>
              <a:gd name="connsiteY4" fmla="*/ 71996 h 353377"/>
              <a:gd name="connsiteX5" fmla="*/ 71996 w 4971148"/>
              <a:gd name="connsiteY5" fmla="*/ 0 h 353377"/>
              <a:gd name="connsiteX6" fmla="*/ 4899151 w 4971148"/>
              <a:gd name="connsiteY6" fmla="*/ 0 h 353377"/>
              <a:gd name="connsiteX7" fmla="*/ 4971148 w 4971148"/>
              <a:gd name="connsiteY7" fmla="*/ 71996 h 353377"/>
              <a:gd name="connsiteX8" fmla="*/ 4971148 w 4971148"/>
              <a:gd name="connsiteY8" fmla="*/ 281381 h 3533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971148" h="353377">
                <a:moveTo>
                  <a:pt x="4971148" y="281381"/>
                </a:moveTo>
                <a:cubicBezTo>
                  <a:pt x="4971148" y="320979"/>
                  <a:pt x="4938750" y="353377"/>
                  <a:pt x="4899151" y="353377"/>
                </a:cubicBezTo>
                <a:lnTo>
                  <a:pt x="71996" y="353377"/>
                </a:lnTo>
                <a:cubicBezTo>
                  <a:pt x="32397" y="353377"/>
                  <a:pt x="0" y="320979"/>
                  <a:pt x="0" y="281381"/>
                </a:cubicBezTo>
                <a:lnTo>
                  <a:pt x="0" y="71996"/>
                </a:lnTo>
                <a:cubicBezTo>
                  <a:pt x="0" y="32397"/>
                  <a:pt x="32397" y="0"/>
                  <a:pt x="71996" y="0"/>
                </a:cubicBezTo>
                <a:lnTo>
                  <a:pt x="4899151" y="0"/>
                </a:lnTo>
                <a:cubicBezTo>
                  <a:pt x="4938750" y="0"/>
                  <a:pt x="4971148" y="32397"/>
                  <a:pt x="4971148" y="71996"/>
                </a:cubicBezTo>
                <a:lnTo>
                  <a:pt x="4971148" y="281381"/>
                </a:lnTo>
              </a:path>
            </a:pathLst>
          </a:custGeom>
          <a:solidFill>
            <a:srgbClr val="5D9A3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761156" y="3573857"/>
            <a:ext cx="3728361" cy="353377"/>
          </a:xfrm>
          <a:custGeom>
            <a:avLst/>
            <a:gdLst>
              <a:gd name="connsiteX0" fmla="*/ 4971148 w 4971148"/>
              <a:gd name="connsiteY0" fmla="*/ 281381 h 353377"/>
              <a:gd name="connsiteX1" fmla="*/ 4899151 w 4971148"/>
              <a:gd name="connsiteY1" fmla="*/ 353377 h 353377"/>
              <a:gd name="connsiteX2" fmla="*/ 71996 w 4971148"/>
              <a:gd name="connsiteY2" fmla="*/ 353377 h 353377"/>
              <a:gd name="connsiteX3" fmla="*/ 0 w 4971148"/>
              <a:gd name="connsiteY3" fmla="*/ 281381 h 353377"/>
              <a:gd name="connsiteX4" fmla="*/ 0 w 4971148"/>
              <a:gd name="connsiteY4" fmla="*/ 71996 h 353377"/>
              <a:gd name="connsiteX5" fmla="*/ 71996 w 4971148"/>
              <a:gd name="connsiteY5" fmla="*/ 0 h 353377"/>
              <a:gd name="connsiteX6" fmla="*/ 4899151 w 4971148"/>
              <a:gd name="connsiteY6" fmla="*/ 0 h 353377"/>
              <a:gd name="connsiteX7" fmla="*/ 4971148 w 4971148"/>
              <a:gd name="connsiteY7" fmla="*/ 71996 h 353377"/>
              <a:gd name="connsiteX8" fmla="*/ 4971148 w 4971148"/>
              <a:gd name="connsiteY8" fmla="*/ 281381 h 3533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971148" h="353377">
                <a:moveTo>
                  <a:pt x="4971148" y="281381"/>
                </a:moveTo>
                <a:cubicBezTo>
                  <a:pt x="4971148" y="320980"/>
                  <a:pt x="4938750" y="353377"/>
                  <a:pt x="4899151" y="353377"/>
                </a:cubicBezTo>
                <a:lnTo>
                  <a:pt x="71996" y="353377"/>
                </a:lnTo>
                <a:cubicBezTo>
                  <a:pt x="32397" y="353377"/>
                  <a:pt x="0" y="320980"/>
                  <a:pt x="0" y="281381"/>
                </a:cubicBezTo>
                <a:lnTo>
                  <a:pt x="0" y="71996"/>
                </a:lnTo>
                <a:cubicBezTo>
                  <a:pt x="0" y="32397"/>
                  <a:pt x="32397" y="0"/>
                  <a:pt x="71996" y="0"/>
                </a:cubicBezTo>
                <a:lnTo>
                  <a:pt x="4899151" y="0"/>
                </a:lnTo>
                <a:cubicBezTo>
                  <a:pt x="4938750" y="0"/>
                  <a:pt x="4971148" y="32397"/>
                  <a:pt x="4971148" y="71996"/>
                </a:cubicBezTo>
                <a:lnTo>
                  <a:pt x="4971148" y="281381"/>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761156" y="4260602"/>
            <a:ext cx="3728361" cy="353377"/>
          </a:xfrm>
          <a:custGeom>
            <a:avLst/>
            <a:gdLst>
              <a:gd name="connsiteX0" fmla="*/ 4971148 w 4971148"/>
              <a:gd name="connsiteY0" fmla="*/ 281381 h 353377"/>
              <a:gd name="connsiteX1" fmla="*/ 4899151 w 4971148"/>
              <a:gd name="connsiteY1" fmla="*/ 353377 h 353377"/>
              <a:gd name="connsiteX2" fmla="*/ 71996 w 4971148"/>
              <a:gd name="connsiteY2" fmla="*/ 353377 h 353377"/>
              <a:gd name="connsiteX3" fmla="*/ 0 w 4971148"/>
              <a:gd name="connsiteY3" fmla="*/ 281381 h 353377"/>
              <a:gd name="connsiteX4" fmla="*/ 0 w 4971148"/>
              <a:gd name="connsiteY4" fmla="*/ 71996 h 353377"/>
              <a:gd name="connsiteX5" fmla="*/ 71996 w 4971148"/>
              <a:gd name="connsiteY5" fmla="*/ 0 h 353377"/>
              <a:gd name="connsiteX6" fmla="*/ 4899151 w 4971148"/>
              <a:gd name="connsiteY6" fmla="*/ 0 h 353377"/>
              <a:gd name="connsiteX7" fmla="*/ 4971148 w 4971148"/>
              <a:gd name="connsiteY7" fmla="*/ 71996 h 353377"/>
              <a:gd name="connsiteX8" fmla="*/ 4971148 w 4971148"/>
              <a:gd name="connsiteY8" fmla="*/ 281381 h 3533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971148" h="353377">
                <a:moveTo>
                  <a:pt x="4971148" y="281381"/>
                </a:moveTo>
                <a:cubicBezTo>
                  <a:pt x="4971148" y="320979"/>
                  <a:pt x="4938750" y="353377"/>
                  <a:pt x="4899151" y="353377"/>
                </a:cubicBezTo>
                <a:lnTo>
                  <a:pt x="71996" y="353377"/>
                </a:lnTo>
                <a:cubicBezTo>
                  <a:pt x="32397" y="353377"/>
                  <a:pt x="0" y="320979"/>
                  <a:pt x="0" y="281381"/>
                </a:cubicBezTo>
                <a:lnTo>
                  <a:pt x="0" y="71996"/>
                </a:lnTo>
                <a:cubicBezTo>
                  <a:pt x="0" y="32397"/>
                  <a:pt x="32397" y="0"/>
                  <a:pt x="71996" y="0"/>
                </a:cubicBezTo>
                <a:lnTo>
                  <a:pt x="4899151" y="0"/>
                </a:lnTo>
                <a:cubicBezTo>
                  <a:pt x="4938750" y="0"/>
                  <a:pt x="4971148" y="32397"/>
                  <a:pt x="4971148" y="71996"/>
                </a:cubicBezTo>
                <a:lnTo>
                  <a:pt x="4971148" y="281381"/>
                </a:lnTo>
              </a:path>
            </a:pathLst>
          </a:custGeom>
          <a:solidFill>
            <a:srgbClr val="1F96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761156" y="4834458"/>
            <a:ext cx="3728361" cy="353377"/>
          </a:xfrm>
          <a:custGeom>
            <a:avLst/>
            <a:gdLst>
              <a:gd name="connsiteX0" fmla="*/ 4971148 w 4971148"/>
              <a:gd name="connsiteY0" fmla="*/ 281380 h 353377"/>
              <a:gd name="connsiteX1" fmla="*/ 4899151 w 4971148"/>
              <a:gd name="connsiteY1" fmla="*/ 353377 h 353377"/>
              <a:gd name="connsiteX2" fmla="*/ 71996 w 4971148"/>
              <a:gd name="connsiteY2" fmla="*/ 353377 h 353377"/>
              <a:gd name="connsiteX3" fmla="*/ 0 w 4971148"/>
              <a:gd name="connsiteY3" fmla="*/ 281380 h 353377"/>
              <a:gd name="connsiteX4" fmla="*/ 0 w 4971148"/>
              <a:gd name="connsiteY4" fmla="*/ 71995 h 353377"/>
              <a:gd name="connsiteX5" fmla="*/ 71996 w 4971148"/>
              <a:gd name="connsiteY5" fmla="*/ 0 h 353377"/>
              <a:gd name="connsiteX6" fmla="*/ 4899151 w 4971148"/>
              <a:gd name="connsiteY6" fmla="*/ 0 h 353377"/>
              <a:gd name="connsiteX7" fmla="*/ 4971148 w 4971148"/>
              <a:gd name="connsiteY7" fmla="*/ 71995 h 353377"/>
              <a:gd name="connsiteX8" fmla="*/ 4971148 w 4971148"/>
              <a:gd name="connsiteY8" fmla="*/ 281380 h 3533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971148" h="353377">
                <a:moveTo>
                  <a:pt x="4971148" y="281380"/>
                </a:moveTo>
                <a:cubicBezTo>
                  <a:pt x="4971148" y="320979"/>
                  <a:pt x="4938750" y="353377"/>
                  <a:pt x="4899151" y="353377"/>
                </a:cubicBezTo>
                <a:lnTo>
                  <a:pt x="71996" y="353377"/>
                </a:lnTo>
                <a:cubicBezTo>
                  <a:pt x="32397" y="353377"/>
                  <a:pt x="0" y="320979"/>
                  <a:pt x="0" y="281380"/>
                </a:cubicBezTo>
                <a:lnTo>
                  <a:pt x="0" y="71995"/>
                </a:lnTo>
                <a:cubicBezTo>
                  <a:pt x="0" y="32397"/>
                  <a:pt x="32397" y="0"/>
                  <a:pt x="71996" y="0"/>
                </a:cubicBezTo>
                <a:lnTo>
                  <a:pt x="4899151" y="0"/>
                </a:lnTo>
                <a:cubicBezTo>
                  <a:pt x="4938750" y="0"/>
                  <a:pt x="4971148" y="32397"/>
                  <a:pt x="4971148" y="71995"/>
                </a:cubicBezTo>
                <a:lnTo>
                  <a:pt x="4971148" y="281380"/>
                </a:lnTo>
              </a:path>
            </a:pathLst>
          </a:custGeom>
          <a:solidFill>
            <a:srgbClr val="ECA73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761156" y="5464757"/>
            <a:ext cx="3728361" cy="353377"/>
          </a:xfrm>
          <a:custGeom>
            <a:avLst/>
            <a:gdLst>
              <a:gd name="connsiteX0" fmla="*/ 4971148 w 4971148"/>
              <a:gd name="connsiteY0" fmla="*/ 281381 h 353377"/>
              <a:gd name="connsiteX1" fmla="*/ 4899151 w 4971148"/>
              <a:gd name="connsiteY1" fmla="*/ 353377 h 353377"/>
              <a:gd name="connsiteX2" fmla="*/ 71996 w 4971148"/>
              <a:gd name="connsiteY2" fmla="*/ 353377 h 353377"/>
              <a:gd name="connsiteX3" fmla="*/ 0 w 4971148"/>
              <a:gd name="connsiteY3" fmla="*/ 281381 h 353377"/>
              <a:gd name="connsiteX4" fmla="*/ 0 w 4971148"/>
              <a:gd name="connsiteY4" fmla="*/ 71996 h 353377"/>
              <a:gd name="connsiteX5" fmla="*/ 71996 w 4971148"/>
              <a:gd name="connsiteY5" fmla="*/ 0 h 353377"/>
              <a:gd name="connsiteX6" fmla="*/ 4899151 w 4971148"/>
              <a:gd name="connsiteY6" fmla="*/ 0 h 353377"/>
              <a:gd name="connsiteX7" fmla="*/ 4971148 w 4971148"/>
              <a:gd name="connsiteY7" fmla="*/ 71996 h 353377"/>
              <a:gd name="connsiteX8" fmla="*/ 4971148 w 4971148"/>
              <a:gd name="connsiteY8" fmla="*/ 281381 h 35337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4971148" h="353377">
                <a:moveTo>
                  <a:pt x="4971148" y="281381"/>
                </a:moveTo>
                <a:cubicBezTo>
                  <a:pt x="4971148" y="320980"/>
                  <a:pt x="4938750" y="353377"/>
                  <a:pt x="4899151" y="353377"/>
                </a:cubicBezTo>
                <a:lnTo>
                  <a:pt x="71996" y="353377"/>
                </a:lnTo>
                <a:cubicBezTo>
                  <a:pt x="32397" y="353377"/>
                  <a:pt x="0" y="320980"/>
                  <a:pt x="0" y="281381"/>
                </a:cubicBezTo>
                <a:lnTo>
                  <a:pt x="0" y="71996"/>
                </a:lnTo>
                <a:cubicBezTo>
                  <a:pt x="0" y="32397"/>
                  <a:pt x="32397" y="0"/>
                  <a:pt x="71996" y="0"/>
                </a:cubicBezTo>
                <a:lnTo>
                  <a:pt x="4899151" y="0"/>
                </a:lnTo>
                <a:cubicBezTo>
                  <a:pt x="4938750" y="0"/>
                  <a:pt x="4971148" y="32397"/>
                  <a:pt x="4971148" y="71996"/>
                </a:cubicBezTo>
                <a:lnTo>
                  <a:pt x="4971148" y="281381"/>
                </a:lnTo>
              </a:path>
            </a:pathLst>
          </a:custGeom>
          <a:solidFill>
            <a:srgbClr val="DB464B">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5812041" y="-106071"/>
            <a:ext cx="3341609" cy="5240626"/>
          </a:xfrm>
          <a:prstGeom prst="rect">
            <a:avLst/>
          </a:prstGeom>
          <a:noFill/>
        </p:spPr>
      </p:pic>
      <p:sp>
        <p:nvSpPr>
          <p:cNvPr id="12" name="TextBox 1"/>
          <p:cNvSpPr txBox="1"/>
          <p:nvPr/>
        </p:nvSpPr>
        <p:spPr>
          <a:xfrm>
            <a:off x="457026" y="29361"/>
            <a:ext cx="2221955" cy="661720"/>
          </a:xfrm>
          <a:prstGeom prst="rect">
            <a:avLst/>
          </a:prstGeom>
          <a:noFill/>
        </p:spPr>
        <p:txBody>
          <a:bodyPr wrap="none" lIns="0" tIns="0" rIns="0" rtlCol="0">
            <a:spAutoFit/>
          </a:bodyPr>
          <a:lstStyle/>
          <a:p>
            <a:pPr defTabSz="-635"/>
            <a:r>
              <a:rPr lang="en-US" altLang="zh-CN" sz="2000" dirty="0">
                <a:solidFill>
                  <a:srgbClr val="FFFFFF"/>
                </a:solidFill>
                <a:latin typeface="微软雅黑" panose="020B0503020204020204" charset="-122"/>
                <a:ea typeface="微软雅黑" panose="020B0503020204020204" charset="-122"/>
                <a:cs typeface="Microsoft YaHei UI" pitchFamily="18" charset="0"/>
              </a:rPr>
              <a:t>CBTC Smart Valley</a:t>
            </a:r>
          </a:p>
          <a:p>
            <a:pPr defTabSz="-635"/>
            <a:r>
              <a:rPr lang="zh-CN" altLang="en-US" sz="2000" dirty="0">
                <a:solidFill>
                  <a:srgbClr val="FFFFFF"/>
                </a:solidFill>
                <a:latin typeface="微软雅黑" panose="020B0503020204020204" charset="-122"/>
                <a:ea typeface="微软雅黑" panose="020B0503020204020204" charset="-122"/>
                <a:cs typeface="Microsoft YaHei UI" pitchFamily="18" charset="0"/>
              </a:rPr>
              <a:t>中比科技园</a:t>
            </a:r>
            <a:r>
              <a:rPr lang="en-US" altLang="zh-CN" sz="2000" dirty="0" err="1">
                <a:solidFill>
                  <a:srgbClr val="FFFFFF"/>
                </a:solidFill>
                <a:latin typeface="微软雅黑" panose="020B0503020204020204" charset="-122"/>
                <a:ea typeface="微软雅黑" panose="020B0503020204020204" charset="-122"/>
                <a:cs typeface="Microsoft YaHei UI" pitchFamily="18" charset="0"/>
              </a:rPr>
              <a:t>智慧谷</a:t>
            </a:r>
            <a:endParaRPr lang="en-US" altLang="zh-CN" sz="2000" dirty="0">
              <a:solidFill>
                <a:srgbClr val="FFFFFF"/>
              </a:solidFill>
              <a:latin typeface="微软雅黑" panose="020B0503020204020204" charset="-122"/>
              <a:ea typeface="微软雅黑" panose="020B0503020204020204" charset="-122"/>
              <a:cs typeface="Microsoft YaHei UI" pitchFamily="18" charset="0"/>
            </a:endParaRPr>
          </a:p>
        </p:txBody>
      </p:sp>
      <p:sp>
        <p:nvSpPr>
          <p:cNvPr id="13" name="TextBox 1"/>
          <p:cNvSpPr txBox="1"/>
          <p:nvPr/>
        </p:nvSpPr>
        <p:spPr>
          <a:xfrm>
            <a:off x="546105" y="969452"/>
            <a:ext cx="4539605" cy="1136208"/>
          </a:xfrm>
          <a:prstGeom prst="rect">
            <a:avLst/>
          </a:prstGeom>
          <a:noFill/>
        </p:spPr>
        <p:txBody>
          <a:bodyPr wrap="square" lIns="0" tIns="0" rIns="0" rtlCol="0">
            <a:spAutoFit/>
          </a:bodyPr>
          <a:lstStyle/>
          <a:p>
            <a:pPr defTabSz="-635">
              <a:lnSpc>
                <a:spcPts val="1700"/>
              </a:lnSpc>
              <a:tabLst>
                <a:tab pos="914400" algn="l"/>
              </a:tabLst>
            </a:pPr>
            <a:r>
              <a:rPr lang="en-US" altLang="zh-CN" sz="1600" b="1" dirty="0">
                <a:solidFill>
                  <a:srgbClr val="00B0F0"/>
                </a:solidFill>
                <a:ea typeface="微软雅黑" panose="020B0503020204020204" charset="-122"/>
              </a:rPr>
              <a:t>CBTC Smart Valley- the biggest science park project invested by China in Belgium.</a:t>
            </a:r>
          </a:p>
          <a:p>
            <a:pPr defTabSz="-635">
              <a:lnSpc>
                <a:spcPts val="1700"/>
              </a:lnSpc>
              <a:tabLst>
                <a:tab pos="914400" algn="l"/>
              </a:tabLst>
            </a:pPr>
            <a:endParaRPr lang="en-US" altLang="zh-CN" sz="1400" b="1" dirty="0">
              <a:solidFill>
                <a:srgbClr val="595757"/>
              </a:solidFill>
              <a:ea typeface="微软雅黑" panose="020B0503020204020204" charset="-122"/>
              <a:cs typeface="Microsoft YaHei UI" pitchFamily="18" charset="0"/>
            </a:endParaRPr>
          </a:p>
          <a:p>
            <a:pPr defTabSz="-635">
              <a:lnSpc>
                <a:spcPts val="1700"/>
              </a:lnSpc>
              <a:tabLst>
                <a:tab pos="914400" algn="l"/>
              </a:tabLst>
            </a:pPr>
            <a:r>
              <a:rPr lang="en-US" altLang="zh-CN" sz="1400" b="1" dirty="0">
                <a:solidFill>
                  <a:srgbClr val="595757"/>
                </a:solidFill>
                <a:ea typeface="微软雅黑" panose="020B0503020204020204" charset="-122"/>
                <a:cs typeface="Microsoft YaHei UI" pitchFamily="18" charset="0"/>
              </a:rPr>
              <a:t>CBTC智慧谷 -</a:t>
            </a:r>
            <a:r>
              <a:rPr lang="en-US" altLang="zh-CN" sz="1400" b="1" dirty="0" err="1">
                <a:solidFill>
                  <a:srgbClr val="595757"/>
                </a:solidFill>
                <a:ea typeface="微软雅黑" panose="020B0503020204020204" charset="-122"/>
                <a:cs typeface="Microsoft YaHei UI" pitchFamily="18" charset="0"/>
              </a:rPr>
              <a:t>中国在比利时投资的最大科技园项目</a:t>
            </a:r>
            <a:r>
              <a:rPr lang="en-US" altLang="zh-CN" sz="1400" b="1" dirty="0">
                <a:solidFill>
                  <a:srgbClr val="595757"/>
                </a:solidFill>
                <a:ea typeface="微软雅黑" panose="020B0503020204020204" charset="-122"/>
                <a:cs typeface="Microsoft YaHei UI" pitchFamily="18" charset="0"/>
              </a:rPr>
              <a:t>.</a:t>
            </a:r>
          </a:p>
          <a:p>
            <a:pPr defTabSz="-635">
              <a:lnSpc>
                <a:spcPts val="1700"/>
              </a:lnSpc>
              <a:tabLst>
                <a:tab pos="914400" algn="l"/>
              </a:tabLst>
            </a:pPr>
            <a:endParaRPr lang="en-US" altLang="zh-CN" sz="1000" dirty="0">
              <a:solidFill>
                <a:srgbClr val="717171"/>
              </a:solidFill>
              <a:latin typeface="微软雅黑" panose="020B0503020204020204" charset="-122"/>
              <a:ea typeface="微软雅黑" panose="020B0503020204020204" charset="-122"/>
            </a:endParaRPr>
          </a:p>
        </p:txBody>
      </p:sp>
      <p:sp>
        <p:nvSpPr>
          <p:cNvPr id="15" name="TextBox 1"/>
          <p:cNvSpPr txBox="1"/>
          <p:nvPr/>
        </p:nvSpPr>
        <p:spPr>
          <a:xfrm>
            <a:off x="895351" y="2412435"/>
            <a:ext cx="1562928" cy="251351"/>
          </a:xfrm>
          <a:prstGeom prst="rect">
            <a:avLst/>
          </a:prstGeom>
          <a:noFill/>
        </p:spPr>
        <p:txBody>
          <a:bodyPr wrap="none" lIns="0" tIns="0" rIns="0" rtlCol="0">
            <a:spAutoFit/>
          </a:bodyPr>
          <a:lstStyle/>
          <a:p>
            <a:pPr defTabSz="-635">
              <a:lnSpc>
                <a:spcPts val="1600"/>
              </a:lnSpc>
            </a:pPr>
            <a:r>
              <a:rPr lang="en-US" altLang="zh-CN" sz="1600" b="1" dirty="0">
                <a:solidFill>
                  <a:srgbClr val="FFFFFF"/>
                </a:solidFill>
                <a:latin typeface="微软雅黑" panose="020B0503020204020204" charset="-122"/>
                <a:ea typeface="微软雅黑" panose="020B0503020204020204" charset="-122"/>
                <a:cs typeface="Microsoft YaHei UI" pitchFamily="18" charset="0"/>
              </a:rPr>
              <a:t>7万方办公研发楼</a:t>
            </a:r>
          </a:p>
        </p:txBody>
      </p:sp>
      <p:sp>
        <p:nvSpPr>
          <p:cNvPr id="16" name="TextBox 1"/>
          <p:cNvSpPr txBox="1"/>
          <p:nvPr/>
        </p:nvSpPr>
        <p:spPr>
          <a:xfrm>
            <a:off x="895350" y="3047435"/>
            <a:ext cx="2431756" cy="251351"/>
          </a:xfrm>
          <a:prstGeom prst="rect">
            <a:avLst/>
          </a:prstGeom>
          <a:noFill/>
        </p:spPr>
        <p:txBody>
          <a:bodyPr wrap="none" lIns="0" tIns="0" rIns="0" rtlCol="0">
            <a:spAutoFit/>
          </a:bodyPr>
          <a:lstStyle/>
          <a:p>
            <a:pPr defTabSz="-635">
              <a:lnSpc>
                <a:spcPts val="1600"/>
              </a:lnSpc>
            </a:pPr>
            <a:r>
              <a:rPr lang="en-US" altLang="zh-CN" sz="1600" b="1" dirty="0">
                <a:solidFill>
                  <a:srgbClr val="FFFFFF"/>
                </a:solidFill>
                <a:latin typeface="微软雅黑" panose="020B0503020204020204" charset="-122"/>
                <a:ea typeface="微软雅黑" panose="020B0503020204020204" charset="-122"/>
                <a:cs typeface="Microsoft YaHei UI" pitchFamily="18" charset="0"/>
              </a:rPr>
              <a:t>容纳200多家中欧创新企业</a:t>
            </a:r>
          </a:p>
        </p:txBody>
      </p:sp>
      <p:sp>
        <p:nvSpPr>
          <p:cNvPr id="17" name="TextBox 1"/>
          <p:cNvSpPr txBox="1"/>
          <p:nvPr/>
        </p:nvSpPr>
        <p:spPr>
          <a:xfrm>
            <a:off x="895350" y="3682435"/>
            <a:ext cx="2148024" cy="251351"/>
          </a:xfrm>
          <a:prstGeom prst="rect">
            <a:avLst/>
          </a:prstGeom>
          <a:noFill/>
        </p:spPr>
        <p:txBody>
          <a:bodyPr wrap="none" lIns="0" tIns="0" rIns="0" rtlCol="0">
            <a:spAutoFit/>
          </a:bodyPr>
          <a:lstStyle/>
          <a:p>
            <a:pPr defTabSz="-635">
              <a:lnSpc>
                <a:spcPts val="1600"/>
              </a:lnSpc>
            </a:pPr>
            <a:r>
              <a:rPr lang="zh-CN" altLang="en-US" sz="1600" b="1" dirty="0">
                <a:solidFill>
                  <a:srgbClr val="FFFFFF"/>
                </a:solidFill>
                <a:latin typeface="微软雅黑" panose="020B0503020204020204" charset="-122"/>
                <a:ea typeface="微软雅黑" panose="020B0503020204020204" charset="-122"/>
                <a:cs typeface="Microsoft YaHei UI" pitchFamily="18" charset="0"/>
              </a:rPr>
              <a:t>欢迎</a:t>
            </a:r>
            <a:r>
              <a:rPr lang="en-US" altLang="zh-CN" sz="1600" b="1" dirty="0">
                <a:solidFill>
                  <a:srgbClr val="FFFFFF"/>
                </a:solidFill>
                <a:latin typeface="微软雅黑" panose="020B0503020204020204" charset="-122"/>
                <a:ea typeface="微软雅黑" panose="020B0503020204020204" charset="-122"/>
                <a:cs typeface="Microsoft YaHei UI" pitchFamily="18" charset="0"/>
              </a:rPr>
              <a:t>3000多名专业人才</a:t>
            </a:r>
          </a:p>
        </p:txBody>
      </p:sp>
      <p:sp>
        <p:nvSpPr>
          <p:cNvPr id="18" name="TextBox 1"/>
          <p:cNvSpPr txBox="1"/>
          <p:nvPr/>
        </p:nvSpPr>
        <p:spPr>
          <a:xfrm>
            <a:off x="895350" y="4317435"/>
            <a:ext cx="3488134" cy="251351"/>
          </a:xfrm>
          <a:prstGeom prst="rect">
            <a:avLst/>
          </a:prstGeom>
          <a:noFill/>
        </p:spPr>
        <p:txBody>
          <a:bodyPr wrap="none" lIns="0" tIns="0" rIns="0" rtlCol="0">
            <a:spAutoFit/>
          </a:bodyPr>
          <a:lstStyle/>
          <a:p>
            <a:pPr defTabSz="-635">
              <a:lnSpc>
                <a:spcPts val="1600"/>
              </a:lnSpc>
            </a:pPr>
            <a:r>
              <a:rPr lang="zh-CN" altLang="fr-FR" sz="1600" b="1" dirty="0">
                <a:solidFill>
                  <a:srgbClr val="FFFFFF"/>
                </a:solidFill>
                <a:latin typeface="微软雅黑" panose="020B0503020204020204" charset="-122"/>
                <a:ea typeface="微软雅黑" panose="020B0503020204020204" charset="-122"/>
                <a:cs typeface="Microsoft YaHei UI" pitchFamily="18" charset="0"/>
              </a:rPr>
              <a:t>酒店会议及共享办公配置满足多重需求</a:t>
            </a:r>
            <a:endParaRPr lang="en-US" altLang="zh-CN" sz="1600" b="1" dirty="0">
              <a:solidFill>
                <a:srgbClr val="FFFFFF"/>
              </a:solidFill>
              <a:latin typeface="微软雅黑" panose="020B0503020204020204" charset="-122"/>
              <a:ea typeface="微软雅黑" panose="020B0503020204020204" charset="-122"/>
              <a:cs typeface="Microsoft YaHei UI" pitchFamily="18" charset="0"/>
            </a:endParaRPr>
          </a:p>
        </p:txBody>
      </p:sp>
      <p:sp>
        <p:nvSpPr>
          <p:cNvPr id="19" name="TextBox 1"/>
          <p:cNvSpPr txBox="1"/>
          <p:nvPr/>
        </p:nvSpPr>
        <p:spPr>
          <a:xfrm>
            <a:off x="761156" y="4899379"/>
            <a:ext cx="3563476" cy="251351"/>
          </a:xfrm>
          <a:prstGeom prst="rect">
            <a:avLst/>
          </a:prstGeom>
          <a:noFill/>
        </p:spPr>
        <p:txBody>
          <a:bodyPr wrap="none" lIns="0" tIns="0" rIns="0" rtlCol="0">
            <a:spAutoFit/>
          </a:bodyPr>
          <a:lstStyle/>
          <a:p>
            <a:pPr defTabSz="-635">
              <a:lnSpc>
                <a:spcPts val="1600"/>
              </a:lnSpc>
            </a:pPr>
            <a:r>
              <a:rPr lang="en-US" altLang="zh-CN" sz="1600" b="1" dirty="0">
                <a:solidFill>
                  <a:srgbClr val="FFFFFF"/>
                </a:solidFill>
                <a:latin typeface="微软雅黑" panose="020B0503020204020204" charset="-122"/>
                <a:ea typeface="微软雅黑" panose="020B0503020204020204" charset="-122"/>
                <a:cs typeface="Microsoft YaHei UI" pitchFamily="18" charset="0"/>
              </a:rPr>
              <a:t>300</a:t>
            </a:r>
            <a:r>
              <a:rPr lang="zh-CN" altLang="en-US" sz="1600" b="1" dirty="0">
                <a:solidFill>
                  <a:srgbClr val="FFFFFF"/>
                </a:solidFill>
                <a:latin typeface="微软雅黑" panose="020B0503020204020204" charset="-122"/>
                <a:ea typeface="微软雅黑" panose="020B0503020204020204" charset="-122"/>
                <a:cs typeface="Microsoft YaHei UI" pitchFamily="18" charset="0"/>
              </a:rPr>
              <a:t>套公寓满足企业需求（</a:t>
            </a:r>
            <a:r>
              <a:rPr lang="en-US" altLang="zh-CN" sz="1600" b="1" dirty="0">
                <a:solidFill>
                  <a:srgbClr val="FFFFFF"/>
                </a:solidFill>
                <a:latin typeface="微软雅黑" panose="020B0503020204020204" charset="-122"/>
                <a:ea typeface="微软雅黑" panose="020B0503020204020204" charset="-122"/>
                <a:cs typeface="Microsoft YaHei UI" pitchFamily="18" charset="0"/>
              </a:rPr>
              <a:t>45-150m2)</a:t>
            </a:r>
          </a:p>
        </p:txBody>
      </p:sp>
      <p:sp>
        <p:nvSpPr>
          <p:cNvPr id="20" name="TextBox 1"/>
          <p:cNvSpPr txBox="1"/>
          <p:nvPr/>
        </p:nvSpPr>
        <p:spPr>
          <a:xfrm>
            <a:off x="895350" y="5577023"/>
            <a:ext cx="2051844" cy="251351"/>
          </a:xfrm>
          <a:prstGeom prst="rect">
            <a:avLst/>
          </a:prstGeom>
          <a:noFill/>
        </p:spPr>
        <p:txBody>
          <a:bodyPr wrap="none" lIns="0" tIns="0" rIns="0" rtlCol="0">
            <a:spAutoFit/>
          </a:bodyPr>
          <a:lstStyle/>
          <a:p>
            <a:pPr defTabSz="-635">
              <a:lnSpc>
                <a:spcPts val="1600"/>
              </a:lnSpc>
            </a:pPr>
            <a:r>
              <a:rPr lang="en-US" altLang="zh-CN" sz="1600" b="1" dirty="0">
                <a:solidFill>
                  <a:srgbClr val="FFFFFF"/>
                </a:solidFill>
                <a:latin typeface="微软雅黑" panose="020B0503020204020204" charset="-122"/>
                <a:ea typeface="微软雅黑" panose="020B0503020204020204" charset="-122"/>
                <a:cs typeface="Microsoft YaHei UI" pitchFamily="18" charset="0"/>
              </a:rPr>
              <a:t>舒适环境营造创新氛围</a:t>
            </a:r>
          </a:p>
        </p:txBody>
      </p:sp>
      <p:sp>
        <p:nvSpPr>
          <p:cNvPr id="21" name="TextBox 1"/>
          <p:cNvSpPr txBox="1"/>
          <p:nvPr/>
        </p:nvSpPr>
        <p:spPr>
          <a:xfrm>
            <a:off x="895350" y="2724855"/>
            <a:ext cx="3841116" cy="189732"/>
          </a:xfrm>
          <a:prstGeom prst="rect">
            <a:avLst/>
          </a:prstGeom>
          <a:noFill/>
        </p:spPr>
        <p:txBody>
          <a:bodyPr wrap="none" lIns="0" tIns="0" rIns="0" rtlCol="0">
            <a:spAutoFit/>
          </a:bodyPr>
          <a:lstStyle/>
          <a:p>
            <a:pPr defTabSz="-635">
              <a:lnSpc>
                <a:spcPts val="1000"/>
              </a:lnSpc>
            </a:pPr>
            <a:r>
              <a:rPr lang="en-US" altLang="zh-CN" sz="1400" dirty="0">
                <a:solidFill>
                  <a:srgbClr val="595757"/>
                </a:solidFill>
                <a:ea typeface="微软雅黑" panose="020B0503020204020204" charset="-122"/>
                <a:cs typeface="Microsoft YaHei UI" pitchFamily="18" charset="0"/>
              </a:rPr>
              <a:t>70,000 m2 research and development oﬃce building</a:t>
            </a:r>
          </a:p>
        </p:txBody>
      </p:sp>
      <p:sp>
        <p:nvSpPr>
          <p:cNvPr id="22" name="TextBox 1"/>
          <p:cNvSpPr txBox="1"/>
          <p:nvPr/>
        </p:nvSpPr>
        <p:spPr>
          <a:xfrm>
            <a:off x="895350" y="3359855"/>
            <a:ext cx="3763018" cy="178960"/>
          </a:xfrm>
          <a:prstGeom prst="rect">
            <a:avLst/>
          </a:prstGeom>
          <a:noFill/>
        </p:spPr>
        <p:txBody>
          <a:bodyPr wrap="none" lIns="0" tIns="0" rIns="0" rtlCol="0">
            <a:spAutoFit/>
          </a:bodyPr>
          <a:lstStyle/>
          <a:p>
            <a:pPr defTabSz="-635">
              <a:lnSpc>
                <a:spcPts val="1000"/>
              </a:lnSpc>
            </a:pPr>
            <a:r>
              <a:rPr lang="en-US" altLang="zh-CN" sz="1200" dirty="0">
                <a:solidFill>
                  <a:srgbClr val="595757"/>
                </a:solidFill>
                <a:latin typeface="微软雅黑" panose="020B0503020204020204" charset="-122"/>
                <a:ea typeface="微软雅黑" panose="020B0503020204020204" charset="-122"/>
                <a:cs typeface="Microsoft YaHei UI" pitchFamily="18" charset="0"/>
              </a:rPr>
              <a:t>Accommodate more than 200 China-EU companies</a:t>
            </a:r>
          </a:p>
        </p:txBody>
      </p:sp>
      <p:sp>
        <p:nvSpPr>
          <p:cNvPr id="23" name="TextBox 1"/>
          <p:cNvSpPr txBox="1"/>
          <p:nvPr/>
        </p:nvSpPr>
        <p:spPr>
          <a:xfrm>
            <a:off x="895350" y="4006107"/>
            <a:ext cx="3460626" cy="174407"/>
          </a:xfrm>
          <a:prstGeom prst="rect">
            <a:avLst/>
          </a:prstGeom>
          <a:noFill/>
        </p:spPr>
        <p:txBody>
          <a:bodyPr wrap="square" lIns="0" tIns="0" rIns="0" rtlCol="0">
            <a:spAutoFit/>
          </a:bodyPr>
          <a:lstStyle/>
          <a:p>
            <a:pPr defTabSz="-635">
              <a:lnSpc>
                <a:spcPts val="1000"/>
              </a:lnSpc>
            </a:pPr>
            <a:r>
              <a:rPr lang="en-US" altLang="zh-CN" sz="1200" dirty="0">
                <a:solidFill>
                  <a:srgbClr val="595757"/>
                </a:solidFill>
                <a:latin typeface="微软雅黑" panose="020B0503020204020204" charset="-122"/>
                <a:ea typeface="微软雅黑" panose="020B0503020204020204" charset="-122"/>
                <a:cs typeface="Microsoft YaHei UI" pitchFamily="18" charset="0"/>
              </a:rPr>
              <a:t>Welcome more than 3,000  professionals</a:t>
            </a:r>
          </a:p>
        </p:txBody>
      </p:sp>
      <p:sp>
        <p:nvSpPr>
          <p:cNvPr id="24" name="TextBox 1"/>
          <p:cNvSpPr txBox="1"/>
          <p:nvPr/>
        </p:nvSpPr>
        <p:spPr>
          <a:xfrm>
            <a:off x="789576" y="4663476"/>
            <a:ext cx="3924151" cy="175946"/>
          </a:xfrm>
          <a:prstGeom prst="rect">
            <a:avLst/>
          </a:prstGeom>
          <a:noFill/>
        </p:spPr>
        <p:txBody>
          <a:bodyPr wrap="none" lIns="0" tIns="0" rIns="0" rtlCol="0">
            <a:spAutoFit/>
          </a:bodyPr>
          <a:lstStyle/>
          <a:p>
            <a:pPr defTabSz="-635">
              <a:lnSpc>
                <a:spcPts val="1000"/>
              </a:lnSpc>
            </a:pPr>
            <a:r>
              <a:rPr lang="en-US" altLang="zh-CN" sz="1100" dirty="0">
                <a:solidFill>
                  <a:srgbClr val="595757"/>
                </a:solidFill>
                <a:latin typeface="微软雅黑" panose="020B0503020204020204" charset="-122"/>
                <a:ea typeface="微软雅黑" panose="020B0503020204020204" charset="-122"/>
                <a:cs typeface="Microsoft YaHei UI" pitchFamily="18" charset="0"/>
              </a:rPr>
              <a:t>Hotel , Conference &amp; Co-sharing Space for multiple needs</a:t>
            </a:r>
          </a:p>
        </p:txBody>
      </p:sp>
      <p:sp>
        <p:nvSpPr>
          <p:cNvPr id="25" name="TextBox 1"/>
          <p:cNvSpPr txBox="1"/>
          <p:nvPr/>
        </p:nvSpPr>
        <p:spPr>
          <a:xfrm>
            <a:off x="761156" y="5254518"/>
            <a:ext cx="3837397" cy="178960"/>
          </a:xfrm>
          <a:prstGeom prst="rect">
            <a:avLst/>
          </a:prstGeom>
          <a:noFill/>
        </p:spPr>
        <p:txBody>
          <a:bodyPr wrap="none" lIns="0" tIns="0" rIns="0" rtlCol="0">
            <a:spAutoFit/>
          </a:bodyPr>
          <a:lstStyle/>
          <a:p>
            <a:pPr defTabSz="-635">
              <a:lnSpc>
                <a:spcPts val="1000"/>
              </a:lnSpc>
            </a:pPr>
            <a:r>
              <a:rPr lang="en-US" altLang="zh-CN" sz="1200" dirty="0">
                <a:solidFill>
                  <a:srgbClr val="595757"/>
                </a:solidFill>
                <a:latin typeface="微软雅黑" panose="020B0503020204020204" charset="-122"/>
                <a:ea typeface="微软雅黑" panose="020B0503020204020204" charset="-122"/>
                <a:cs typeface="Microsoft YaHei UI" pitchFamily="18" charset="0"/>
              </a:rPr>
              <a:t>300 developed apartments  to meet company needs</a:t>
            </a:r>
          </a:p>
        </p:txBody>
      </p:sp>
      <p:sp>
        <p:nvSpPr>
          <p:cNvPr id="26" name="TextBox 1"/>
          <p:cNvSpPr txBox="1"/>
          <p:nvPr/>
        </p:nvSpPr>
        <p:spPr>
          <a:xfrm>
            <a:off x="895350" y="5899855"/>
            <a:ext cx="3539864" cy="415498"/>
          </a:xfrm>
          <a:prstGeom prst="rect">
            <a:avLst/>
          </a:prstGeom>
          <a:noFill/>
        </p:spPr>
        <p:txBody>
          <a:bodyPr wrap="square" lIns="0" tIns="0" rIns="0" rtlCol="0">
            <a:spAutoFit/>
          </a:bodyPr>
          <a:lstStyle/>
          <a:p>
            <a:pPr defTabSz="-635"/>
            <a:r>
              <a:rPr lang="en-US" altLang="zh-CN" sz="1200" dirty="0">
                <a:solidFill>
                  <a:srgbClr val="595757"/>
                </a:solidFill>
                <a:latin typeface="微软雅黑" panose="020B0503020204020204" charset="-122"/>
                <a:ea typeface="微软雅黑" panose="020B0503020204020204" charset="-122"/>
                <a:cs typeface="Microsoft YaHei UI" pitchFamily="18" charset="0"/>
              </a:rPr>
              <a:t>Comfortable working environment with innovative atmosphere</a:t>
            </a:r>
          </a:p>
        </p:txBody>
      </p:sp>
      <p:pic>
        <p:nvPicPr>
          <p:cNvPr id="28" name="Picture 3"/>
          <p:cNvPicPr>
            <a:picLocks noChangeAspect="1" noChangeArrowheads="1"/>
          </p:cNvPicPr>
          <p:nvPr/>
        </p:nvPicPr>
        <p:blipFill>
          <a:blip r:embed="rId3"/>
          <a:srcRect/>
          <a:stretch>
            <a:fillRect/>
          </a:stretch>
        </p:blipFill>
        <p:spPr bwMode="auto">
          <a:xfrm>
            <a:off x="4742147" y="2333466"/>
            <a:ext cx="4461831" cy="3878560"/>
          </a:xfrm>
          <a:prstGeom prst="rect">
            <a:avLst/>
          </a:prstGeom>
          <a:noFill/>
        </p:spPr>
      </p:pic>
    </p:spTree>
    <p:extLst>
      <p:ext uri="{BB962C8B-B14F-4D97-AF65-F5344CB8AC3E}">
        <p14:creationId xmlns:p14="http://schemas.microsoft.com/office/powerpoint/2010/main" val="82494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861346"/>
            <a:ext cx="9144905" cy="5138042"/>
          </a:xfrm>
          <a:custGeom>
            <a:avLst/>
            <a:gdLst>
              <a:gd name="connsiteX0" fmla="*/ 0 w 12193206"/>
              <a:gd name="connsiteY0" fmla="*/ 6850722 h 6850722"/>
              <a:gd name="connsiteX1" fmla="*/ 12193206 w 12193206"/>
              <a:gd name="connsiteY1" fmla="*/ 6850722 h 6850722"/>
              <a:gd name="connsiteX2" fmla="*/ 12193206 w 12193206"/>
              <a:gd name="connsiteY2" fmla="*/ 0 h 6850722"/>
              <a:gd name="connsiteX3" fmla="*/ 0 w 12193206"/>
              <a:gd name="connsiteY3" fmla="*/ 0 h 6850722"/>
              <a:gd name="connsiteX4" fmla="*/ 0 w 12193206"/>
              <a:gd name="connsiteY4" fmla="*/ 6850722 h 68507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93206" h="6850722">
                <a:moveTo>
                  <a:pt x="0" y="6850722"/>
                </a:moveTo>
                <a:lnTo>
                  <a:pt x="12193206" y="6850722"/>
                </a:lnTo>
                <a:lnTo>
                  <a:pt x="12193206" y="0"/>
                </a:lnTo>
                <a:lnTo>
                  <a:pt x="0" y="0"/>
                </a:lnTo>
                <a:lnTo>
                  <a:pt x="0" y="6850722"/>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 name="Picture 3"/>
          <p:cNvPicPr>
            <a:picLocks noChangeAspect="1" noChangeArrowheads="1"/>
          </p:cNvPicPr>
          <p:nvPr/>
        </p:nvPicPr>
        <p:blipFill>
          <a:blip r:embed="rId2"/>
          <a:srcRect/>
          <a:stretch>
            <a:fillRect/>
          </a:stretch>
        </p:blipFill>
        <p:spPr bwMode="auto">
          <a:xfrm>
            <a:off x="0" y="116632"/>
            <a:ext cx="9324528" cy="6741368"/>
          </a:xfrm>
          <a:prstGeom prst="rect">
            <a:avLst/>
          </a:prstGeom>
          <a:noFill/>
        </p:spPr>
      </p:pic>
      <p:sp>
        <p:nvSpPr>
          <p:cNvPr id="9" name="Oval 8"/>
          <p:cNvSpPr/>
          <p:nvPr/>
        </p:nvSpPr>
        <p:spPr>
          <a:xfrm>
            <a:off x="2195736" y="2924944"/>
            <a:ext cx="1080120" cy="562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1200" dirty="0" err="1"/>
              <a:t>Hotel</a:t>
            </a:r>
            <a:endParaRPr lang="fr-BE" sz="1200" dirty="0"/>
          </a:p>
        </p:txBody>
      </p:sp>
      <p:sp>
        <p:nvSpPr>
          <p:cNvPr id="10" name="Oval 9"/>
          <p:cNvSpPr/>
          <p:nvPr/>
        </p:nvSpPr>
        <p:spPr>
          <a:xfrm>
            <a:off x="4605102" y="2710287"/>
            <a:ext cx="1455937" cy="7200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zh-CN" sz="1400" dirty="0"/>
              <a:t>Co-</a:t>
            </a:r>
            <a:r>
              <a:rPr lang="fr-FR" altLang="zh-CN" sz="1400" dirty="0" err="1"/>
              <a:t>working</a:t>
            </a:r>
            <a:r>
              <a:rPr lang="fr-FR" altLang="zh-CN" sz="1400" dirty="0"/>
              <a:t> </a:t>
            </a:r>
            <a:r>
              <a:rPr lang="fr-FR" altLang="zh-CN" sz="1400" dirty="0" err="1"/>
              <a:t>Space</a:t>
            </a:r>
            <a:endParaRPr lang="fr-BE" sz="1400" dirty="0"/>
          </a:p>
        </p:txBody>
      </p:sp>
      <p:sp>
        <p:nvSpPr>
          <p:cNvPr id="12" name="Oval 11"/>
          <p:cNvSpPr/>
          <p:nvPr/>
        </p:nvSpPr>
        <p:spPr>
          <a:xfrm>
            <a:off x="1817948" y="1952836"/>
            <a:ext cx="1260140" cy="57606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dirty="0"/>
          </a:p>
          <a:p>
            <a:pPr algn="ctr"/>
            <a:r>
              <a:rPr lang="fr-BE" sz="1200" dirty="0" err="1"/>
              <a:t>Coference</a:t>
            </a:r>
            <a:r>
              <a:rPr lang="fr-BE" sz="1200" dirty="0"/>
              <a:t> Center </a:t>
            </a:r>
          </a:p>
          <a:p>
            <a:pPr algn="ctr"/>
            <a:endParaRPr lang="fr-BE" sz="1200" dirty="0"/>
          </a:p>
        </p:txBody>
      </p:sp>
      <p:sp>
        <p:nvSpPr>
          <p:cNvPr id="13" name="Oval 12"/>
          <p:cNvSpPr/>
          <p:nvPr/>
        </p:nvSpPr>
        <p:spPr>
          <a:xfrm>
            <a:off x="7588053" y="2168860"/>
            <a:ext cx="990308" cy="79208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err="1"/>
              <a:t>Labs</a:t>
            </a:r>
            <a:endParaRPr lang="fr-BE" sz="1400" dirty="0"/>
          </a:p>
        </p:txBody>
      </p:sp>
      <p:sp>
        <p:nvSpPr>
          <p:cNvPr id="8" name="Oval 7"/>
          <p:cNvSpPr/>
          <p:nvPr/>
        </p:nvSpPr>
        <p:spPr>
          <a:xfrm>
            <a:off x="6076937" y="3764903"/>
            <a:ext cx="1080120" cy="5623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Offices </a:t>
            </a:r>
          </a:p>
        </p:txBody>
      </p:sp>
      <p:sp>
        <p:nvSpPr>
          <p:cNvPr id="11" name="Oval 10"/>
          <p:cNvSpPr/>
          <p:nvPr/>
        </p:nvSpPr>
        <p:spPr>
          <a:xfrm>
            <a:off x="3531519" y="1884602"/>
            <a:ext cx="1260140" cy="57606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dirty="0"/>
          </a:p>
          <a:p>
            <a:pPr algn="ctr"/>
            <a:r>
              <a:rPr lang="fr-BE" sz="1200" dirty="0"/>
              <a:t>Business Center</a:t>
            </a:r>
          </a:p>
          <a:p>
            <a:pPr algn="ctr"/>
            <a:endParaRPr lang="fr-BE" sz="1200" dirty="0"/>
          </a:p>
        </p:txBody>
      </p:sp>
    </p:spTree>
    <p:extLst>
      <p:ext uri="{BB962C8B-B14F-4D97-AF65-F5344CB8AC3E}">
        <p14:creationId xmlns:p14="http://schemas.microsoft.com/office/powerpoint/2010/main" val="26786711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TotalTime>
  <Words>1498</Words>
  <Application>Microsoft Office PowerPoint</Application>
  <PresentationFormat>On-screen Show (4:3)</PresentationFormat>
  <Paragraphs>154</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Lixia Xing</dc:creator>
  <cp:lastModifiedBy>DECADT Brigitte</cp:lastModifiedBy>
  <cp:revision>65</cp:revision>
  <dcterms:created xsi:type="dcterms:W3CDTF">2017-03-27T09:50:40Z</dcterms:created>
  <dcterms:modified xsi:type="dcterms:W3CDTF">2017-03-29T13:34:40Z</dcterms:modified>
</cp:coreProperties>
</file>